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13"/>
  </p:notesMasterIdLst>
  <p:handoutMasterIdLst>
    <p:handoutMasterId r:id="rId14"/>
  </p:handoutMasterIdLst>
  <p:sldIdLst>
    <p:sldId id="390" r:id="rId3"/>
    <p:sldId id="410" r:id="rId4"/>
    <p:sldId id="411" r:id="rId5"/>
    <p:sldId id="412" r:id="rId6"/>
    <p:sldId id="420" r:id="rId7"/>
    <p:sldId id="421" r:id="rId8"/>
    <p:sldId id="422" r:id="rId9"/>
    <p:sldId id="423" r:id="rId10"/>
    <p:sldId id="426" r:id="rId11"/>
    <p:sldId id="294" r:id="rId1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0A71D4-0C79-43C2-97C7-81A4DF9D1943}">
          <p14:sldIdLst>
            <p14:sldId id="390"/>
            <p14:sldId id="410"/>
            <p14:sldId id="411"/>
            <p14:sldId id="412"/>
            <p14:sldId id="420"/>
            <p14:sldId id="421"/>
            <p14:sldId id="422"/>
            <p14:sldId id="423"/>
            <p14:sldId id="426"/>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Miller" initials="SM" lastIdx="18" clrIdx="0"/>
  <p:cmAuthor id="2" name="Matthew Kim" initials="MK"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A1A"/>
    <a:srgbClr val="75CEF9"/>
    <a:srgbClr val="E8DC7D"/>
    <a:srgbClr val="BE9322"/>
    <a:srgbClr val="AD4E1F"/>
    <a:srgbClr val="446DAB"/>
    <a:srgbClr val="0A32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92" autoAdjust="0"/>
    <p:restoredTop sz="93967" autoAdjust="0"/>
  </p:normalViewPr>
  <p:slideViewPr>
    <p:cSldViewPr snapToGrid="0" snapToObjects="1">
      <p:cViewPr varScale="1">
        <p:scale>
          <a:sx n="87" d="100"/>
          <a:sy n="87" d="100"/>
        </p:scale>
        <p:origin x="215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commentAuthors" Target="commentAuthors.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602" tIns="46801" rIns="93602" bIns="46801"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602" tIns="46801" rIns="93602" bIns="46801" rtlCol="0"/>
          <a:lstStyle>
            <a:lvl1pPr algn="r">
              <a:defRPr sz="1200"/>
            </a:lvl1pPr>
          </a:lstStyle>
          <a:p>
            <a:fld id="{8C68DDC7-F172-EF4C-B812-D15B1596B57F}" type="datetimeFigureOut">
              <a:rPr lang="en-US" smtClean="0"/>
              <a:t>11/12/19</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602" tIns="46801" rIns="93602" bIns="46801"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602" tIns="46801" rIns="93602" bIns="46801" rtlCol="0" anchor="b"/>
          <a:lstStyle>
            <a:lvl1pPr algn="r">
              <a:defRPr sz="1200"/>
            </a:lvl1pPr>
          </a:lstStyle>
          <a:p>
            <a:fld id="{83364EF6-AE30-BB42-8F0B-A3B5CB316CB6}" type="slidenum">
              <a:rPr lang="en-US" smtClean="0"/>
              <a:t>‹#›</a:t>
            </a:fld>
            <a:endParaRPr lang="en-US"/>
          </a:p>
        </p:txBody>
      </p:sp>
    </p:spTree>
    <p:extLst>
      <p:ext uri="{BB962C8B-B14F-4D97-AF65-F5344CB8AC3E}">
        <p14:creationId xmlns:p14="http://schemas.microsoft.com/office/powerpoint/2010/main" val="2208824994"/>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602" tIns="46801" rIns="93602" bIns="46801"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602" tIns="46801" rIns="93602" bIns="46801" rtlCol="0"/>
          <a:lstStyle>
            <a:lvl1pPr algn="r">
              <a:defRPr sz="1200"/>
            </a:lvl1pPr>
          </a:lstStyle>
          <a:p>
            <a:fld id="{25023047-1DC7-384B-93CA-7623F564DE06}" type="datetimeFigureOut">
              <a:rPr lang="en-US" smtClean="0"/>
              <a:t>11/12/19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602" tIns="46801" rIns="93602" bIns="46801"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602" tIns="46801" rIns="93602" bIns="468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602" tIns="46801" rIns="93602" bIns="4680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602" tIns="46801" rIns="93602" bIns="46801" rtlCol="0" anchor="b"/>
          <a:lstStyle>
            <a:lvl1pPr algn="r">
              <a:defRPr sz="1200"/>
            </a:lvl1pPr>
          </a:lstStyle>
          <a:p>
            <a:fld id="{B067E7E8-C530-2D48-AB24-4964B361E075}" type="slidenum">
              <a:rPr lang="en-US" smtClean="0"/>
              <a:t>‹#›</a:t>
            </a:fld>
            <a:endParaRPr lang="en-US"/>
          </a:p>
        </p:txBody>
      </p:sp>
    </p:spTree>
    <p:extLst>
      <p:ext uri="{BB962C8B-B14F-4D97-AF65-F5344CB8AC3E}">
        <p14:creationId xmlns:p14="http://schemas.microsoft.com/office/powerpoint/2010/main" val="2443565306"/>
      </p:ext>
    </p:extLst>
  </p:cSld>
  <p:clrMap bg1="lt1" tx1="dk1" bg2="lt2" tx2="dk2" accent1="accent1" accent2="accent2" accent3="accent3" accent4="accent4" accent5="accent5" accent6="accent6" hlink="hlink" folHlink="folHlink"/>
  <p:hf sldNum="0"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6322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plans – SERP, Cash Balance, Deferred Comp</a:t>
            </a:r>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1481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Ensure all Californians have a path to financial security in retirement by providing a simple, portable, low-cost way for workers to save and invest in their futures</a:t>
            </a:r>
            <a:endParaRPr lang="en-US"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5682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10</a:t>
            </a:fld>
            <a:endParaRPr lang="en-US" noProof="0"/>
          </a:p>
        </p:txBody>
      </p:sp>
    </p:spTree>
    <p:extLst>
      <p:ext uri="{BB962C8B-B14F-4D97-AF65-F5344CB8AC3E}">
        <p14:creationId xmlns:p14="http://schemas.microsoft.com/office/powerpoint/2010/main" val="155910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lvl1pPr>
              <a:defRPr sz="1400">
                <a:latin typeface="Calibri (Body)"/>
              </a:defRPr>
            </a:lvl1pPr>
          </a:lstStyle>
          <a:p>
            <a:fld id="{F464254C-66FB-E546-A63F-6EB839B41098}" type="slidenum">
              <a:rPr lang="en-US" smtClean="0"/>
              <a:pPr/>
              <a:t>‹#›</a:t>
            </a:fld>
            <a:endParaRPr lang="en-US"/>
          </a:p>
        </p:txBody>
      </p:sp>
    </p:spTree>
    <p:extLst>
      <p:ext uri="{BB962C8B-B14F-4D97-AF65-F5344CB8AC3E}">
        <p14:creationId xmlns:p14="http://schemas.microsoft.com/office/powerpoint/2010/main" val="1663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4" name="Slide Number Placeholder 3"/>
          <p:cNvSpPr>
            <a:spLocks noGrp="1"/>
          </p:cNvSpPr>
          <p:nvPr>
            <p:ph type="sldNum" sz="quarter" idx="12"/>
          </p:nvPr>
        </p:nvSpPr>
        <p:spPr/>
        <p:txBody>
          <a:bodyPr/>
          <a:lstStyle>
            <a:lvl1pPr>
              <a:defRPr sz="1400">
                <a:latin typeface="Calibri (Body)"/>
              </a:defRPr>
            </a:lvl1pPr>
          </a:lstStyle>
          <a:p>
            <a:fld id="{F464254C-66FB-E546-A63F-6EB839B41098}" type="slidenum">
              <a:rPr lang="en-US" smtClean="0"/>
              <a:pPr/>
              <a:t>‹#›</a:t>
            </a:fld>
            <a:endParaRPr lang="en-US"/>
          </a:p>
        </p:txBody>
      </p:sp>
    </p:spTree>
    <p:extLst>
      <p:ext uri="{BB962C8B-B14F-4D97-AF65-F5344CB8AC3E}">
        <p14:creationId xmlns:p14="http://schemas.microsoft.com/office/powerpoint/2010/main" val="134634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3A60C1CB-5B63-419C-A1CD-DB2E58B0E4A6}"/>
              </a:ext>
            </a:extLst>
          </p:cNvPr>
          <p:cNvSpPr/>
          <p:nvPr userDrawn="1"/>
        </p:nvSpPr>
        <p:spPr>
          <a:xfrm>
            <a:off x="4600239" y="0"/>
            <a:ext cx="4543761"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sz="1350" noProof="0">
              <a:solidFill>
                <a:schemeClr val="tx1"/>
              </a:solidFill>
            </a:endParaRPr>
          </a:p>
        </p:txBody>
      </p:sp>
      <p:sp>
        <p:nvSpPr>
          <p:cNvPr id="12" name="Content Placeholder 2">
            <a:extLst>
              <a:ext uri="{FF2B5EF4-FFF2-40B4-BE49-F238E27FC236}">
                <a16:creationId xmlns:a16="http://schemas.microsoft.com/office/drawing/2014/main" xmlns="" id="{70C5F94B-D0C9-41CA-8885-CBEA4C917545}"/>
              </a:ext>
            </a:extLst>
          </p:cNvPr>
          <p:cNvSpPr>
            <a:spLocks noGrp="1"/>
          </p:cNvSpPr>
          <p:nvPr>
            <p:ph idx="13" hasCustomPrompt="1"/>
          </p:nvPr>
        </p:nvSpPr>
        <p:spPr>
          <a:xfrm>
            <a:off x="324001" y="3674372"/>
            <a:ext cx="33336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xmlns=""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xmlns=""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xmlns="" id="{C087D11E-35D8-4494-9E6F-1861236AEEE2}"/>
              </a:ext>
            </a:extLst>
          </p:cNvPr>
          <p:cNvSpPr>
            <a:spLocks noGrp="1"/>
          </p:cNvSpPr>
          <p:nvPr>
            <p:ph type="pic" sz="quarter" idx="10" hasCustomPrompt="1"/>
          </p:nvPr>
        </p:nvSpPr>
        <p:spPr>
          <a:xfrm>
            <a:off x="3423457" y="196033"/>
            <a:ext cx="2606383"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825"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xmlns="" id="{0483305E-326A-457F-81F0-A9A74DBFDD3B}"/>
              </a:ext>
            </a:extLst>
          </p:cNvPr>
          <p:cNvSpPr>
            <a:spLocks noGrp="1"/>
          </p:cNvSpPr>
          <p:nvPr>
            <p:ph type="ctrTitle" hasCustomPrompt="1"/>
          </p:nvPr>
        </p:nvSpPr>
        <p:spPr>
          <a:xfrm>
            <a:off x="5894602" y="2774487"/>
            <a:ext cx="2897416" cy="720000"/>
          </a:xfrm>
        </p:spPr>
        <p:txBody>
          <a:bodyPr anchor="b"/>
          <a:lstStyle>
            <a:lvl1pPr algn="r">
              <a:defRPr sz="3375">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xmlns="" id="{B243D003-5AB8-421B-BD18-42CA03E14B9D}"/>
              </a:ext>
            </a:extLst>
          </p:cNvPr>
          <p:cNvSpPr>
            <a:spLocks noGrp="1"/>
          </p:cNvSpPr>
          <p:nvPr>
            <p:ph type="subTitle" idx="1"/>
          </p:nvPr>
        </p:nvSpPr>
        <p:spPr>
          <a:xfrm>
            <a:off x="5894602" y="3708116"/>
            <a:ext cx="2897416" cy="1415429"/>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pic>
        <p:nvPicPr>
          <p:cNvPr id="24" name="Picture 23">
            <a:extLst>
              <a:ext uri="{FF2B5EF4-FFF2-40B4-BE49-F238E27FC236}">
                <a16:creationId xmlns:a16="http://schemas.microsoft.com/office/drawing/2014/main" xmlns="" id="{56B1235F-7F39-4A5B-9E30-7105E197D5C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8066431" y="6359430"/>
            <a:ext cx="660890" cy="339985"/>
          </a:xfrm>
          <a:prstGeom prst="rect">
            <a:avLst/>
          </a:prstGeom>
        </p:spPr>
      </p:pic>
    </p:spTree>
    <p:extLst>
      <p:ext uri="{BB962C8B-B14F-4D97-AF65-F5344CB8AC3E}">
        <p14:creationId xmlns:p14="http://schemas.microsoft.com/office/powerpoint/2010/main" val="1558649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344"/>
            <a:ext cx="7772400" cy="1470025"/>
          </a:xfrm>
          <a:prstGeom prst="rect">
            <a:avLst/>
          </a:prstGeom>
        </p:spPr>
        <p:txBody>
          <a:bodyPr/>
          <a:lstStyle>
            <a:lvl1pPr algn="l">
              <a:defRPr sz="2400">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85800" y="3886200"/>
            <a:ext cx="6400800" cy="1752600"/>
          </a:xfrm>
          <a:prstGeom prst="rect">
            <a:avLst/>
          </a:prstGeom>
        </p:spPr>
        <p:txBody>
          <a:bodyPr/>
          <a:lstStyle>
            <a:lvl1pPr marL="0" indent="0" algn="l">
              <a:buNone/>
              <a:defRPr sz="16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Footer Placeholder 4"/>
          <p:cNvSpPr>
            <a:spLocks noGrp="1"/>
          </p:cNvSpPr>
          <p:nvPr>
            <p:ph type="ftr" sz="quarter" idx="3"/>
          </p:nvPr>
        </p:nvSpPr>
        <p:spPr>
          <a:xfrm>
            <a:off x="220132" y="6411230"/>
            <a:ext cx="8466667" cy="365125"/>
          </a:xfrm>
          <a:prstGeom prst="rect">
            <a:avLst/>
          </a:prstGeom>
        </p:spPr>
        <p:txBody>
          <a:bodyPr vert="horz" lIns="0" tIns="0" rIns="0" bIns="0" rtlCol="0" anchor="ctr"/>
          <a:lstStyle>
            <a:lvl1pPr algn="just">
              <a:lnSpc>
                <a:spcPts val="700"/>
              </a:lnSpc>
              <a:defRPr sz="700">
                <a:solidFill>
                  <a:schemeClr val="tx1">
                    <a:tint val="75000"/>
                  </a:schemeClr>
                </a:solidFill>
              </a:defRPr>
            </a:lvl1p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8" name="Slide Number Placeholder 5"/>
          <p:cNvSpPr>
            <a:spLocks noGrp="1"/>
          </p:cNvSpPr>
          <p:nvPr>
            <p:ph type="sldNum" sz="quarter" idx="4"/>
          </p:nvPr>
        </p:nvSpPr>
        <p:spPr>
          <a:xfrm>
            <a:off x="8686799" y="6411230"/>
            <a:ext cx="272947" cy="365125"/>
          </a:xfrm>
          <a:prstGeom prst="rect">
            <a:avLst/>
          </a:prstGeom>
        </p:spPr>
        <p:txBody>
          <a:bodyPr vert="horz" lIns="0" tIns="0" rIns="0" bIns="0" rtlCol="0" anchor="ctr"/>
          <a:lstStyle>
            <a:lvl1pPr algn="r">
              <a:lnSpc>
                <a:spcPts val="700"/>
              </a:lnSpc>
              <a:defRPr sz="1400">
                <a:solidFill>
                  <a:schemeClr val="tx1">
                    <a:tint val="75000"/>
                  </a:schemeClr>
                </a:solidFill>
              </a:defRPr>
            </a:lvl1pPr>
          </a:lstStyle>
          <a:p>
            <a:fld id="{F464254C-66FB-E546-A63F-6EB839B41098}" type="slidenum">
              <a:rPr lang="en-US" smtClean="0"/>
              <a:pPr/>
              <a:t>‹#›</a:t>
            </a:fld>
            <a:endParaRPr lang="en-US" dirty="0"/>
          </a:p>
        </p:txBody>
      </p:sp>
    </p:spTree>
    <p:extLst>
      <p:ext uri="{BB962C8B-B14F-4D97-AF65-F5344CB8AC3E}">
        <p14:creationId xmlns:p14="http://schemas.microsoft.com/office/powerpoint/2010/main" val="3745301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p>
            <a:fld id="{F464254C-66FB-E546-A63F-6EB839B41098}" type="slidenum">
              <a:rPr lang="en-US" smtClean="0"/>
              <a:t>‹#›</a:t>
            </a:fld>
            <a:endParaRPr lang="en-US"/>
          </a:p>
        </p:txBody>
      </p:sp>
    </p:spTree>
    <p:extLst>
      <p:ext uri="{BB962C8B-B14F-4D97-AF65-F5344CB8AC3E}">
        <p14:creationId xmlns:p14="http://schemas.microsoft.com/office/powerpoint/2010/main" val="224384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D4E1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p>
            <a:fld id="{F464254C-66FB-E546-A63F-6EB839B41098}" type="slidenum">
              <a:rPr lang="en-US" smtClean="0"/>
              <a:t>‹#›</a:t>
            </a:fld>
            <a:endParaRPr lang="en-US"/>
          </a:p>
        </p:txBody>
      </p:sp>
    </p:spTree>
    <p:extLst>
      <p:ext uri="{BB962C8B-B14F-4D97-AF65-F5344CB8AC3E}">
        <p14:creationId xmlns:p14="http://schemas.microsoft.com/office/powerpoint/2010/main" val="228255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p>
            <a:fld id="{F464254C-66FB-E546-A63F-6EB839B41098}" type="slidenum">
              <a:rPr lang="en-US" smtClean="0"/>
              <a:t>‹#›</a:t>
            </a:fld>
            <a:endParaRPr lang="en-US"/>
          </a:p>
        </p:txBody>
      </p:sp>
    </p:spTree>
    <p:extLst>
      <p:ext uri="{BB962C8B-B14F-4D97-AF65-F5344CB8AC3E}">
        <p14:creationId xmlns:p14="http://schemas.microsoft.com/office/powerpoint/2010/main" val="199708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p>
            <a:fld id="{F464254C-66FB-E546-A63F-6EB839B41098}" type="slidenum">
              <a:rPr lang="en-US" smtClean="0"/>
              <a:t>‹#›</a:t>
            </a:fld>
            <a:endParaRPr lang="en-US"/>
          </a:p>
        </p:txBody>
      </p:sp>
    </p:spTree>
    <p:extLst>
      <p:ext uri="{BB962C8B-B14F-4D97-AF65-F5344CB8AC3E}">
        <p14:creationId xmlns:p14="http://schemas.microsoft.com/office/powerpoint/2010/main" val="258262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p>
            <a:fld id="{F464254C-66FB-E546-A63F-6EB839B41098}" type="slidenum">
              <a:rPr lang="en-US" smtClean="0"/>
              <a:t>‹#›</a:t>
            </a:fld>
            <a:endParaRPr lang="en-US"/>
          </a:p>
        </p:txBody>
      </p:sp>
    </p:spTree>
    <p:extLst>
      <p:ext uri="{BB962C8B-B14F-4D97-AF65-F5344CB8AC3E}">
        <p14:creationId xmlns:p14="http://schemas.microsoft.com/office/powerpoint/2010/main" val="416875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gradFill flip="none" rotWithShape="1">
          <a:gsLst>
            <a:gs pos="51000">
              <a:schemeClr val="bg1"/>
            </a:gs>
            <a:gs pos="0">
              <a:schemeClr val="tx2">
                <a:lumMod val="20000"/>
                <a:lumOff val="80000"/>
              </a:schemeClr>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lvl1pPr>
              <a:defRPr sz="1400">
                <a:latin typeface="Calibri (Body)"/>
              </a:defRPr>
            </a:lvl1pPr>
          </a:lstStyle>
          <a:p>
            <a:fld id="{F464254C-66FB-E546-A63F-6EB839B41098}" type="slidenum">
              <a:rPr lang="en-US" smtClean="0"/>
              <a:pPr/>
              <a:t>‹#›</a:t>
            </a:fld>
            <a:endParaRPr lang="en-US"/>
          </a:p>
        </p:txBody>
      </p:sp>
    </p:spTree>
    <p:extLst>
      <p:ext uri="{BB962C8B-B14F-4D97-AF65-F5344CB8AC3E}">
        <p14:creationId xmlns:p14="http://schemas.microsoft.com/office/powerpoint/2010/main" val="948458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gradFill flip="none" rotWithShape="1">
          <a:gsLst>
            <a:gs pos="51000">
              <a:schemeClr val="bg1"/>
            </a:gs>
            <a:gs pos="0">
              <a:schemeClr val="tx2">
                <a:lumMod val="20000"/>
                <a:lumOff val="80000"/>
              </a:schemeClr>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3594784"/>
          </a:xfrm>
          <a:prstGeom prst="rect">
            <a:avLst/>
          </a:prstGeom>
          <a:solidFill>
            <a:schemeClr val="accent1">
              <a:lumMod val="60000"/>
              <a:lumOff val="40000"/>
              <a:alpha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22109" y="3594784"/>
            <a:ext cx="4658092" cy="3386571"/>
          </a:xfrm>
          <a:prstGeom prst="rect">
            <a:avLst/>
          </a:prstGeom>
          <a:gradFill flip="none" rotWithShape="1">
            <a:gsLst>
              <a:gs pos="99000">
                <a:schemeClr val="accent1">
                  <a:lumMod val="40000"/>
                  <a:lumOff val="60000"/>
                  <a:alpha val="57000"/>
                </a:schemeClr>
              </a:gs>
              <a:gs pos="64000">
                <a:srgbClr val="FFFFFF">
                  <a:alpha val="0"/>
                </a:srgbClr>
              </a:gs>
            </a:gsLst>
            <a:lin ang="18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12"/>
          </p:nvPr>
        </p:nvSpPr>
        <p:spPr/>
        <p:txBody>
          <a:bodyPr/>
          <a:lstStyle>
            <a:lvl1pPr>
              <a:defRPr sz="1400">
                <a:latin typeface="Calibri (Body)"/>
              </a:defRPr>
            </a:lvl1pPr>
          </a:lstStyle>
          <a:p>
            <a:fld id="{F464254C-66FB-E546-A63F-6EB839B41098}" type="slidenum">
              <a:rPr lang="en-US" smtClean="0"/>
              <a:pPr/>
              <a:t>‹#›</a:t>
            </a:fld>
            <a:endParaRPr lang="en-US"/>
          </a:p>
        </p:txBody>
      </p:sp>
      <p:pic>
        <p:nvPicPr>
          <p:cNvPr id="9" name="Picture 8" descr="SIA only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6670" y="385139"/>
            <a:ext cx="629557" cy="266761"/>
          </a:xfrm>
          <a:prstGeom prst="rect">
            <a:avLst/>
          </a:prstGeom>
        </p:spPr>
      </p:pic>
    </p:spTree>
    <p:extLst>
      <p:ext uri="{BB962C8B-B14F-4D97-AF65-F5344CB8AC3E}">
        <p14:creationId xmlns:p14="http://schemas.microsoft.com/office/powerpoint/2010/main" val="230161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5" name="Slide Number Placeholder 4"/>
          <p:cNvSpPr>
            <a:spLocks noGrp="1"/>
          </p:cNvSpPr>
          <p:nvPr>
            <p:ph type="sldNum" sz="quarter" idx="12"/>
          </p:nvPr>
        </p:nvSpPr>
        <p:spPr/>
        <p:txBody>
          <a:bodyPr/>
          <a:lstStyle>
            <a:lvl1pPr>
              <a:defRPr sz="1400">
                <a:latin typeface="Calibri (Body)"/>
              </a:defRPr>
            </a:lvl1pPr>
          </a:lstStyle>
          <a:p>
            <a:fld id="{F464254C-66FB-E546-A63F-6EB839B41098}" type="slidenum">
              <a:rPr lang="en-US" smtClean="0"/>
              <a:pPr/>
              <a:t>‹#›</a:t>
            </a:fld>
            <a:endParaRPr lang="en-US" dirty="0"/>
          </a:p>
        </p:txBody>
      </p:sp>
    </p:spTree>
    <p:extLst>
      <p:ext uri="{BB962C8B-B14F-4D97-AF65-F5344CB8AC3E}">
        <p14:creationId xmlns:p14="http://schemas.microsoft.com/office/powerpoint/2010/main" val="3364183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133" y="385139"/>
            <a:ext cx="8466667" cy="2667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7595" y="2201333"/>
            <a:ext cx="7781956" cy="39248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343890" y="6356350"/>
            <a:ext cx="2133600" cy="365125"/>
          </a:xfrm>
          <a:prstGeom prst="rect">
            <a:avLst/>
          </a:prstGeom>
        </p:spPr>
        <p:txBody>
          <a:bodyPr vert="horz" lIns="0" tIns="0" rIns="0" bIns="0" rtlCol="0" anchor="ctr"/>
          <a:lstStyle>
            <a:lvl1pPr algn="l">
              <a:lnSpc>
                <a:spcPts val="700"/>
              </a:lnSpc>
              <a:defRPr sz="7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20132" y="6411230"/>
            <a:ext cx="8466667" cy="365125"/>
          </a:xfrm>
          <a:prstGeom prst="rect">
            <a:avLst/>
          </a:prstGeom>
        </p:spPr>
        <p:txBody>
          <a:bodyPr vert="horz" lIns="0" tIns="0" rIns="0" bIns="0" rtlCol="0" anchor="ctr"/>
          <a:lstStyle>
            <a:lvl1pPr algn="just">
              <a:lnSpc>
                <a:spcPts val="700"/>
              </a:lnSpc>
              <a:defRPr sz="700">
                <a:solidFill>
                  <a:schemeClr val="tx1">
                    <a:tint val="75000"/>
                  </a:schemeClr>
                </a:solidFill>
              </a:defRPr>
            </a:lvl1p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6" name="Slide Number Placeholder 5"/>
          <p:cNvSpPr>
            <a:spLocks noGrp="1"/>
          </p:cNvSpPr>
          <p:nvPr>
            <p:ph type="sldNum" sz="quarter" idx="4"/>
          </p:nvPr>
        </p:nvSpPr>
        <p:spPr>
          <a:xfrm>
            <a:off x="8686799" y="6411230"/>
            <a:ext cx="272947" cy="365125"/>
          </a:xfrm>
          <a:prstGeom prst="rect">
            <a:avLst/>
          </a:prstGeom>
        </p:spPr>
        <p:txBody>
          <a:bodyPr vert="horz" lIns="0" tIns="0" rIns="0" bIns="0" rtlCol="0" anchor="ctr"/>
          <a:lstStyle>
            <a:lvl1pPr algn="r">
              <a:lnSpc>
                <a:spcPts val="700"/>
              </a:lnSpc>
              <a:defRPr sz="1400">
                <a:solidFill>
                  <a:schemeClr val="tx1">
                    <a:tint val="75000"/>
                  </a:schemeClr>
                </a:solidFill>
                <a:latin typeface="Calibri (Body)"/>
              </a:defRPr>
            </a:lvl1pPr>
          </a:lstStyle>
          <a:p>
            <a:fld id="{F464254C-66FB-E546-A63F-6EB839B41098}" type="slidenum">
              <a:rPr lang="en-US" smtClean="0"/>
              <a:pPr/>
              <a:t>‹#›</a:t>
            </a:fld>
            <a:endParaRPr lang="en-US" dirty="0"/>
          </a:p>
        </p:txBody>
      </p:sp>
      <p:pic>
        <p:nvPicPr>
          <p:cNvPr id="8" name="Picture 7" descr="SIA only logo.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06670" y="385139"/>
            <a:ext cx="629557" cy="266761"/>
          </a:xfrm>
          <a:prstGeom prst="rect">
            <a:avLst/>
          </a:prstGeom>
        </p:spPr>
      </p:pic>
    </p:spTree>
    <p:extLst>
      <p:ext uri="{BB962C8B-B14F-4D97-AF65-F5344CB8AC3E}">
        <p14:creationId xmlns:p14="http://schemas.microsoft.com/office/powerpoint/2010/main" val="3223419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4" r:id="rId4"/>
    <p:sldLayoutId id="2147483660" r:id="rId5"/>
    <p:sldLayoutId id="2147483663" r:id="rId6"/>
    <p:sldLayoutId id="2147483661" r:id="rId7"/>
    <p:sldLayoutId id="2147483665" r:id="rId8"/>
    <p:sldLayoutId id="2147483654" r:id="rId9"/>
    <p:sldLayoutId id="2147483655" r:id="rId10"/>
    <p:sldLayoutId id="2147483668" r:id="rId11"/>
  </p:sldLayoutIdLst>
  <p:hf hdr="0" ftr="0" dt="0"/>
  <p:txStyles>
    <p:titleStyle>
      <a:lvl1pPr algn="l" defTabSz="457200" rtl="0" eaLnBrk="1" latinLnBrk="0" hangingPunct="1">
        <a:spcBef>
          <a:spcPct val="0"/>
        </a:spcBef>
        <a:buNone/>
        <a:defRPr sz="800" kern="1200">
          <a:solidFill>
            <a:srgbClr val="0A3255"/>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20132" y="6411230"/>
            <a:ext cx="8466667" cy="365125"/>
          </a:xfrm>
          <a:prstGeom prst="rect">
            <a:avLst/>
          </a:prstGeom>
        </p:spPr>
        <p:txBody>
          <a:bodyPr vert="horz" lIns="0" tIns="0" rIns="0" bIns="0" rtlCol="0" anchor="ctr"/>
          <a:lstStyle>
            <a:lvl1pPr algn="just">
              <a:lnSpc>
                <a:spcPts val="700"/>
              </a:lnSpc>
              <a:defRPr sz="700">
                <a:solidFill>
                  <a:schemeClr val="tx1">
                    <a:tint val="75000"/>
                  </a:schemeClr>
                </a:solidFill>
              </a:defRPr>
            </a:lvl1pPr>
          </a:lstStyle>
          <a:p>
            <a:r>
              <a:rPr lang="en-US"/>
              <a:t>Please see disclosure section located at the end of this presentation for further details, disclosures and other material information. Registered Representative / Securities offered through Signator Investors, Inc, Member FINRA, SIPC, 2121 Avenue of the Stars, Suite 1600, Los Angeles, CA 90067. SEIA, LLC and its investment advisory services are offered independent of Signator Investors, Inc., and any subsidiaries or affiliates.</a:t>
            </a:r>
            <a:endParaRPr lang="en-US" dirty="0"/>
          </a:p>
        </p:txBody>
      </p:sp>
      <p:sp>
        <p:nvSpPr>
          <p:cNvPr id="8" name="Slide Number Placeholder 5"/>
          <p:cNvSpPr>
            <a:spLocks noGrp="1"/>
          </p:cNvSpPr>
          <p:nvPr>
            <p:ph type="sldNum" sz="quarter" idx="4"/>
          </p:nvPr>
        </p:nvSpPr>
        <p:spPr>
          <a:xfrm>
            <a:off x="8686799" y="6411230"/>
            <a:ext cx="272947" cy="365125"/>
          </a:xfrm>
          <a:prstGeom prst="rect">
            <a:avLst/>
          </a:prstGeom>
        </p:spPr>
        <p:txBody>
          <a:bodyPr vert="horz" lIns="0" tIns="0" rIns="0" bIns="0" rtlCol="0" anchor="ctr"/>
          <a:lstStyle>
            <a:lvl1pPr algn="r">
              <a:lnSpc>
                <a:spcPts val="700"/>
              </a:lnSpc>
              <a:defRPr sz="1400">
                <a:solidFill>
                  <a:schemeClr val="tx1">
                    <a:tint val="75000"/>
                  </a:schemeClr>
                </a:solidFill>
              </a:defRPr>
            </a:lvl1pPr>
          </a:lstStyle>
          <a:p>
            <a:fld id="{F464254C-66FB-E546-A63F-6EB839B41098}" type="slidenum">
              <a:rPr lang="en-US" smtClean="0"/>
              <a:pPr/>
              <a:t>‹#›</a:t>
            </a:fld>
            <a:endParaRPr lang="en-US" dirty="0"/>
          </a:p>
        </p:txBody>
      </p:sp>
    </p:spTree>
    <p:extLst>
      <p:ext uri="{BB962C8B-B14F-4D97-AF65-F5344CB8AC3E}">
        <p14:creationId xmlns:p14="http://schemas.microsoft.com/office/powerpoint/2010/main" val="2173855357"/>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employer.calsavers.com/" TargetMode="External"/><Relationship Id="rId4"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534765"/>
            <a:ext cx="7772400" cy="670440"/>
          </a:xfrm>
        </p:spPr>
        <p:txBody>
          <a:bodyPr lIns="0" tIns="0" rIns="0" bIns="0"/>
          <a:lstStyle/>
          <a:p>
            <a:r>
              <a:rPr lang="en-US" sz="3000" dirty="0"/>
              <a:t>LA</a:t>
            </a:r>
            <a:r>
              <a:rPr lang="en-US" sz="3000" dirty="0">
                <a:solidFill>
                  <a:schemeClr val="tx2">
                    <a:lumMod val="60000"/>
                    <a:lumOff val="40000"/>
                  </a:schemeClr>
                </a:solidFill>
              </a:rPr>
              <a:t>IP</a:t>
            </a:r>
            <a:r>
              <a:rPr lang="en-US" sz="3000" dirty="0"/>
              <a:t>LA</a:t>
            </a:r>
            <a:r>
              <a:rPr lang="en-US" sz="3000" dirty="0">
                <a:solidFill>
                  <a:srgbClr val="0C2A4C"/>
                </a:solidFill>
              </a:rPr>
              <a:t> Fall 2019</a:t>
            </a:r>
            <a:r>
              <a:rPr lang="en-US" b="1" dirty="0"/>
              <a:t/>
            </a:r>
            <a:br>
              <a:rPr lang="en-US" b="1" dirty="0"/>
            </a:br>
            <a:r>
              <a:rPr lang="en-US" sz="2600" b="1" dirty="0">
                <a:solidFill>
                  <a:srgbClr val="0C2A4C"/>
                </a:solidFill>
              </a:rPr>
              <a:t>Retirement Planning For Lawyers</a:t>
            </a:r>
            <a:r>
              <a:rPr lang="en-US" sz="2600" dirty="0">
                <a:solidFill>
                  <a:srgbClr val="0C2A4C"/>
                </a:solidFill>
              </a:rPr>
              <a:t/>
            </a:r>
            <a:br>
              <a:rPr lang="en-US" sz="2600" dirty="0">
                <a:solidFill>
                  <a:srgbClr val="0C2A4C"/>
                </a:solidFill>
              </a:rPr>
            </a:br>
            <a:r>
              <a:rPr lang="en-US" sz="2600" dirty="0">
                <a:solidFill>
                  <a:srgbClr val="0C2A4C"/>
                </a:solidFill>
              </a:rPr>
              <a:t/>
            </a:r>
            <a:br>
              <a:rPr lang="en-US" sz="2600" dirty="0">
                <a:solidFill>
                  <a:srgbClr val="0C2A4C"/>
                </a:solidFill>
              </a:rPr>
            </a:br>
            <a:r>
              <a:rPr lang="en-US" sz="1600" dirty="0">
                <a:solidFill>
                  <a:srgbClr val="0C2A4C"/>
                </a:solidFill>
              </a:rPr>
              <a:t>November 8th, 2019</a:t>
            </a:r>
          </a:p>
        </p:txBody>
      </p:sp>
      <p:sp>
        <p:nvSpPr>
          <p:cNvPr id="5" name="Subtitle 4"/>
          <p:cNvSpPr>
            <a:spLocks noGrp="1"/>
          </p:cNvSpPr>
          <p:nvPr>
            <p:ph type="subTitle" idx="1"/>
          </p:nvPr>
        </p:nvSpPr>
        <p:spPr>
          <a:xfrm>
            <a:off x="685800" y="3668036"/>
            <a:ext cx="6400800" cy="2278448"/>
          </a:xfrm>
        </p:spPr>
        <p:txBody>
          <a:bodyPr lIns="0" tIns="0" rIns="0" bIns="0"/>
          <a:lstStyle/>
          <a:p>
            <a:endParaRPr lang="en-US" sz="2000" dirty="0">
              <a:solidFill>
                <a:srgbClr val="446DAB"/>
              </a:solidFill>
              <a:latin typeface="Georgia" panose="02040502050405020303" pitchFamily="18" charset="0"/>
            </a:endParaRPr>
          </a:p>
          <a:p>
            <a:endParaRPr lang="en-US" sz="1000" b="1" dirty="0">
              <a:solidFill>
                <a:srgbClr val="446DAB"/>
              </a:solidFill>
              <a:latin typeface="Georgia" panose="02040502050405020303" pitchFamily="18" charset="0"/>
            </a:endParaRPr>
          </a:p>
          <a:p>
            <a:endParaRPr lang="en-US" sz="1000" dirty="0">
              <a:solidFill>
                <a:srgbClr val="446DAB"/>
              </a:solidFill>
              <a:latin typeface="Georgia" panose="02040502050405020303" pitchFamily="18" charset="0"/>
            </a:endParaRPr>
          </a:p>
          <a:p>
            <a:r>
              <a:rPr lang="en-US" sz="1200" dirty="0">
                <a:solidFill>
                  <a:srgbClr val="446DAB"/>
                </a:solidFill>
                <a:latin typeface="Arial" panose="020B0604020202020204" pitchFamily="34" charset="0"/>
                <a:cs typeface="Arial" panose="020B0604020202020204" pitchFamily="34" charset="0"/>
              </a:rPr>
              <a:t>Presented by:</a:t>
            </a:r>
          </a:p>
          <a:p>
            <a:r>
              <a:rPr lang="en-US" sz="1400" b="1" dirty="0">
                <a:solidFill>
                  <a:srgbClr val="446DAB"/>
                </a:solidFill>
                <a:latin typeface="Arial" panose="020B0604020202020204" pitchFamily="34" charset="0"/>
                <a:cs typeface="Arial" panose="020B0604020202020204" pitchFamily="34" charset="0"/>
              </a:rPr>
              <a:t>Michael Macauley, CFA</a:t>
            </a:r>
            <a:r>
              <a:rPr lang="en-US" sz="1400" b="1" baseline="30000" dirty="0">
                <a:solidFill>
                  <a:srgbClr val="446DAB"/>
                </a:solidFill>
                <a:latin typeface="Arial" panose="020B0604020202020204" pitchFamily="34" charset="0"/>
                <a:cs typeface="Arial" panose="020B0604020202020204" pitchFamily="34" charset="0"/>
              </a:rPr>
              <a:t>® </a:t>
            </a:r>
            <a:r>
              <a:rPr lang="en-US" sz="1400" b="1" dirty="0">
                <a:solidFill>
                  <a:srgbClr val="446DAB"/>
                </a:solidFill>
                <a:latin typeface="Arial" panose="020B0604020202020204" pitchFamily="34" charset="0"/>
                <a:cs typeface="Arial" panose="020B0604020202020204" pitchFamily="34" charset="0"/>
              </a:rPr>
              <a:t>, CFP</a:t>
            </a:r>
            <a:r>
              <a:rPr lang="en-US" sz="1400" b="1" baseline="30000" dirty="0">
                <a:solidFill>
                  <a:srgbClr val="446DAB"/>
                </a:solidFill>
                <a:latin typeface="Arial" panose="020B0604020202020204" pitchFamily="34" charset="0"/>
                <a:cs typeface="Arial" panose="020B0604020202020204" pitchFamily="34" charset="0"/>
              </a:rPr>
              <a:t> ®</a:t>
            </a:r>
            <a:endParaRPr lang="en-US" sz="1400" b="1" dirty="0">
              <a:solidFill>
                <a:srgbClr val="446DAB"/>
              </a:solidFill>
              <a:latin typeface="Arial" panose="020B0604020202020204" pitchFamily="34" charset="0"/>
              <a:cs typeface="Arial" panose="020B0604020202020204" pitchFamily="34" charset="0"/>
            </a:endParaRPr>
          </a:p>
          <a:p>
            <a:r>
              <a:rPr lang="en-US" sz="1200" dirty="0">
                <a:solidFill>
                  <a:srgbClr val="446DAB"/>
                </a:solidFill>
                <a:latin typeface="Arial" panose="020B0604020202020204" pitchFamily="34" charset="0"/>
                <a:cs typeface="Arial" panose="020B0604020202020204" pitchFamily="34" charset="0"/>
              </a:rPr>
              <a:t>(310) 712-2323</a:t>
            </a:r>
          </a:p>
        </p:txBody>
      </p:sp>
      <p:sp>
        <p:nvSpPr>
          <p:cNvPr id="8" name="TextBox 7"/>
          <p:cNvSpPr txBox="1"/>
          <p:nvPr/>
        </p:nvSpPr>
        <p:spPr>
          <a:xfrm>
            <a:off x="685800" y="6228201"/>
            <a:ext cx="8250145" cy="138499"/>
          </a:xfrm>
          <a:prstGeom prst="rect">
            <a:avLst/>
          </a:prstGeom>
          <a:noFill/>
        </p:spPr>
        <p:txBody>
          <a:bodyPr wrap="square" lIns="0" tIns="0" bIns="0" rtlCol="0">
            <a:spAutoFit/>
          </a:bodyPr>
          <a:lstStyle/>
          <a:p>
            <a:pPr algn="just"/>
            <a:r>
              <a:rPr lang="en-US" sz="900" b="1" dirty="0">
                <a:solidFill>
                  <a:srgbClr val="446DAB"/>
                </a:solidFill>
                <a:latin typeface="Arial"/>
                <a:cs typeface="Arial"/>
              </a:rPr>
              <a:t>CENTURY CITY      </a:t>
            </a:r>
            <a:r>
              <a:rPr lang="en-US" sz="900" dirty="0">
                <a:solidFill>
                  <a:schemeClr val="bg1"/>
                </a:solidFill>
                <a:latin typeface="Arial"/>
                <a:cs typeface="Arial"/>
              </a:rPr>
              <a:t> |       </a:t>
            </a:r>
            <a:r>
              <a:rPr lang="en-US" sz="900" b="1" dirty="0">
                <a:solidFill>
                  <a:srgbClr val="446DAB"/>
                </a:solidFill>
                <a:latin typeface="Arial"/>
                <a:cs typeface="Arial"/>
              </a:rPr>
              <a:t> </a:t>
            </a:r>
            <a:r>
              <a:rPr lang="en-US" sz="900" dirty="0">
                <a:solidFill>
                  <a:schemeClr val="bg1"/>
                </a:solidFill>
                <a:latin typeface="Arial"/>
                <a:cs typeface="Arial"/>
              </a:rPr>
              <a:t>2121 Avenue of the Stars, Suite 1600      |      Los Angeles, CA  90067      |      </a:t>
            </a:r>
            <a:r>
              <a:rPr lang="en-US" sz="900" b="1" dirty="0">
                <a:solidFill>
                  <a:srgbClr val="446DAB"/>
                </a:solidFill>
                <a:latin typeface="Arial"/>
                <a:cs typeface="Arial"/>
              </a:rPr>
              <a:t>T</a:t>
            </a:r>
            <a:r>
              <a:rPr lang="en-US" sz="900" dirty="0">
                <a:solidFill>
                  <a:schemeClr val="bg1"/>
                </a:solidFill>
                <a:latin typeface="Arial"/>
                <a:cs typeface="Arial"/>
              </a:rPr>
              <a:t>  (310) 712-2323      |      </a:t>
            </a:r>
            <a:r>
              <a:rPr lang="en-US" sz="900" b="1" dirty="0">
                <a:solidFill>
                  <a:srgbClr val="AD4E1F"/>
                </a:solidFill>
                <a:latin typeface="Arial"/>
                <a:cs typeface="Arial"/>
              </a:rPr>
              <a:t>SEIA.com  </a:t>
            </a:r>
          </a:p>
        </p:txBody>
      </p:sp>
      <p:sp>
        <p:nvSpPr>
          <p:cNvPr id="6" name="TextBox 5">
            <a:extLst>
              <a:ext uri="{FF2B5EF4-FFF2-40B4-BE49-F238E27FC236}">
                <a16:creationId xmlns:a16="http://schemas.microsoft.com/office/drawing/2014/main" xmlns="" id="{D68F9F7F-281B-4830-B664-A56BB2D5843F}"/>
              </a:ext>
            </a:extLst>
          </p:cNvPr>
          <p:cNvSpPr txBox="1"/>
          <p:nvPr/>
        </p:nvSpPr>
        <p:spPr>
          <a:xfrm>
            <a:off x="251321" y="6473209"/>
            <a:ext cx="8650224" cy="362920"/>
          </a:xfrm>
          <a:prstGeom prst="rect">
            <a:avLst/>
          </a:prstGeom>
          <a:noFill/>
        </p:spPr>
        <p:txBody>
          <a:bodyPr wrap="square" rtlCol="0">
            <a:spAutoFit/>
          </a:bodyPr>
          <a:lstStyle/>
          <a:p>
            <a:pPr lvl="0" algn="just">
              <a:lnSpc>
                <a:spcPts val="700"/>
              </a:lnSpc>
            </a:pPr>
            <a:r>
              <a:rPr lang="en-US" sz="700" dirty="0">
                <a:solidFill>
                  <a:srgbClr val="EEECE1">
                    <a:lumMod val="90000"/>
                  </a:srgbClr>
                </a:solidFill>
              </a:rPr>
              <a:t>Please see disclosure section located at the end of this presentation for further details, disclosures and other material information. Registered Representative / Securities offered through Royal Alliance Associates, Inc. member FINRA/SIPC. Investment advisory services offered through SIA, LLC. SIA, LLC is a subsidiary of SEIA, LLC and its investment advisory services are offered independent of Royal Alliance Associates, Inc. Royal Alliance Associates, Inc. is separately owned and other entities and/or marketing names, products or services referenced here are independent of Royal Alliance Associates, Inc.</a:t>
            </a:r>
          </a:p>
        </p:txBody>
      </p:sp>
      <p:sp>
        <p:nvSpPr>
          <p:cNvPr id="2" name="Slide Number Placeholder 1"/>
          <p:cNvSpPr>
            <a:spLocks noGrp="1"/>
          </p:cNvSpPr>
          <p:nvPr>
            <p:ph type="sldNum" sz="quarter" idx="4"/>
          </p:nvPr>
        </p:nvSpPr>
        <p:spPr/>
        <p:txBody>
          <a:bodyPr/>
          <a:lstStyle/>
          <a:p>
            <a:fld id="{F464254C-66FB-E546-A63F-6EB839B41098}" type="slidenum">
              <a:rPr lang="en-US" smtClean="0"/>
              <a:pPr/>
              <a:t>1</a:t>
            </a:fld>
            <a:endParaRPr lang="en-US" dirty="0"/>
          </a:p>
        </p:txBody>
      </p:sp>
    </p:spTree>
    <p:extLst>
      <p:ext uri="{BB962C8B-B14F-4D97-AF65-F5344CB8AC3E}">
        <p14:creationId xmlns:p14="http://schemas.microsoft.com/office/powerpoint/2010/main" val="3931468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xmlns="" id="{247BA36B-90FB-47C0-BAF0-6F1E2FA5C763}"/>
              </a:ext>
            </a:extLst>
          </p:cNvPr>
          <p:cNvSpPr>
            <a:spLocks noGrp="1"/>
          </p:cNvSpPr>
          <p:nvPr>
            <p:ph type="sldNum" sz="quarter" idx="15"/>
          </p:nvPr>
        </p:nvSpPr>
        <p:spPr/>
        <p:txBody>
          <a:bodyPr/>
          <a:lstStyle/>
          <a:p>
            <a:fld id="{B67B645E-C5E5-4727-B977-D372A0AA71D9}" type="slidenum">
              <a:rPr lang="en-US" smtClean="0"/>
              <a:pPr/>
              <a:t>10</a:t>
            </a:fld>
            <a:endParaRPr lang="en-US" dirty="0"/>
          </a:p>
        </p:txBody>
      </p:sp>
      <p:sp>
        <p:nvSpPr>
          <p:cNvPr id="19" name="Title 1">
            <a:extLst>
              <a:ext uri="{FF2B5EF4-FFF2-40B4-BE49-F238E27FC236}">
                <a16:creationId xmlns:a16="http://schemas.microsoft.com/office/drawing/2014/main" xmlns="" id="{6DEDFF70-FCFC-448F-A987-27DADD219045}"/>
              </a:ext>
            </a:extLst>
          </p:cNvPr>
          <p:cNvSpPr>
            <a:spLocks noGrp="1"/>
          </p:cNvSpPr>
          <p:nvPr>
            <p:ph type="ctrTitle"/>
          </p:nvPr>
        </p:nvSpPr>
        <p:spPr bwMode="gray">
          <a:xfrm>
            <a:off x="157397" y="1070862"/>
            <a:ext cx="4324662" cy="2122046"/>
          </a:xfrm>
        </p:spPr>
        <p:txBody>
          <a:bodyPr>
            <a:normAutofit/>
          </a:bodyPr>
          <a:lstStyle/>
          <a:p>
            <a:pPr algn="ctr"/>
            <a:r>
              <a:rPr lang="en-US" sz="3400" dirty="0">
                <a:solidFill>
                  <a:srgbClr val="2F5475"/>
                </a:solidFill>
              </a:rPr>
              <a:t>Responsibilities</a:t>
            </a:r>
            <a:br>
              <a:rPr lang="en-US" sz="3400" dirty="0">
                <a:solidFill>
                  <a:srgbClr val="2F5475"/>
                </a:solidFill>
              </a:rPr>
            </a:br>
            <a:r>
              <a:rPr lang="en-US" sz="3400" dirty="0">
                <a:solidFill>
                  <a:srgbClr val="2F5475"/>
                </a:solidFill>
              </a:rPr>
              <a:t>of the</a:t>
            </a:r>
            <a:br>
              <a:rPr lang="en-US" sz="3400" dirty="0">
                <a:solidFill>
                  <a:srgbClr val="2F5475"/>
                </a:solidFill>
              </a:rPr>
            </a:br>
            <a:r>
              <a:rPr lang="en-US" sz="3400" u="sng" dirty="0">
                <a:solidFill>
                  <a:srgbClr val="FF0000"/>
                </a:solidFill>
              </a:rPr>
              <a:t>Employer</a:t>
            </a:r>
            <a:endParaRPr lang="en-US" sz="3400" dirty="0">
              <a:solidFill>
                <a:srgbClr val="2F5475"/>
              </a:solidFill>
            </a:endParaRPr>
          </a:p>
        </p:txBody>
      </p:sp>
      <p:sp>
        <p:nvSpPr>
          <p:cNvPr id="8" name="Subtitle 2">
            <a:extLst>
              <a:ext uri="{FF2B5EF4-FFF2-40B4-BE49-F238E27FC236}">
                <a16:creationId xmlns:a16="http://schemas.microsoft.com/office/drawing/2014/main" xmlns="" id="{F3B8CDD5-554A-4566-A061-232EFA3686A5}"/>
              </a:ext>
            </a:extLst>
          </p:cNvPr>
          <p:cNvSpPr txBox="1">
            <a:spLocks/>
          </p:cNvSpPr>
          <p:nvPr/>
        </p:nvSpPr>
        <p:spPr bwMode="gray">
          <a:xfrm>
            <a:off x="5785160" y="1205771"/>
            <a:ext cx="3207895" cy="4907405"/>
          </a:xfrm>
          <a:prstGeom prst="rect">
            <a:avLst/>
          </a:prstGeom>
        </p:spPr>
        <p:txBody>
          <a:bodyPr vert="horz" lIns="0" tIns="0" rIns="0" bIns="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fontAlgn="base">
              <a:buFont typeface="Wingdings" panose="05000000000000000000" pitchFamily="2" charset="2"/>
              <a:buChar char="q"/>
            </a:pPr>
            <a:r>
              <a:rPr lang="en-US" sz="1800" dirty="0">
                <a:solidFill>
                  <a:srgbClr val="F2F2F2"/>
                </a:solidFill>
              </a:rPr>
              <a:t>Must register business</a:t>
            </a:r>
          </a:p>
          <a:p>
            <a:pPr marL="257175" indent="-257175" algn="l" fontAlgn="base">
              <a:buFont typeface="Wingdings" panose="05000000000000000000" pitchFamily="2" charset="2"/>
              <a:buChar char="q"/>
            </a:pPr>
            <a:r>
              <a:rPr lang="en-US" sz="1800" dirty="0">
                <a:solidFill>
                  <a:srgbClr val="F2F2F2"/>
                </a:solidFill>
              </a:rPr>
              <a:t>Provide basic employee roster information</a:t>
            </a:r>
          </a:p>
          <a:p>
            <a:pPr marL="257175" indent="-257175" algn="l" fontAlgn="base">
              <a:buFont typeface="Wingdings" panose="05000000000000000000" pitchFamily="2" charset="2"/>
              <a:buChar char="q"/>
            </a:pPr>
            <a:r>
              <a:rPr lang="en-US" sz="1800" dirty="0">
                <a:solidFill>
                  <a:srgbClr val="F2F2F2"/>
                </a:solidFill>
              </a:rPr>
              <a:t>Submit employee contributions via payroll deductions</a:t>
            </a:r>
          </a:p>
          <a:p>
            <a:pPr marL="257175" indent="-257175" algn="l" fontAlgn="base">
              <a:buFont typeface="Wingdings" panose="05000000000000000000" pitchFamily="2" charset="2"/>
              <a:buChar char="q"/>
            </a:pPr>
            <a:r>
              <a:rPr lang="en-US" sz="1800" dirty="0">
                <a:solidFill>
                  <a:srgbClr val="F2F2F2"/>
                </a:solidFill>
              </a:rPr>
              <a:t>Adding new employees</a:t>
            </a:r>
          </a:p>
          <a:p>
            <a:pPr marL="257175" indent="-257175" algn="l" fontAlgn="base">
              <a:buFont typeface="Wingdings" panose="05000000000000000000" pitchFamily="2" charset="2"/>
              <a:buChar char="q"/>
            </a:pPr>
            <a:r>
              <a:rPr lang="en-US" sz="1800" dirty="0">
                <a:solidFill>
                  <a:srgbClr val="F2F2F2"/>
                </a:solidFill>
              </a:rPr>
              <a:t>Remove employees who have terminated employment</a:t>
            </a:r>
          </a:p>
          <a:p>
            <a:pPr marL="257175" indent="-257175" algn="l" fontAlgn="base">
              <a:buFont typeface="Wingdings" panose="05000000000000000000" pitchFamily="2" charset="2"/>
              <a:buChar char="q"/>
            </a:pPr>
            <a:r>
              <a:rPr lang="en-US" sz="1800" dirty="0">
                <a:solidFill>
                  <a:srgbClr val="F2F2F2"/>
                </a:solidFill>
              </a:rPr>
              <a:t>No employer contribution or distributions</a:t>
            </a:r>
          </a:p>
          <a:p>
            <a:pPr marL="257175" indent="-257175" algn="l" fontAlgn="base">
              <a:buFont typeface="Wingdings" panose="05000000000000000000" pitchFamily="2" charset="2"/>
              <a:buChar char="q"/>
            </a:pPr>
            <a:r>
              <a:rPr lang="en-US" sz="1800" dirty="0">
                <a:solidFill>
                  <a:srgbClr val="F2F2F2"/>
                </a:solidFill>
              </a:rPr>
              <a:t>No fees</a:t>
            </a:r>
          </a:p>
          <a:p>
            <a:pPr marL="257175" indent="-257175" algn="l" fontAlgn="base">
              <a:buFont typeface="Wingdings" panose="05000000000000000000" pitchFamily="2" charset="2"/>
              <a:buChar char="q"/>
            </a:pPr>
            <a:r>
              <a:rPr lang="en-US" sz="1800" dirty="0">
                <a:solidFill>
                  <a:srgbClr val="F2F2F2"/>
                </a:solidFill>
              </a:rPr>
              <a:t>No fiduciary responsibility</a:t>
            </a:r>
          </a:p>
          <a:p>
            <a:pPr marL="257175" indent="-257175" algn="l" fontAlgn="base">
              <a:buFont typeface="Wingdings" panose="05000000000000000000" pitchFamily="2" charset="2"/>
              <a:buChar char="q"/>
            </a:pPr>
            <a:r>
              <a:rPr lang="en-US" sz="1800" dirty="0">
                <a:solidFill>
                  <a:srgbClr val="F2F2F2"/>
                </a:solidFill>
              </a:rPr>
              <a:t>No investment management</a:t>
            </a:r>
          </a:p>
          <a:p>
            <a:pPr marL="257175" indent="-257175" algn="l" fontAlgn="base">
              <a:buFont typeface="Wingdings" panose="05000000000000000000" pitchFamily="2" charset="2"/>
              <a:buChar char="q"/>
            </a:pPr>
            <a:r>
              <a:rPr lang="en-US" sz="1800" dirty="0">
                <a:solidFill>
                  <a:srgbClr val="F2F2F2"/>
                </a:solidFill>
              </a:rPr>
              <a:t>Not responsible for employee changes</a:t>
            </a:r>
          </a:p>
          <a:p>
            <a:pPr marL="257175" indent="-257175" algn="l" fontAlgn="base">
              <a:buFont typeface="Wingdings" panose="05000000000000000000" pitchFamily="2" charset="2"/>
              <a:buChar char="q"/>
            </a:pPr>
            <a:endParaRPr lang="en-US" sz="1800" dirty="0"/>
          </a:p>
          <a:p>
            <a:pPr algn="ctr"/>
            <a:endParaRPr lang="en-US" sz="1800" dirty="0"/>
          </a:p>
        </p:txBody>
      </p:sp>
      <p:sp>
        <p:nvSpPr>
          <p:cNvPr id="3" name="Rectangle 2">
            <a:extLst>
              <a:ext uri="{FF2B5EF4-FFF2-40B4-BE49-F238E27FC236}">
                <a16:creationId xmlns:a16="http://schemas.microsoft.com/office/drawing/2014/main" xmlns="" id="{218EE7D0-0488-4081-8BB7-6A3B334B0F7F}"/>
              </a:ext>
            </a:extLst>
          </p:cNvPr>
          <p:cNvSpPr/>
          <p:nvPr/>
        </p:nvSpPr>
        <p:spPr>
          <a:xfrm>
            <a:off x="268271" y="5532337"/>
            <a:ext cx="2608471" cy="300082"/>
          </a:xfrm>
          <a:prstGeom prst="rect">
            <a:avLst/>
          </a:prstGeom>
        </p:spPr>
        <p:txBody>
          <a:bodyPr wrap="none">
            <a:spAutoFit/>
          </a:bodyPr>
          <a:lstStyle/>
          <a:p>
            <a:r>
              <a:rPr lang="en-US" sz="1350">
                <a:hlinkClick r:id="rId3"/>
              </a:rPr>
              <a:t>https://employer.calsavers.com/</a:t>
            </a:r>
            <a:endParaRPr lang="en-US" sz="1350" dirty="0"/>
          </a:p>
        </p:txBody>
      </p:sp>
      <p:pic>
        <p:nvPicPr>
          <p:cNvPr id="1026" name="Picture 2" descr="Image result for registration">
            <a:extLst>
              <a:ext uri="{FF2B5EF4-FFF2-40B4-BE49-F238E27FC236}">
                <a16:creationId xmlns:a16="http://schemas.microsoft.com/office/drawing/2014/main" xmlns="" id="{E364D5C8-E46D-429F-B19C-53BF621D6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904" y="3429001"/>
            <a:ext cx="2634778" cy="178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63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832A276-7C4E-42C2-808F-B6AF2854B7B4}"/>
              </a:ext>
            </a:extLst>
          </p:cNvPr>
          <p:cNvPicPr>
            <a:picLocks noChangeAspect="1"/>
          </p:cNvPicPr>
          <p:nvPr/>
        </p:nvPicPr>
        <p:blipFill>
          <a:blip r:embed="rId2"/>
          <a:stretch>
            <a:fillRect/>
          </a:stretch>
        </p:blipFill>
        <p:spPr>
          <a:xfrm>
            <a:off x="8046841" y="371358"/>
            <a:ext cx="912905" cy="284900"/>
          </a:xfrm>
          <a:prstGeom prst="rect">
            <a:avLst/>
          </a:prstGeom>
        </p:spPr>
      </p:pic>
      <p:sp>
        <p:nvSpPr>
          <p:cNvPr id="5" name="Rectangle 4"/>
          <p:cNvSpPr/>
          <p:nvPr/>
        </p:nvSpPr>
        <p:spPr>
          <a:xfrm>
            <a:off x="626532" y="1116781"/>
            <a:ext cx="7843019" cy="369332"/>
          </a:xfrm>
          <a:prstGeom prst="rect">
            <a:avLst/>
          </a:prstGeom>
        </p:spPr>
        <p:txBody>
          <a:bodyPr wrap="square" lIns="0" tIns="0" rIns="0" bIns="0">
            <a:spAutoFit/>
          </a:bodyPr>
          <a:lstStyle/>
          <a:p>
            <a:r>
              <a:rPr lang="en-US" sz="2400" dirty="0">
                <a:solidFill>
                  <a:srgbClr val="0C2A4C"/>
                </a:solidFill>
                <a:latin typeface="Arial"/>
                <a:cs typeface="Arial"/>
              </a:rPr>
              <a:t>SIGNATURE ESTATE &amp; INVESTMENT ADVISORS</a:t>
            </a:r>
          </a:p>
        </p:txBody>
      </p:sp>
      <p:pic>
        <p:nvPicPr>
          <p:cNvPr id="6" name="Picture 5">
            <a:extLst>
              <a:ext uri="{FF2B5EF4-FFF2-40B4-BE49-F238E27FC236}">
                <a16:creationId xmlns:a16="http://schemas.microsoft.com/office/drawing/2014/main" xmlns="" id="{B0AAE80A-6ED3-48BE-9DEF-BA5F264A47C1}"/>
              </a:ext>
            </a:extLst>
          </p:cNvPr>
          <p:cNvPicPr>
            <a:picLocks noChangeAspect="1"/>
          </p:cNvPicPr>
          <p:nvPr/>
        </p:nvPicPr>
        <p:blipFill>
          <a:blip r:embed="rId3"/>
          <a:stretch>
            <a:fillRect/>
          </a:stretch>
        </p:blipFill>
        <p:spPr>
          <a:xfrm>
            <a:off x="364117" y="1795352"/>
            <a:ext cx="8525862" cy="4420104"/>
          </a:xfrm>
          <a:prstGeom prst="rect">
            <a:avLst/>
          </a:prstGeom>
        </p:spPr>
      </p:pic>
      <p:sp>
        <p:nvSpPr>
          <p:cNvPr id="2" name="Slide Number Placeholder 1"/>
          <p:cNvSpPr>
            <a:spLocks noGrp="1"/>
          </p:cNvSpPr>
          <p:nvPr>
            <p:ph type="sldNum" sz="quarter" idx="12"/>
          </p:nvPr>
        </p:nvSpPr>
        <p:spPr/>
        <p:txBody>
          <a:bodyPr/>
          <a:lstStyle/>
          <a:p>
            <a:fld id="{F464254C-66FB-E546-A63F-6EB839B41098}" type="slidenum">
              <a:rPr lang="en-US" smtClean="0"/>
              <a:t>2</a:t>
            </a:fld>
            <a:endParaRPr lang="en-US"/>
          </a:p>
        </p:txBody>
      </p:sp>
    </p:spTree>
    <p:extLst>
      <p:ext uri="{BB962C8B-B14F-4D97-AF65-F5344CB8AC3E}">
        <p14:creationId xmlns:p14="http://schemas.microsoft.com/office/powerpoint/2010/main" val="295359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6532" y="1116781"/>
            <a:ext cx="7843019" cy="430887"/>
          </a:xfrm>
          <a:prstGeom prst="rect">
            <a:avLst/>
          </a:prstGeom>
        </p:spPr>
        <p:txBody>
          <a:bodyPr wrap="square" lIns="0" tIns="0" rIns="0" bIns="0">
            <a:spAutoFit/>
          </a:bodyPr>
          <a:lstStyle/>
          <a:p>
            <a:r>
              <a:rPr lang="en-US" sz="2800" dirty="0">
                <a:solidFill>
                  <a:srgbClr val="0C2A4C"/>
                </a:solidFill>
                <a:latin typeface="Arial"/>
                <a:cs typeface="Arial"/>
              </a:rPr>
              <a:t>ABOUT US</a:t>
            </a:r>
          </a:p>
        </p:txBody>
      </p:sp>
      <p:sp>
        <p:nvSpPr>
          <p:cNvPr id="6" name="TextBox 7"/>
          <p:cNvSpPr txBox="1">
            <a:spLocks noChangeArrowheads="1"/>
          </p:cNvSpPr>
          <p:nvPr/>
        </p:nvSpPr>
        <p:spPr bwMode="auto">
          <a:xfrm>
            <a:off x="632399" y="2725215"/>
            <a:ext cx="1928007" cy="1793975"/>
          </a:xfrm>
          <a:prstGeom prst="ellipse">
            <a:avLst/>
          </a:prstGeom>
          <a:solidFill>
            <a:schemeClr val="accent1"/>
          </a:solidFill>
          <a:ln w="174625" cmpd="thinThick">
            <a:solidFill>
              <a:sysClr val="windowText" lastClr="000000">
                <a:lumMod val="85000"/>
                <a:lumOff val="15000"/>
              </a:sysClr>
            </a:solidFill>
          </a:ln>
        </p:spPr>
        <p:txBody>
          <a:bodyPr vert="horz" lIns="68580" tIns="34290" rIns="68580" bIns="34290" rtlCol="0" anchor="ctr">
            <a:norm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1" fontAlgn="auto" latinLnBrk="0" hangingPunct="1">
              <a:lnSpc>
                <a:spcPct val="90000"/>
              </a:lnSpc>
              <a:spcBef>
                <a:spcPct val="0"/>
              </a:spcBef>
              <a:spcAft>
                <a:spcPts val="450"/>
              </a:spcAft>
              <a:buClrTx/>
              <a:buSzTx/>
              <a:buFont typeface="Arial" panose="020B0604020202020204" pitchFamily="34" charset="0"/>
              <a:buNone/>
              <a:tabLst/>
              <a:defRPr/>
            </a:pPr>
            <a:r>
              <a:rPr kumimoji="0" lang="en-US" altLang="en-US" sz="1600" b="1" i="0" u="none" strike="noStrike" kern="0" cap="none" spc="0" normalizeH="0" baseline="0" noProof="0" dirty="0">
                <a:ln>
                  <a:noFill/>
                </a:ln>
                <a:solidFill>
                  <a:prstClr val="white"/>
                </a:solidFill>
                <a:effectLst/>
                <a:uLnTx/>
                <a:uFillTx/>
                <a:latin typeface="+mj-lt"/>
              </a:rPr>
              <a:t>Nationally Recognized</a:t>
            </a:r>
          </a:p>
        </p:txBody>
      </p:sp>
      <p:sp>
        <p:nvSpPr>
          <p:cNvPr id="7" name="TextBox 6">
            <a:extLst>
              <a:ext uri="{FF2B5EF4-FFF2-40B4-BE49-F238E27FC236}">
                <a16:creationId xmlns:a16="http://schemas.microsoft.com/office/drawing/2014/main" xmlns="" id="{BB10CC72-D3D4-4771-9285-3A644CD85F7D}"/>
              </a:ext>
            </a:extLst>
          </p:cNvPr>
          <p:cNvSpPr txBox="1"/>
          <p:nvPr/>
        </p:nvSpPr>
        <p:spPr>
          <a:xfrm>
            <a:off x="2924727" y="2240467"/>
            <a:ext cx="3543300" cy="477054"/>
          </a:xfrm>
          <a:prstGeom prst="rect">
            <a:avLst/>
          </a:prstGeom>
          <a:noFill/>
        </p:spPr>
        <p:txBody>
          <a:bodyPr wrap="square" rtlCol="0">
            <a:spAutoFit/>
          </a:bodyPr>
          <a:lstStyle/>
          <a:p>
            <a:r>
              <a:rPr lang="en-US" sz="1250" dirty="0">
                <a:latin typeface="+mj-lt"/>
                <a:cs typeface="Times New Roman" pitchFamily="18" charset="0"/>
              </a:rPr>
              <a:t>SEIA named to the 2017 Financial Times 300 Top Financial Advisers list (2017)</a:t>
            </a:r>
          </a:p>
        </p:txBody>
      </p:sp>
      <p:sp>
        <p:nvSpPr>
          <p:cNvPr id="8" name="TextBox 7">
            <a:extLst>
              <a:ext uri="{FF2B5EF4-FFF2-40B4-BE49-F238E27FC236}">
                <a16:creationId xmlns:a16="http://schemas.microsoft.com/office/drawing/2014/main" xmlns="" id="{4C42D000-CF2D-46BA-99B6-AFCB6459AFDB}"/>
              </a:ext>
            </a:extLst>
          </p:cNvPr>
          <p:cNvSpPr txBox="1"/>
          <p:nvPr/>
        </p:nvSpPr>
        <p:spPr>
          <a:xfrm>
            <a:off x="2924727" y="2827219"/>
            <a:ext cx="3543300" cy="477054"/>
          </a:xfrm>
          <a:prstGeom prst="rect">
            <a:avLst/>
          </a:prstGeom>
          <a:noFill/>
        </p:spPr>
        <p:txBody>
          <a:bodyPr wrap="square" rtlCol="0">
            <a:spAutoFit/>
          </a:bodyPr>
          <a:lstStyle/>
          <a:p>
            <a:r>
              <a:rPr lang="en-US" sz="1250" dirty="0">
                <a:latin typeface="+mj-lt"/>
                <a:cs typeface="Times New Roman" pitchFamily="18" charset="0"/>
              </a:rPr>
              <a:t>Ranked Barron’s Top 100 Independent Financial Advisors for 12 years Running (2018)</a:t>
            </a:r>
          </a:p>
        </p:txBody>
      </p:sp>
      <p:sp>
        <p:nvSpPr>
          <p:cNvPr id="9" name="TextBox 8">
            <a:extLst>
              <a:ext uri="{FF2B5EF4-FFF2-40B4-BE49-F238E27FC236}">
                <a16:creationId xmlns:a16="http://schemas.microsoft.com/office/drawing/2014/main" xmlns="" id="{6F13ECC8-DCD9-4DEB-9A33-437A61FCF94A}"/>
              </a:ext>
            </a:extLst>
          </p:cNvPr>
          <p:cNvSpPr txBox="1"/>
          <p:nvPr/>
        </p:nvSpPr>
        <p:spPr>
          <a:xfrm>
            <a:off x="2924727" y="4126492"/>
            <a:ext cx="3543300" cy="669414"/>
          </a:xfrm>
          <a:prstGeom prst="rect">
            <a:avLst/>
          </a:prstGeom>
          <a:noFill/>
        </p:spPr>
        <p:txBody>
          <a:bodyPr wrap="square" rtlCol="0">
            <a:spAutoFit/>
          </a:bodyPr>
          <a:lstStyle/>
          <a:p>
            <a:r>
              <a:rPr lang="en-US" sz="1250" dirty="0">
                <a:latin typeface="+mj-lt"/>
                <a:cs typeface="Times New Roman" pitchFamily="18" charset="0"/>
              </a:rPr>
              <a:t>SEIA named to the Los Angeles Business Journal’s List of the 100 Largest Money Managers (2016)</a:t>
            </a:r>
          </a:p>
        </p:txBody>
      </p:sp>
      <p:sp>
        <p:nvSpPr>
          <p:cNvPr id="10" name="TextBox 9">
            <a:extLst>
              <a:ext uri="{FF2B5EF4-FFF2-40B4-BE49-F238E27FC236}">
                <a16:creationId xmlns:a16="http://schemas.microsoft.com/office/drawing/2014/main" xmlns="" id="{D41A2C7B-5912-4960-8109-A12D785F815B}"/>
              </a:ext>
            </a:extLst>
          </p:cNvPr>
          <p:cNvSpPr txBox="1"/>
          <p:nvPr/>
        </p:nvSpPr>
        <p:spPr>
          <a:xfrm>
            <a:off x="2924727" y="4963725"/>
            <a:ext cx="3543300" cy="669414"/>
          </a:xfrm>
          <a:prstGeom prst="rect">
            <a:avLst/>
          </a:prstGeom>
          <a:noFill/>
        </p:spPr>
        <p:txBody>
          <a:bodyPr wrap="square" rtlCol="0">
            <a:spAutoFit/>
          </a:bodyPr>
          <a:lstStyle/>
          <a:p>
            <a:r>
              <a:rPr lang="en-US" sz="1250" dirty="0">
                <a:latin typeface="+mj-lt"/>
                <a:cs typeface="Times New Roman" pitchFamily="18" charset="0"/>
              </a:rPr>
              <a:t>Brian D. Holmes, President &amp; CEO, featured in “A Guide to Financial Planning,” which appeared in the </a:t>
            </a:r>
            <a:r>
              <a:rPr lang="en-US" sz="1250" i="1" dirty="0">
                <a:latin typeface="+mj-lt"/>
                <a:cs typeface="Times New Roman" pitchFamily="18" charset="0"/>
              </a:rPr>
              <a:t>Wall Street Journal</a:t>
            </a:r>
            <a:endParaRPr lang="en-US" sz="1250" dirty="0">
              <a:latin typeface="+mj-lt"/>
              <a:cs typeface="Times New Roman" pitchFamily="18" charset="0"/>
            </a:endParaRPr>
          </a:p>
        </p:txBody>
      </p:sp>
      <p:sp>
        <p:nvSpPr>
          <p:cNvPr id="11" name="TextBox 10">
            <a:extLst>
              <a:ext uri="{FF2B5EF4-FFF2-40B4-BE49-F238E27FC236}">
                <a16:creationId xmlns:a16="http://schemas.microsoft.com/office/drawing/2014/main" xmlns="" id="{9633CADB-171F-4A8B-B40A-CF488E6A108F}"/>
              </a:ext>
            </a:extLst>
          </p:cNvPr>
          <p:cNvSpPr txBox="1"/>
          <p:nvPr/>
        </p:nvSpPr>
        <p:spPr>
          <a:xfrm>
            <a:off x="2924727" y="3497008"/>
            <a:ext cx="3543300" cy="477054"/>
          </a:xfrm>
          <a:prstGeom prst="rect">
            <a:avLst/>
          </a:prstGeom>
          <a:noFill/>
        </p:spPr>
        <p:txBody>
          <a:bodyPr wrap="square" rtlCol="0">
            <a:spAutoFit/>
          </a:bodyPr>
          <a:lstStyle/>
          <a:p>
            <a:r>
              <a:rPr lang="en-US" sz="1250" dirty="0">
                <a:latin typeface="+mj-lt"/>
                <a:cs typeface="Times New Roman" pitchFamily="18" charset="0"/>
              </a:rPr>
              <a:t>SEIA named to the Forbes Top 50 Wealth managers in the U.S. (2014)</a:t>
            </a:r>
          </a:p>
        </p:txBody>
      </p:sp>
      <p:pic>
        <p:nvPicPr>
          <p:cNvPr id="12" name="Picture 11">
            <a:extLst>
              <a:ext uri="{FF2B5EF4-FFF2-40B4-BE49-F238E27FC236}">
                <a16:creationId xmlns:a16="http://schemas.microsoft.com/office/drawing/2014/main" xmlns="" id="{24C55B09-962F-4EB2-A6E7-636AE44A5D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8230" y="2240467"/>
            <a:ext cx="782866" cy="391433"/>
          </a:xfrm>
          <a:prstGeom prst="rect">
            <a:avLst/>
          </a:prstGeom>
        </p:spPr>
      </p:pic>
      <p:pic>
        <p:nvPicPr>
          <p:cNvPr id="13" name="Picture 1">
            <a:extLst>
              <a:ext uri="{FF2B5EF4-FFF2-40B4-BE49-F238E27FC236}">
                <a16:creationId xmlns:a16="http://schemas.microsoft.com/office/drawing/2014/main" xmlns="" id="{A2C80A5F-E70F-4234-9A9F-662BC4680204}"/>
              </a:ext>
            </a:extLst>
          </p:cNvPr>
          <p:cNvPicPr>
            <a:picLocks noChangeAspect="1" noChangeArrowheads="1"/>
          </p:cNvPicPr>
          <p:nvPr/>
        </p:nvPicPr>
        <p:blipFill>
          <a:blip r:embed="rId3" cstate="print"/>
          <a:srcRect/>
          <a:stretch>
            <a:fillRect/>
          </a:stretch>
        </p:blipFill>
        <p:spPr bwMode="auto">
          <a:xfrm>
            <a:off x="7015085" y="2913914"/>
            <a:ext cx="1249155" cy="272422"/>
          </a:xfrm>
          <a:prstGeom prst="rect">
            <a:avLst/>
          </a:prstGeom>
          <a:noFill/>
          <a:ln w="9525">
            <a:noFill/>
            <a:miter lim="800000"/>
            <a:headEnd/>
            <a:tailEnd/>
          </a:ln>
        </p:spPr>
      </p:pic>
      <p:pic>
        <p:nvPicPr>
          <p:cNvPr id="14" name="Picture 4">
            <a:extLst>
              <a:ext uri="{FF2B5EF4-FFF2-40B4-BE49-F238E27FC236}">
                <a16:creationId xmlns:a16="http://schemas.microsoft.com/office/drawing/2014/main" xmlns="" id="{3D0A31D5-9636-422A-8560-1FC897F9616F}"/>
              </a:ext>
            </a:extLst>
          </p:cNvPr>
          <p:cNvPicPr>
            <a:picLocks noChangeAspect="1" noChangeArrowheads="1"/>
          </p:cNvPicPr>
          <p:nvPr/>
        </p:nvPicPr>
        <p:blipFill>
          <a:blip r:embed="rId4" cstate="print"/>
          <a:srcRect/>
          <a:stretch>
            <a:fillRect/>
          </a:stretch>
        </p:blipFill>
        <p:spPr bwMode="auto">
          <a:xfrm>
            <a:off x="6747955" y="5027485"/>
            <a:ext cx="1965487" cy="220905"/>
          </a:xfrm>
          <a:prstGeom prst="rect">
            <a:avLst/>
          </a:prstGeom>
          <a:noFill/>
          <a:ln w="9525">
            <a:noFill/>
            <a:miter lim="800000"/>
            <a:headEnd/>
            <a:tailEnd/>
          </a:ln>
        </p:spPr>
      </p:pic>
      <p:pic>
        <p:nvPicPr>
          <p:cNvPr id="15" name="Picture 14">
            <a:extLst>
              <a:ext uri="{FF2B5EF4-FFF2-40B4-BE49-F238E27FC236}">
                <a16:creationId xmlns:a16="http://schemas.microsoft.com/office/drawing/2014/main" xmlns="" id="{B1550509-E8DA-4B25-8B43-86357706D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7823" y="3479229"/>
            <a:ext cx="901767" cy="315906"/>
          </a:xfrm>
          <a:prstGeom prst="rect">
            <a:avLst/>
          </a:prstGeom>
        </p:spPr>
      </p:pic>
      <p:pic>
        <p:nvPicPr>
          <p:cNvPr id="16" name="Picture 2" descr="http://www.seia.com/wp-content/uploads/2017/07/LAjournal.jpg">
            <a:extLst>
              <a:ext uri="{FF2B5EF4-FFF2-40B4-BE49-F238E27FC236}">
                <a16:creationId xmlns:a16="http://schemas.microsoft.com/office/drawing/2014/main" xmlns="" id="{30B2FAAB-5EB0-497A-8E92-DA7B696A2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594" y="4088030"/>
            <a:ext cx="992134" cy="563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7"/>
          <a:stretch>
            <a:fillRect/>
          </a:stretch>
        </p:blipFill>
        <p:spPr>
          <a:xfrm>
            <a:off x="8046841" y="371358"/>
            <a:ext cx="912905" cy="284900"/>
          </a:xfrm>
          <a:prstGeom prst="rect">
            <a:avLst/>
          </a:prstGeom>
        </p:spPr>
      </p:pic>
      <p:sp>
        <p:nvSpPr>
          <p:cNvPr id="2" name="Slide Number Placeholder 1"/>
          <p:cNvSpPr>
            <a:spLocks noGrp="1"/>
          </p:cNvSpPr>
          <p:nvPr>
            <p:ph type="sldNum" sz="quarter" idx="12"/>
          </p:nvPr>
        </p:nvSpPr>
        <p:spPr/>
        <p:txBody>
          <a:bodyPr/>
          <a:lstStyle/>
          <a:p>
            <a:fld id="{F464254C-66FB-E546-A63F-6EB839B41098}" type="slidenum">
              <a:rPr lang="en-US" smtClean="0"/>
              <a:t>3</a:t>
            </a:fld>
            <a:endParaRPr lang="en-US"/>
          </a:p>
        </p:txBody>
      </p:sp>
    </p:spTree>
    <p:extLst>
      <p:ext uri="{BB962C8B-B14F-4D97-AF65-F5344CB8AC3E}">
        <p14:creationId xmlns:p14="http://schemas.microsoft.com/office/powerpoint/2010/main" val="71143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7080" y="1116781"/>
            <a:ext cx="7932471" cy="430887"/>
          </a:xfrm>
          <a:prstGeom prst="rect">
            <a:avLst/>
          </a:prstGeom>
        </p:spPr>
        <p:txBody>
          <a:bodyPr wrap="square" lIns="0" tIns="0" rIns="0" bIns="0">
            <a:spAutoFit/>
          </a:bodyPr>
          <a:lstStyle/>
          <a:p>
            <a:r>
              <a:rPr lang="en-US" sz="2800" dirty="0">
                <a:solidFill>
                  <a:srgbClr val="0C2A4C"/>
                </a:solidFill>
                <a:latin typeface="Arial"/>
                <a:cs typeface="Arial"/>
              </a:rPr>
              <a:t>Wealth accumulation venues:</a:t>
            </a:r>
          </a:p>
        </p:txBody>
      </p:sp>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2"/>
          <a:stretch>
            <a:fillRect/>
          </a:stretch>
        </p:blipFill>
        <p:spPr>
          <a:xfrm>
            <a:off x="8046841" y="371358"/>
            <a:ext cx="912905" cy="284900"/>
          </a:xfrm>
          <a:prstGeom prst="rect">
            <a:avLst/>
          </a:prstGeom>
        </p:spPr>
      </p:pic>
      <p:sp>
        <p:nvSpPr>
          <p:cNvPr id="18" name="TextBox 17">
            <a:extLst>
              <a:ext uri="{FF2B5EF4-FFF2-40B4-BE49-F238E27FC236}">
                <a16:creationId xmlns:a16="http://schemas.microsoft.com/office/drawing/2014/main" xmlns="" id="{82723038-9DDF-4A3F-BBE9-26A29F481D48}"/>
              </a:ext>
            </a:extLst>
          </p:cNvPr>
          <p:cNvSpPr txBox="1"/>
          <p:nvPr/>
        </p:nvSpPr>
        <p:spPr>
          <a:xfrm>
            <a:off x="537080" y="2008191"/>
            <a:ext cx="9054502" cy="3785652"/>
          </a:xfrm>
          <a:prstGeom prst="rect">
            <a:avLst/>
          </a:prstGeom>
          <a:noFill/>
        </p:spPr>
        <p:txBody>
          <a:bodyPr wrap="square" rtlCol="0">
            <a:spAutoFit/>
          </a:bodyPr>
          <a:lstStyle/>
          <a:p>
            <a:r>
              <a:rPr lang="en-US" sz="2000" b="1" dirty="0"/>
              <a:t>ILLIQUID:</a:t>
            </a:r>
          </a:p>
          <a:p>
            <a:endParaRPr lang="en-US" sz="2000" dirty="0"/>
          </a:p>
          <a:p>
            <a:pPr lvl="0"/>
            <a:r>
              <a:rPr lang="en-US" sz="2000" dirty="0"/>
              <a:t>	1. Real Estate – residential, investment or business related;</a:t>
            </a:r>
          </a:p>
          <a:p>
            <a:pPr lvl="0"/>
            <a:r>
              <a:rPr lang="en-US" sz="2000" dirty="0"/>
              <a:t>	</a:t>
            </a:r>
          </a:p>
          <a:p>
            <a:pPr lvl="0"/>
            <a:r>
              <a:rPr lang="en-US" sz="2000" dirty="0"/>
              <a:t>	2. Business ownership / interests;</a:t>
            </a:r>
          </a:p>
          <a:p>
            <a:r>
              <a:rPr lang="en-US" sz="2000" dirty="0"/>
              <a:t> </a:t>
            </a:r>
          </a:p>
          <a:p>
            <a:endParaRPr lang="en-US" sz="2000" dirty="0"/>
          </a:p>
          <a:p>
            <a:r>
              <a:rPr lang="en-US" sz="2000" b="1" dirty="0"/>
              <a:t>LIQUID:</a:t>
            </a:r>
            <a:endParaRPr lang="en-US" sz="2000" dirty="0"/>
          </a:p>
          <a:p>
            <a:pPr lvl="0"/>
            <a:r>
              <a:rPr lang="en-US" sz="2000" dirty="0"/>
              <a:t>	</a:t>
            </a:r>
          </a:p>
          <a:p>
            <a:pPr lvl="0"/>
            <a:r>
              <a:rPr lang="en-US" sz="2000" dirty="0"/>
              <a:t>	3. Taxable - cash and investments;</a:t>
            </a:r>
          </a:p>
          <a:p>
            <a:pPr lvl="0"/>
            <a:r>
              <a:rPr lang="en-US" sz="2000" dirty="0"/>
              <a:t>	</a:t>
            </a:r>
          </a:p>
          <a:p>
            <a:pPr lvl="0"/>
            <a:r>
              <a:rPr lang="en-US" sz="2000" dirty="0"/>
              <a:t>	4. </a:t>
            </a:r>
            <a:r>
              <a:rPr lang="en-US" sz="2000" b="1" dirty="0">
                <a:solidFill>
                  <a:srgbClr val="FF0000"/>
                </a:solidFill>
              </a:rPr>
              <a:t>Qualified Retirement</a:t>
            </a:r>
            <a:r>
              <a:rPr lang="en-US" sz="2000" dirty="0">
                <a:solidFill>
                  <a:srgbClr val="FF0000"/>
                </a:solidFill>
              </a:rPr>
              <a:t>.</a:t>
            </a:r>
          </a:p>
        </p:txBody>
      </p:sp>
      <p:sp>
        <p:nvSpPr>
          <p:cNvPr id="2" name="Slide Number Placeholder 1"/>
          <p:cNvSpPr>
            <a:spLocks noGrp="1"/>
          </p:cNvSpPr>
          <p:nvPr>
            <p:ph type="sldNum" sz="quarter" idx="12"/>
          </p:nvPr>
        </p:nvSpPr>
        <p:spPr/>
        <p:txBody>
          <a:bodyPr/>
          <a:lstStyle/>
          <a:p>
            <a:fld id="{F464254C-66FB-E546-A63F-6EB839B41098}" type="slidenum">
              <a:rPr lang="en-US" smtClean="0"/>
              <a:t>4</a:t>
            </a:fld>
            <a:endParaRPr lang="en-US"/>
          </a:p>
        </p:txBody>
      </p:sp>
      <p:sp>
        <p:nvSpPr>
          <p:cNvPr id="3" name="Oval 2">
            <a:extLst>
              <a:ext uri="{FF2B5EF4-FFF2-40B4-BE49-F238E27FC236}">
                <a16:creationId xmlns:a16="http://schemas.microsoft.com/office/drawing/2014/main" xmlns="" id="{9E1A8B8E-1C3D-4C7F-A5C1-01E263A4D8AF}"/>
              </a:ext>
            </a:extLst>
          </p:cNvPr>
          <p:cNvSpPr/>
          <p:nvPr/>
        </p:nvSpPr>
        <p:spPr>
          <a:xfrm>
            <a:off x="626533" y="5138531"/>
            <a:ext cx="3677114" cy="124288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36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11" end="11"/>
                                            </p:txEl>
                                          </p:spTgt>
                                        </p:tgtEl>
                                        <p:attrNameLst>
                                          <p:attrName>style.visibility</p:attrName>
                                        </p:attrNameLst>
                                      </p:cBhvr>
                                      <p:to>
                                        <p:strVal val="visible"/>
                                      </p:to>
                                    </p:set>
                                    <p:anim calcmode="lin" valueType="num">
                                      <p:cBhvr additive="base">
                                        <p:cTn id="7" dur="500" fill="hold"/>
                                        <p:tgtEl>
                                          <p:spTgt spid="18">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6957" y="1116781"/>
            <a:ext cx="7972595" cy="430887"/>
          </a:xfrm>
          <a:prstGeom prst="rect">
            <a:avLst/>
          </a:prstGeom>
        </p:spPr>
        <p:txBody>
          <a:bodyPr wrap="square" lIns="0" tIns="0" rIns="0" bIns="0">
            <a:spAutoFit/>
          </a:bodyPr>
          <a:lstStyle/>
          <a:p>
            <a:r>
              <a:rPr lang="en-US" sz="2800" b="1" dirty="0">
                <a:solidFill>
                  <a:srgbClr val="0C2A4C"/>
                </a:solidFill>
                <a:latin typeface="Arial"/>
                <a:cs typeface="Arial"/>
              </a:rPr>
              <a:t>QUALIFIED PLANS</a:t>
            </a:r>
          </a:p>
        </p:txBody>
      </p:sp>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2"/>
          <a:stretch>
            <a:fillRect/>
          </a:stretch>
        </p:blipFill>
        <p:spPr>
          <a:xfrm>
            <a:off x="8046841" y="371358"/>
            <a:ext cx="912905" cy="284900"/>
          </a:xfrm>
          <a:prstGeom prst="rect">
            <a:avLst/>
          </a:prstGeom>
        </p:spPr>
      </p:pic>
      <p:sp>
        <p:nvSpPr>
          <p:cNvPr id="18" name="TextBox 17">
            <a:extLst>
              <a:ext uri="{FF2B5EF4-FFF2-40B4-BE49-F238E27FC236}">
                <a16:creationId xmlns:a16="http://schemas.microsoft.com/office/drawing/2014/main" xmlns="" id="{82723038-9DDF-4A3F-BBE9-26A29F481D48}"/>
              </a:ext>
            </a:extLst>
          </p:cNvPr>
          <p:cNvSpPr txBox="1"/>
          <p:nvPr/>
        </p:nvSpPr>
        <p:spPr>
          <a:xfrm>
            <a:off x="246387" y="1746550"/>
            <a:ext cx="9054502" cy="5536837"/>
          </a:xfrm>
          <a:prstGeom prst="rect">
            <a:avLst/>
          </a:prstGeom>
          <a:noFill/>
        </p:spPr>
        <p:txBody>
          <a:bodyPr wrap="square" rtlCol="0">
            <a:spAutoFit/>
          </a:bodyPr>
          <a:lstStyle/>
          <a:p>
            <a:pPr marL="285750" lvl="0" indent="-285750">
              <a:lnSpc>
                <a:spcPct val="200000"/>
              </a:lnSpc>
              <a:buFont typeface="Wingdings" panose="05000000000000000000" pitchFamily="2" charset="2"/>
              <a:buChar char="ü"/>
            </a:pPr>
            <a:r>
              <a:rPr lang="en-US" sz="2000" dirty="0"/>
              <a:t>IRS sanctioned retirement investment vehicles;</a:t>
            </a:r>
          </a:p>
          <a:p>
            <a:pPr marL="285750" lvl="0" indent="-285750">
              <a:lnSpc>
                <a:spcPct val="200000"/>
              </a:lnSpc>
              <a:buFont typeface="Wingdings" panose="05000000000000000000" pitchFamily="2" charset="2"/>
              <a:buChar char="ü"/>
            </a:pPr>
            <a:r>
              <a:rPr lang="en-US" sz="2000" dirty="0"/>
              <a:t>Receiving preferential tax status or treatment;</a:t>
            </a:r>
          </a:p>
          <a:p>
            <a:pPr marL="285750" lvl="0" indent="-285750">
              <a:lnSpc>
                <a:spcPct val="200000"/>
              </a:lnSpc>
              <a:buFont typeface="Wingdings" panose="05000000000000000000" pitchFamily="2" charset="2"/>
              <a:buChar char="ü"/>
            </a:pPr>
            <a:r>
              <a:rPr lang="en-US" sz="2000" dirty="0"/>
              <a:t>Parameters – contribution dollar limits, withdrawal after age 59.5;</a:t>
            </a:r>
          </a:p>
          <a:p>
            <a:pPr marL="285750" lvl="0" indent="-285750">
              <a:lnSpc>
                <a:spcPct val="200000"/>
              </a:lnSpc>
              <a:buFont typeface="Wingdings" panose="05000000000000000000" pitchFamily="2" charset="2"/>
              <a:buChar char="ü"/>
            </a:pPr>
            <a:r>
              <a:rPr lang="en-US" sz="2000" dirty="0"/>
              <a:t>Requirement to make contributions for all full-time employees (1,000 </a:t>
            </a:r>
            <a:r>
              <a:rPr lang="en-US" sz="2000" dirty="0" err="1"/>
              <a:t>hrs</a:t>
            </a:r>
            <a:r>
              <a:rPr lang="en-US" sz="2000" dirty="0"/>
              <a:t>);</a:t>
            </a:r>
          </a:p>
          <a:p>
            <a:pPr marL="285750" lvl="0" indent="-285750">
              <a:lnSpc>
                <a:spcPct val="200000"/>
              </a:lnSpc>
              <a:buFont typeface="Wingdings" panose="05000000000000000000" pitchFamily="2" charset="2"/>
              <a:buChar char="ü"/>
            </a:pPr>
            <a:r>
              <a:rPr lang="en-US" sz="2000" dirty="0"/>
              <a:t>Ability to write plan rules;</a:t>
            </a:r>
          </a:p>
          <a:p>
            <a:pPr marL="285750" lvl="0" indent="-285750">
              <a:lnSpc>
                <a:spcPct val="200000"/>
              </a:lnSpc>
              <a:buFont typeface="Wingdings" panose="05000000000000000000" pitchFamily="2" charset="2"/>
              <a:buChar char="ü"/>
            </a:pPr>
            <a:r>
              <a:rPr lang="en-US" sz="2000" dirty="0"/>
              <a:t>Generally hold publicly traded liquid investments; some exceptions.</a:t>
            </a:r>
          </a:p>
          <a:p>
            <a:pPr>
              <a:lnSpc>
                <a:spcPct val="200000"/>
              </a:lnSpc>
            </a:pPr>
            <a:r>
              <a:rPr lang="en-US" sz="2000" dirty="0">
                <a:latin typeface="+mj-lt"/>
              </a:rPr>
              <a:t/>
            </a:r>
            <a:br>
              <a:rPr lang="en-US" sz="2000" dirty="0">
                <a:latin typeface="+mj-lt"/>
              </a:rPr>
            </a:br>
            <a:r>
              <a:rPr lang="en-US" sz="2000" dirty="0">
                <a:latin typeface="+mj-lt"/>
              </a:rPr>
              <a:t>	</a:t>
            </a:r>
            <a:br>
              <a:rPr lang="en-US" sz="2000" dirty="0">
                <a:latin typeface="+mj-lt"/>
              </a:rPr>
            </a:br>
            <a:endParaRPr lang="en-US" sz="2000" dirty="0">
              <a:latin typeface="+mj-lt"/>
            </a:endParaRPr>
          </a:p>
        </p:txBody>
      </p:sp>
      <p:sp>
        <p:nvSpPr>
          <p:cNvPr id="2" name="Slide Number Placeholder 1"/>
          <p:cNvSpPr>
            <a:spLocks noGrp="1"/>
          </p:cNvSpPr>
          <p:nvPr>
            <p:ph type="sldNum" sz="quarter" idx="12"/>
          </p:nvPr>
        </p:nvSpPr>
        <p:spPr/>
        <p:txBody>
          <a:bodyPr/>
          <a:lstStyle/>
          <a:p>
            <a:fld id="{F464254C-66FB-E546-A63F-6EB839B41098}" type="slidenum">
              <a:rPr lang="en-US" smtClean="0"/>
              <a:t>5</a:t>
            </a:fld>
            <a:endParaRPr lang="en-US"/>
          </a:p>
        </p:txBody>
      </p:sp>
    </p:spTree>
    <p:extLst>
      <p:ext uri="{BB962C8B-B14F-4D97-AF65-F5344CB8AC3E}">
        <p14:creationId xmlns:p14="http://schemas.microsoft.com/office/powerpoint/2010/main" val="248663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773" y="1116781"/>
            <a:ext cx="8140779" cy="430887"/>
          </a:xfrm>
          <a:prstGeom prst="rect">
            <a:avLst/>
          </a:prstGeom>
        </p:spPr>
        <p:txBody>
          <a:bodyPr wrap="square" lIns="0" tIns="0" rIns="0" bIns="0">
            <a:spAutoFit/>
          </a:bodyPr>
          <a:lstStyle/>
          <a:p>
            <a:r>
              <a:rPr lang="en-US" sz="2800" dirty="0">
                <a:solidFill>
                  <a:srgbClr val="0C2A4C"/>
                </a:solidFill>
                <a:latin typeface="Arial"/>
                <a:cs typeface="Arial"/>
              </a:rPr>
              <a:t>Plan Types</a:t>
            </a:r>
          </a:p>
        </p:txBody>
      </p:sp>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3"/>
          <a:stretch>
            <a:fillRect/>
          </a:stretch>
        </p:blipFill>
        <p:spPr>
          <a:xfrm>
            <a:off x="8046841" y="371358"/>
            <a:ext cx="912905" cy="284900"/>
          </a:xfrm>
          <a:prstGeom prst="rect">
            <a:avLst/>
          </a:prstGeom>
        </p:spPr>
      </p:pic>
      <p:sp>
        <p:nvSpPr>
          <p:cNvPr id="2" name="Slide Number Placeholder 1"/>
          <p:cNvSpPr>
            <a:spLocks noGrp="1"/>
          </p:cNvSpPr>
          <p:nvPr>
            <p:ph type="sldNum" sz="quarter" idx="12"/>
          </p:nvPr>
        </p:nvSpPr>
        <p:spPr/>
        <p:txBody>
          <a:bodyPr/>
          <a:lstStyle/>
          <a:p>
            <a:fld id="{F464254C-66FB-E546-A63F-6EB839B41098}" type="slidenum">
              <a:rPr lang="en-US" smtClean="0"/>
              <a:t>6</a:t>
            </a:fld>
            <a:endParaRPr lang="en-US"/>
          </a:p>
        </p:txBody>
      </p:sp>
      <p:graphicFrame>
        <p:nvGraphicFramePr>
          <p:cNvPr id="3" name="Table 2">
            <a:extLst>
              <a:ext uri="{FF2B5EF4-FFF2-40B4-BE49-F238E27FC236}">
                <a16:creationId xmlns:a16="http://schemas.microsoft.com/office/drawing/2014/main" xmlns="" id="{C5AA7487-C8DA-4D5E-9CD9-3553E48DDC3F}"/>
              </a:ext>
            </a:extLst>
          </p:cNvPr>
          <p:cNvGraphicFramePr>
            <a:graphicFrameLocks noGrp="1"/>
          </p:cNvGraphicFramePr>
          <p:nvPr>
            <p:extLst>
              <p:ext uri="{D42A27DB-BD31-4B8C-83A1-F6EECF244321}">
                <p14:modId xmlns:p14="http://schemas.microsoft.com/office/powerpoint/2010/main" val="1141023258"/>
              </p:ext>
            </p:extLst>
          </p:nvPr>
        </p:nvGraphicFramePr>
        <p:xfrm>
          <a:off x="328773" y="2067801"/>
          <a:ext cx="7718069" cy="3554110"/>
        </p:xfrm>
        <a:graphic>
          <a:graphicData uri="http://schemas.openxmlformats.org/drawingml/2006/table">
            <a:tbl>
              <a:tblPr>
                <a:tableStyleId>{5C22544A-7EE6-4342-B048-85BDC9FD1C3A}</a:tableStyleId>
              </a:tblPr>
              <a:tblGrid>
                <a:gridCol w="4750175">
                  <a:extLst>
                    <a:ext uri="{9D8B030D-6E8A-4147-A177-3AD203B41FA5}">
                      <a16:colId xmlns:a16="http://schemas.microsoft.com/office/drawing/2014/main" xmlns="" val="1881162168"/>
                    </a:ext>
                  </a:extLst>
                </a:gridCol>
                <a:gridCol w="1331791">
                  <a:extLst>
                    <a:ext uri="{9D8B030D-6E8A-4147-A177-3AD203B41FA5}">
                      <a16:colId xmlns:a16="http://schemas.microsoft.com/office/drawing/2014/main" xmlns="" val="3348911094"/>
                    </a:ext>
                  </a:extLst>
                </a:gridCol>
                <a:gridCol w="89078">
                  <a:extLst>
                    <a:ext uri="{9D8B030D-6E8A-4147-A177-3AD203B41FA5}">
                      <a16:colId xmlns:a16="http://schemas.microsoft.com/office/drawing/2014/main" xmlns="" val="2747808047"/>
                    </a:ext>
                  </a:extLst>
                </a:gridCol>
                <a:gridCol w="1547025">
                  <a:extLst>
                    <a:ext uri="{9D8B030D-6E8A-4147-A177-3AD203B41FA5}">
                      <a16:colId xmlns:a16="http://schemas.microsoft.com/office/drawing/2014/main" xmlns="" val="736439660"/>
                    </a:ext>
                  </a:extLst>
                </a:gridCol>
              </a:tblGrid>
              <a:tr h="354965">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Contribution </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500" u="none" strike="noStrike">
                          <a:effectLst/>
                        </a:rPr>
                        <a:t> </a:t>
                      </a:r>
                      <a:endParaRPr lang="en-US" sz="15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Catch up</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708613416"/>
                  </a:ext>
                </a:extLst>
              </a:tr>
              <a:tr h="288409">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Limit</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5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Age 50+</a:t>
                      </a:r>
                      <a:endParaRPr lang="en-US" sz="1800" b="1"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04165698"/>
                  </a:ext>
                </a:extLst>
              </a:tr>
              <a:tr h="476984">
                <a:tc>
                  <a:txBody>
                    <a:bodyPr/>
                    <a:lstStyle/>
                    <a:p>
                      <a:pPr algn="l" fontAlgn="ctr"/>
                      <a:r>
                        <a:rPr lang="en-US" sz="2200" b="1" u="none" strike="noStrike" dirty="0">
                          <a:solidFill>
                            <a:schemeClr val="tx2"/>
                          </a:solidFill>
                          <a:effectLst/>
                        </a:rPr>
                        <a:t>Traditional / Roth IRA</a:t>
                      </a:r>
                      <a:endParaRPr lang="en-US" sz="22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solidFill>
                            <a:srgbClr val="FF0000"/>
                          </a:solidFill>
                          <a:effectLst/>
                        </a:rPr>
                        <a:t> $6,000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a:solidFill>
                            <a:srgbClr val="FF0000"/>
                          </a:solidFill>
                          <a:effectLst/>
                        </a:rPr>
                        <a:t> </a:t>
                      </a:r>
                      <a:endParaRPr lang="en-US" sz="2000" b="1"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solidFill>
                            <a:srgbClr val="FF0000"/>
                          </a:solidFill>
                          <a:effectLst/>
                        </a:rPr>
                        <a:t> $1,000 </a:t>
                      </a:r>
                      <a:endParaRPr lang="en-US" sz="20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939485129"/>
                  </a:ext>
                </a:extLst>
              </a:tr>
              <a:tr h="476984">
                <a:tc>
                  <a:txBody>
                    <a:bodyPr/>
                    <a:lstStyle/>
                    <a:p>
                      <a:pPr algn="l" fontAlgn="ctr"/>
                      <a:r>
                        <a:rPr lang="en-US" sz="2200" b="1" u="none" strike="noStrike" dirty="0">
                          <a:solidFill>
                            <a:schemeClr val="tx2"/>
                          </a:solidFill>
                          <a:effectLst/>
                        </a:rPr>
                        <a:t>SIMPLE IRA</a:t>
                      </a:r>
                      <a:endParaRPr lang="en-US" sz="22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solidFill>
                            <a:srgbClr val="FF0000"/>
                          </a:solidFill>
                          <a:effectLst/>
                        </a:rPr>
                        <a:t> $13,000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endParaRPr lang="en-US" sz="2000" b="1"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solidFill>
                            <a:srgbClr val="FF0000"/>
                          </a:solidFill>
                          <a:effectLst/>
                        </a:rPr>
                        <a:t> $3,000 </a:t>
                      </a:r>
                      <a:endParaRPr lang="en-US" sz="20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72714409"/>
                  </a:ext>
                </a:extLst>
              </a:tr>
              <a:tr h="476984">
                <a:tc>
                  <a:txBody>
                    <a:bodyPr/>
                    <a:lstStyle/>
                    <a:p>
                      <a:pPr algn="l" fontAlgn="ctr"/>
                      <a:r>
                        <a:rPr lang="en-US" sz="2200" b="1" u="none" strike="noStrike" dirty="0">
                          <a:solidFill>
                            <a:schemeClr val="tx2"/>
                          </a:solidFill>
                          <a:effectLst/>
                        </a:rPr>
                        <a:t>SEP IRA</a:t>
                      </a:r>
                      <a:endParaRPr lang="en-US" sz="22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solidFill>
                            <a:srgbClr val="FF0000"/>
                          </a:solidFill>
                          <a:effectLst/>
                        </a:rPr>
                        <a:t> $56,000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a:solidFill>
                            <a:srgbClr val="FF0000"/>
                          </a:solidFill>
                          <a:effectLst/>
                        </a:rPr>
                        <a:t> </a:t>
                      </a:r>
                      <a:endParaRPr lang="en-US" sz="2000" b="1"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solidFill>
                            <a:srgbClr val="FF0000"/>
                          </a:solidFill>
                          <a:effectLst/>
                        </a:rPr>
                        <a:t> NA </a:t>
                      </a:r>
                      <a:endParaRPr lang="en-US" sz="20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8698045"/>
                  </a:ext>
                </a:extLst>
              </a:tr>
              <a:tr h="476984">
                <a:tc>
                  <a:txBody>
                    <a:bodyPr/>
                    <a:lstStyle/>
                    <a:p>
                      <a:pPr algn="l" fontAlgn="ctr"/>
                      <a:r>
                        <a:rPr lang="en-US" sz="2200" b="1" u="none" strike="noStrike" dirty="0">
                          <a:solidFill>
                            <a:schemeClr val="tx2"/>
                          </a:solidFill>
                          <a:effectLst/>
                        </a:rPr>
                        <a:t>401k</a:t>
                      </a:r>
                      <a:endParaRPr lang="en-US" sz="22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solidFill>
                            <a:srgbClr val="FF0000"/>
                          </a:solidFill>
                          <a:effectLst/>
                        </a:rPr>
                        <a:t> $19,000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solidFill>
                            <a:srgbClr val="FF0000"/>
                          </a:solidFill>
                          <a:effectLst/>
                        </a:rPr>
                        <a:t> $6,000 </a:t>
                      </a:r>
                      <a:endParaRPr lang="en-US" sz="20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00301563"/>
                  </a:ext>
                </a:extLst>
              </a:tr>
              <a:tr h="476984">
                <a:tc>
                  <a:txBody>
                    <a:bodyPr/>
                    <a:lstStyle/>
                    <a:p>
                      <a:pPr algn="l" fontAlgn="ctr"/>
                      <a:r>
                        <a:rPr lang="en-US" sz="2200" b="1" u="none" strike="noStrike" dirty="0">
                          <a:solidFill>
                            <a:schemeClr val="tx2"/>
                          </a:solidFill>
                          <a:effectLst/>
                        </a:rPr>
                        <a:t>Profit Sharing Plan</a:t>
                      </a:r>
                      <a:endParaRPr lang="en-US" sz="22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solidFill>
                            <a:srgbClr val="FF0000"/>
                          </a:solidFill>
                          <a:effectLst/>
                        </a:rPr>
                        <a:t> $56,000*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a:solidFill>
                            <a:srgbClr val="FF0000"/>
                          </a:solidFill>
                          <a:effectLst/>
                        </a:rPr>
                        <a:t> </a:t>
                      </a:r>
                      <a:endParaRPr lang="en-US" sz="2000" b="1"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solidFill>
                            <a:srgbClr val="FF0000"/>
                          </a:solidFill>
                          <a:effectLst/>
                        </a:rPr>
                        <a:t> NA </a:t>
                      </a:r>
                      <a:endParaRPr lang="en-US" sz="20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19786840"/>
                  </a:ext>
                </a:extLst>
              </a:tr>
              <a:tr h="525816">
                <a:tc>
                  <a:txBody>
                    <a:bodyPr/>
                    <a:lstStyle/>
                    <a:p>
                      <a:pPr algn="l" fontAlgn="ctr"/>
                      <a:r>
                        <a:rPr lang="en-US" sz="2200" b="1" u="none" strike="noStrike" dirty="0">
                          <a:solidFill>
                            <a:schemeClr val="tx2"/>
                          </a:solidFill>
                          <a:effectLst/>
                        </a:rPr>
                        <a:t>Defined Benefit / Pension Plan</a:t>
                      </a:r>
                      <a:endParaRPr lang="en-US" sz="2200" b="1" i="0" u="none" strike="noStrike" dirty="0">
                        <a:solidFill>
                          <a:schemeClr val="tx2"/>
                        </a:solidFill>
                        <a:effectLst/>
                        <a:latin typeface="Calibri" panose="020F0502020204030204" pitchFamily="34" charset="0"/>
                      </a:endParaRPr>
                    </a:p>
                  </a:txBody>
                  <a:tcPr marL="9525" marR="9525" marT="9525" marB="0" anchor="ctr"/>
                </a:tc>
                <a:tc>
                  <a:txBody>
                    <a:bodyPr/>
                    <a:lstStyle/>
                    <a:p>
                      <a:pPr algn="ctr" fontAlgn="b"/>
                      <a:r>
                        <a:rPr lang="en-US" sz="2000" b="1" u="none" strike="noStrike" dirty="0">
                          <a:solidFill>
                            <a:srgbClr val="FF0000"/>
                          </a:solidFill>
                          <a:effectLst/>
                        </a:rPr>
                        <a:t> $225,000 </a:t>
                      </a:r>
                      <a:endParaRPr lang="en-US" sz="20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a:solidFill>
                            <a:srgbClr val="FF0000"/>
                          </a:solidFill>
                          <a:effectLst/>
                        </a:rPr>
                        <a:t> </a:t>
                      </a:r>
                      <a:endParaRPr lang="en-US" sz="2000" b="1" i="0" u="none" strike="noStrike">
                        <a:solidFill>
                          <a:srgbClr val="FF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a:solidFill>
                            <a:srgbClr val="FF0000"/>
                          </a:solidFill>
                          <a:effectLst/>
                        </a:rPr>
                        <a:t> NA </a:t>
                      </a:r>
                      <a:endParaRPr lang="en-US" sz="20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301502438"/>
                  </a:ext>
                </a:extLst>
              </a:tr>
            </a:tbl>
          </a:graphicData>
        </a:graphic>
      </p:graphicFrame>
    </p:spTree>
    <p:extLst>
      <p:ext uri="{BB962C8B-B14F-4D97-AF65-F5344CB8AC3E}">
        <p14:creationId xmlns:p14="http://schemas.microsoft.com/office/powerpoint/2010/main" val="687017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6532" y="1116781"/>
            <a:ext cx="7843019" cy="430887"/>
          </a:xfrm>
          <a:prstGeom prst="rect">
            <a:avLst/>
          </a:prstGeom>
        </p:spPr>
        <p:txBody>
          <a:bodyPr wrap="square" lIns="0" tIns="0" rIns="0" bIns="0">
            <a:spAutoFit/>
          </a:bodyPr>
          <a:lstStyle/>
          <a:p>
            <a:r>
              <a:rPr lang="en-US" sz="2800" dirty="0">
                <a:solidFill>
                  <a:srgbClr val="0C2A4C"/>
                </a:solidFill>
                <a:latin typeface="Arial"/>
                <a:cs typeface="Arial"/>
              </a:rPr>
              <a:t>CHOICE OF PLAN</a:t>
            </a:r>
          </a:p>
        </p:txBody>
      </p:sp>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2"/>
          <a:stretch>
            <a:fillRect/>
          </a:stretch>
        </p:blipFill>
        <p:spPr>
          <a:xfrm>
            <a:off x="8046841" y="371358"/>
            <a:ext cx="912905" cy="284900"/>
          </a:xfrm>
          <a:prstGeom prst="rect">
            <a:avLst/>
          </a:prstGeom>
        </p:spPr>
      </p:pic>
      <p:sp>
        <p:nvSpPr>
          <p:cNvPr id="18" name="TextBox 17">
            <a:extLst>
              <a:ext uri="{FF2B5EF4-FFF2-40B4-BE49-F238E27FC236}">
                <a16:creationId xmlns:a16="http://schemas.microsoft.com/office/drawing/2014/main" xmlns="" id="{82723038-9DDF-4A3F-BBE9-26A29F481D48}"/>
              </a:ext>
            </a:extLst>
          </p:cNvPr>
          <p:cNvSpPr txBox="1"/>
          <p:nvPr/>
        </p:nvSpPr>
        <p:spPr>
          <a:xfrm>
            <a:off x="626532" y="2043164"/>
            <a:ext cx="9054502" cy="5025222"/>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400" dirty="0">
                <a:latin typeface="+mj-lt"/>
              </a:rPr>
              <a:t>Employee retention tool Y/N?</a:t>
            </a:r>
          </a:p>
          <a:p>
            <a:pPr marL="342900" indent="-342900">
              <a:lnSpc>
                <a:spcPct val="200000"/>
              </a:lnSpc>
              <a:buFont typeface="Arial" panose="020B0604020202020204" pitchFamily="34" charset="0"/>
              <a:buChar char="•"/>
            </a:pPr>
            <a:r>
              <a:rPr lang="en-US" sz="2400" dirty="0">
                <a:latin typeface="+mj-lt"/>
              </a:rPr>
              <a:t>How much $ are we looking to defer annually?</a:t>
            </a:r>
          </a:p>
          <a:p>
            <a:pPr marL="342900" indent="-342900">
              <a:lnSpc>
                <a:spcPct val="200000"/>
              </a:lnSpc>
              <a:buFont typeface="Arial" panose="020B0604020202020204" pitchFamily="34" charset="0"/>
              <a:buChar char="•"/>
            </a:pPr>
            <a:r>
              <a:rPr lang="en-US" sz="2400" dirty="0">
                <a:latin typeface="+mj-lt"/>
              </a:rPr>
              <a:t>Flexibility with annual contribution amounts.</a:t>
            </a:r>
          </a:p>
          <a:p>
            <a:pPr marL="342900" indent="-342900">
              <a:lnSpc>
                <a:spcPct val="200000"/>
              </a:lnSpc>
              <a:buFont typeface="Arial" panose="020B0604020202020204" pitchFamily="34" charset="0"/>
              <a:buChar char="•"/>
            </a:pPr>
            <a:endParaRPr lang="en-US" sz="2400" dirty="0">
              <a:latin typeface="+mj-lt"/>
            </a:endParaRPr>
          </a:p>
          <a:p>
            <a:pPr marL="342900" indent="-342900">
              <a:lnSpc>
                <a:spcPct val="200000"/>
              </a:lnSpc>
              <a:buFont typeface="Arial" panose="020B0604020202020204" pitchFamily="34" charset="0"/>
              <a:buChar char="•"/>
            </a:pPr>
            <a:endParaRPr lang="en-US" sz="2200" dirty="0">
              <a:latin typeface="+mj-lt"/>
            </a:endParaRPr>
          </a:p>
          <a:p>
            <a:pPr marL="342900" indent="-342900">
              <a:lnSpc>
                <a:spcPct val="200000"/>
              </a:lnSpc>
              <a:buFont typeface="Arial" panose="020B0604020202020204" pitchFamily="34" charset="0"/>
              <a:buChar char="•"/>
            </a:pPr>
            <a:endParaRPr lang="en-US" sz="2200" dirty="0">
              <a:latin typeface="+mj-lt"/>
            </a:endParaRPr>
          </a:p>
          <a:p>
            <a:pPr>
              <a:lnSpc>
                <a:spcPct val="200000"/>
              </a:lnSpc>
            </a:pPr>
            <a:r>
              <a:rPr lang="en-US" sz="2400" dirty="0">
                <a:latin typeface="+mj-lt"/>
              </a:rPr>
              <a:t> </a:t>
            </a:r>
            <a:endParaRPr lang="en-US" sz="2200" dirty="0">
              <a:latin typeface="+mj-lt"/>
            </a:endParaRPr>
          </a:p>
        </p:txBody>
      </p:sp>
      <p:sp>
        <p:nvSpPr>
          <p:cNvPr id="2" name="Slide Number Placeholder 1"/>
          <p:cNvSpPr>
            <a:spLocks noGrp="1"/>
          </p:cNvSpPr>
          <p:nvPr>
            <p:ph type="sldNum" sz="quarter" idx="12"/>
          </p:nvPr>
        </p:nvSpPr>
        <p:spPr/>
        <p:txBody>
          <a:bodyPr/>
          <a:lstStyle/>
          <a:p>
            <a:fld id="{F464254C-66FB-E546-A63F-6EB839B41098}" type="slidenum">
              <a:rPr lang="en-US" smtClean="0"/>
              <a:t>7</a:t>
            </a:fld>
            <a:endParaRPr lang="en-US"/>
          </a:p>
        </p:txBody>
      </p:sp>
    </p:spTree>
    <p:extLst>
      <p:ext uri="{BB962C8B-B14F-4D97-AF65-F5344CB8AC3E}">
        <p14:creationId xmlns:p14="http://schemas.microsoft.com/office/powerpoint/2010/main" val="1507752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6532" y="1116781"/>
            <a:ext cx="7843019" cy="430887"/>
          </a:xfrm>
          <a:prstGeom prst="rect">
            <a:avLst/>
          </a:prstGeom>
        </p:spPr>
        <p:txBody>
          <a:bodyPr wrap="square" lIns="0" tIns="0" rIns="0" bIns="0">
            <a:spAutoFit/>
          </a:bodyPr>
          <a:lstStyle/>
          <a:p>
            <a:r>
              <a:rPr lang="en-US" sz="2800" b="1" dirty="0">
                <a:solidFill>
                  <a:srgbClr val="0C2A4C"/>
                </a:solidFill>
                <a:latin typeface="Arial"/>
                <a:cs typeface="Arial"/>
              </a:rPr>
              <a:t>CAL SAVERS</a:t>
            </a:r>
          </a:p>
        </p:txBody>
      </p:sp>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3"/>
          <a:stretch>
            <a:fillRect/>
          </a:stretch>
        </p:blipFill>
        <p:spPr>
          <a:xfrm>
            <a:off x="8046841" y="371358"/>
            <a:ext cx="912905" cy="284900"/>
          </a:xfrm>
          <a:prstGeom prst="rect">
            <a:avLst/>
          </a:prstGeom>
        </p:spPr>
      </p:pic>
      <p:sp>
        <p:nvSpPr>
          <p:cNvPr id="18" name="TextBox 17">
            <a:extLst>
              <a:ext uri="{FF2B5EF4-FFF2-40B4-BE49-F238E27FC236}">
                <a16:creationId xmlns:a16="http://schemas.microsoft.com/office/drawing/2014/main" xmlns="" id="{82723038-9DDF-4A3F-BBE9-26A29F481D48}"/>
              </a:ext>
            </a:extLst>
          </p:cNvPr>
          <p:cNvSpPr txBox="1"/>
          <p:nvPr/>
        </p:nvSpPr>
        <p:spPr>
          <a:xfrm>
            <a:off x="397934" y="2351273"/>
            <a:ext cx="8561812" cy="443198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Portable retirement savings vehicle for W2 employees.</a:t>
            </a:r>
          </a:p>
          <a:p>
            <a:pPr marL="342900" indent="-342900">
              <a:buFont typeface="Arial" panose="020B0604020202020204" pitchFamily="34" charset="0"/>
              <a:buChar char="•"/>
            </a:pPr>
            <a:endParaRPr lang="en-US" sz="2400" dirty="0">
              <a:latin typeface="+mj-lt"/>
            </a:endParaRPr>
          </a:p>
          <a:p>
            <a:pPr marL="342900" indent="-342900">
              <a:buFont typeface="Arial" panose="020B0604020202020204" pitchFamily="34" charset="0"/>
              <a:buChar char="•"/>
            </a:pPr>
            <a:r>
              <a:rPr lang="en-US" sz="2400" dirty="0">
                <a:latin typeface="+mj-lt"/>
              </a:rPr>
              <a:t>Required if Employer with 5 or more employees does not sponsor a retirement plan.</a:t>
            </a:r>
          </a:p>
          <a:p>
            <a:r>
              <a:rPr lang="en-US" sz="2400" dirty="0">
                <a:latin typeface="+mj-lt"/>
              </a:rPr>
              <a:t>       - both for profit and non-profit</a:t>
            </a:r>
          </a:p>
          <a:p>
            <a:r>
              <a:rPr lang="en-US" sz="2400" dirty="0">
                <a:latin typeface="+mj-lt"/>
              </a:rPr>
              <a:t>	 -  W2, age 18, 30 days</a:t>
            </a:r>
          </a:p>
          <a:p>
            <a:endParaRPr lang="en-US" sz="2400" dirty="0">
              <a:latin typeface="+mj-lt"/>
            </a:endParaRPr>
          </a:p>
          <a:p>
            <a:pPr marL="342900" indent="-342900">
              <a:buFont typeface="Arial" panose="020B0604020202020204" pitchFamily="34" charset="0"/>
              <a:buChar char="•"/>
            </a:pPr>
            <a:r>
              <a:rPr lang="en-US" sz="2400" dirty="0">
                <a:latin typeface="+mj-lt"/>
              </a:rPr>
              <a:t> If Employer currently sponsors a plan, registration only.</a:t>
            </a:r>
          </a:p>
          <a:p>
            <a:pPr marL="342900" indent="-342900">
              <a:buFont typeface="Arial" panose="020B0604020202020204" pitchFamily="34" charset="0"/>
              <a:buChar char="•"/>
            </a:pPr>
            <a:endParaRPr lang="en-US" sz="2200" dirty="0">
              <a:latin typeface="+mj-lt"/>
            </a:endParaRPr>
          </a:p>
          <a:p>
            <a:pPr marL="342900" indent="-342900">
              <a:buFont typeface="Arial" panose="020B0604020202020204" pitchFamily="34" charset="0"/>
              <a:buChar char="•"/>
            </a:pPr>
            <a:r>
              <a:rPr lang="en-US" sz="2400" dirty="0">
                <a:latin typeface="+mj-lt"/>
              </a:rPr>
              <a:t>No employer contribution / tax deduction. 6k limit.</a:t>
            </a:r>
          </a:p>
          <a:p>
            <a:pPr marL="342900" indent="-342900">
              <a:buFont typeface="Arial" panose="020B0604020202020204" pitchFamily="34" charset="0"/>
              <a:buChar char="•"/>
            </a:pPr>
            <a:endParaRPr lang="en-US" sz="2200" dirty="0">
              <a:latin typeface="+mj-lt"/>
            </a:endParaRPr>
          </a:p>
          <a:p>
            <a:pPr marL="342900" indent="-342900">
              <a:buFont typeface="Arial" panose="020B0604020202020204" pitchFamily="34" charset="0"/>
              <a:buChar char="•"/>
            </a:pPr>
            <a:endParaRPr lang="en-US" sz="2200" dirty="0">
              <a:latin typeface="+mj-lt"/>
            </a:endParaRPr>
          </a:p>
        </p:txBody>
      </p:sp>
      <p:sp>
        <p:nvSpPr>
          <p:cNvPr id="2" name="Slide Number Placeholder 1"/>
          <p:cNvSpPr>
            <a:spLocks noGrp="1"/>
          </p:cNvSpPr>
          <p:nvPr>
            <p:ph type="sldNum" sz="quarter" idx="12"/>
          </p:nvPr>
        </p:nvSpPr>
        <p:spPr/>
        <p:txBody>
          <a:bodyPr/>
          <a:lstStyle/>
          <a:p>
            <a:fld id="{F464254C-66FB-E546-A63F-6EB839B41098}" type="slidenum">
              <a:rPr lang="en-US" smtClean="0"/>
              <a:t>8</a:t>
            </a:fld>
            <a:endParaRPr lang="en-US"/>
          </a:p>
        </p:txBody>
      </p:sp>
      <p:pic>
        <p:nvPicPr>
          <p:cNvPr id="6" name="Picture 4" descr="https://cdn-images-1.medium.com/max/1200/1*b9Vf1XUlIneodYiOG7YDJA.png">
            <a:extLst>
              <a:ext uri="{FF2B5EF4-FFF2-40B4-BE49-F238E27FC236}">
                <a16:creationId xmlns:a16="http://schemas.microsoft.com/office/drawing/2014/main" xmlns="" id="{85552AC8-9F82-492F-96B2-340465DCD5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92" t="12384" r="10361" b="17293"/>
          <a:stretch/>
        </p:blipFill>
        <p:spPr bwMode="auto">
          <a:xfrm>
            <a:off x="485230" y="267053"/>
            <a:ext cx="3824918" cy="1531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33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6532" y="1116781"/>
            <a:ext cx="7843019" cy="430887"/>
          </a:xfrm>
          <a:prstGeom prst="rect">
            <a:avLst/>
          </a:prstGeom>
        </p:spPr>
        <p:txBody>
          <a:bodyPr wrap="square" lIns="0" tIns="0" rIns="0" bIns="0">
            <a:spAutoFit/>
          </a:bodyPr>
          <a:lstStyle/>
          <a:p>
            <a:r>
              <a:rPr lang="en-US" sz="2800" b="1" dirty="0">
                <a:solidFill>
                  <a:srgbClr val="0C2A4C"/>
                </a:solidFill>
                <a:latin typeface="Arial"/>
                <a:cs typeface="Arial"/>
              </a:rPr>
              <a:t>CAL SAVERS</a:t>
            </a:r>
          </a:p>
        </p:txBody>
      </p:sp>
      <p:pic>
        <p:nvPicPr>
          <p:cNvPr id="17" name="Picture 16">
            <a:extLst>
              <a:ext uri="{FF2B5EF4-FFF2-40B4-BE49-F238E27FC236}">
                <a16:creationId xmlns:a16="http://schemas.microsoft.com/office/drawing/2014/main" xmlns="" id="{A832A276-7C4E-42C2-808F-B6AF2854B7B4}"/>
              </a:ext>
            </a:extLst>
          </p:cNvPr>
          <p:cNvPicPr>
            <a:picLocks noChangeAspect="1"/>
          </p:cNvPicPr>
          <p:nvPr/>
        </p:nvPicPr>
        <p:blipFill>
          <a:blip r:embed="rId2"/>
          <a:stretch>
            <a:fillRect/>
          </a:stretch>
        </p:blipFill>
        <p:spPr>
          <a:xfrm>
            <a:off x="8046841" y="371358"/>
            <a:ext cx="912905" cy="284900"/>
          </a:xfrm>
          <a:prstGeom prst="rect">
            <a:avLst/>
          </a:prstGeom>
        </p:spPr>
      </p:pic>
      <p:sp>
        <p:nvSpPr>
          <p:cNvPr id="18" name="TextBox 17">
            <a:extLst>
              <a:ext uri="{FF2B5EF4-FFF2-40B4-BE49-F238E27FC236}">
                <a16:creationId xmlns:a16="http://schemas.microsoft.com/office/drawing/2014/main" xmlns="" id="{82723038-9DDF-4A3F-BBE9-26A29F481D48}"/>
              </a:ext>
            </a:extLst>
          </p:cNvPr>
          <p:cNvSpPr txBox="1"/>
          <p:nvPr/>
        </p:nvSpPr>
        <p:spPr>
          <a:xfrm>
            <a:off x="348239" y="2122676"/>
            <a:ext cx="8447791" cy="3385542"/>
          </a:xfrm>
          <a:prstGeom prst="rect">
            <a:avLst/>
          </a:prstGeom>
          <a:noFill/>
        </p:spPr>
        <p:txBody>
          <a:bodyPr wrap="square" rtlCol="0">
            <a:spAutoFit/>
          </a:bodyPr>
          <a:lstStyle/>
          <a:p>
            <a:r>
              <a:rPr lang="en-US" sz="3000" b="1" dirty="0">
                <a:solidFill>
                  <a:srgbClr val="FF0000"/>
                </a:solidFill>
                <a:latin typeface="+mj-lt"/>
              </a:rPr>
              <a:t>DEADLINES FOR EMPLOYER</a:t>
            </a:r>
          </a:p>
          <a:p>
            <a:endParaRPr lang="en-US" dirty="0"/>
          </a:p>
          <a:p>
            <a:r>
              <a:rPr lang="en-US" sz="1600" b="1" dirty="0"/>
              <a:t>Employee size is based on the average number of employees reported to the EDD quarterly as of 12/31</a:t>
            </a:r>
          </a:p>
          <a:p>
            <a:r>
              <a:rPr lang="en-US" sz="2000" dirty="0">
                <a:solidFill>
                  <a:schemeClr val="bg1"/>
                </a:solidFill>
              </a:rPr>
              <a:t>Employee size is based on the average number of employees reported to the EDD quarterly as of 12/31</a:t>
            </a:r>
          </a:p>
          <a:p>
            <a:pPr marL="342900" indent="-342900">
              <a:buFont typeface="Arial" panose="020B0604020202020204" pitchFamily="34" charset="0"/>
              <a:buChar char="•"/>
            </a:pPr>
            <a:endParaRPr lang="en-US" sz="2200" dirty="0">
              <a:latin typeface="+mj-lt"/>
            </a:endParaRPr>
          </a:p>
          <a:p>
            <a:pPr marL="342900" indent="-342900">
              <a:buFont typeface="Arial" panose="020B0604020202020204" pitchFamily="34" charset="0"/>
              <a:buChar char="•"/>
            </a:pPr>
            <a:r>
              <a:rPr lang="en-US" sz="2400" dirty="0">
                <a:latin typeface="+mj-lt"/>
              </a:rPr>
              <a:t> </a:t>
            </a:r>
            <a:r>
              <a:rPr lang="en-US" sz="2200" dirty="0">
                <a:latin typeface="+mj-lt"/>
              </a:rPr>
              <a:t/>
            </a:r>
            <a:br>
              <a:rPr lang="en-US" sz="2200" dirty="0">
                <a:latin typeface="+mj-lt"/>
              </a:rPr>
            </a:br>
            <a:r>
              <a:rPr lang="en-US" sz="2200" dirty="0">
                <a:latin typeface="+mj-lt"/>
              </a:rPr>
              <a:t>	</a:t>
            </a:r>
            <a:br>
              <a:rPr lang="en-US" sz="2200" dirty="0">
                <a:latin typeface="+mj-lt"/>
              </a:rPr>
            </a:br>
            <a:endParaRPr lang="en-US" sz="2200" dirty="0">
              <a:latin typeface="+mj-lt"/>
            </a:endParaRPr>
          </a:p>
        </p:txBody>
      </p:sp>
      <p:sp>
        <p:nvSpPr>
          <p:cNvPr id="2" name="Slide Number Placeholder 1"/>
          <p:cNvSpPr>
            <a:spLocks noGrp="1"/>
          </p:cNvSpPr>
          <p:nvPr>
            <p:ph type="sldNum" sz="quarter" idx="12"/>
          </p:nvPr>
        </p:nvSpPr>
        <p:spPr/>
        <p:txBody>
          <a:bodyPr/>
          <a:lstStyle/>
          <a:p>
            <a:fld id="{F464254C-66FB-E546-A63F-6EB839B41098}" type="slidenum">
              <a:rPr lang="en-US" smtClean="0"/>
              <a:t>9</a:t>
            </a:fld>
            <a:endParaRPr lang="en-US"/>
          </a:p>
        </p:txBody>
      </p:sp>
      <p:pic>
        <p:nvPicPr>
          <p:cNvPr id="6" name="Picture 4" descr="https://cdn-images-1.medium.com/max/1200/1*b9Vf1XUlIneodYiOG7YDJA.png">
            <a:extLst>
              <a:ext uri="{FF2B5EF4-FFF2-40B4-BE49-F238E27FC236}">
                <a16:creationId xmlns:a16="http://schemas.microsoft.com/office/drawing/2014/main" xmlns="" id="{85552AC8-9F82-492F-96B2-340465DCD5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2" t="12384" r="10361" b="17293"/>
          <a:stretch/>
        </p:blipFill>
        <p:spPr bwMode="auto">
          <a:xfrm>
            <a:off x="485230" y="267053"/>
            <a:ext cx="3824918" cy="1531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107E3557-D943-4782-8A69-57F69B920415}"/>
              </a:ext>
            </a:extLst>
          </p:cNvPr>
          <p:cNvPicPr>
            <a:picLocks noChangeAspect="1"/>
          </p:cNvPicPr>
          <p:nvPr/>
        </p:nvPicPr>
        <p:blipFill rotWithShape="1">
          <a:blip r:embed="rId4"/>
          <a:srcRect l="2697" t="73150" r="55052" b="17435"/>
          <a:stretch/>
        </p:blipFill>
        <p:spPr>
          <a:xfrm>
            <a:off x="347968" y="3725074"/>
            <a:ext cx="8448062" cy="2288100"/>
          </a:xfrm>
          <a:prstGeom prst="rect">
            <a:avLst/>
          </a:prstGeom>
        </p:spPr>
      </p:pic>
    </p:spTree>
    <p:extLst>
      <p:ext uri="{BB962C8B-B14F-4D97-AF65-F5344CB8AC3E}">
        <p14:creationId xmlns:p14="http://schemas.microsoft.com/office/powerpoint/2010/main" val="135014406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A327D"/>
      </a:dk2>
      <a:lt2>
        <a:srgbClr val="EEECE1"/>
      </a:lt2>
      <a:accent1>
        <a:srgbClr val="446DBD"/>
      </a:accent1>
      <a:accent2>
        <a:srgbClr val="BD62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10390</TotalTime>
  <Words>555</Words>
  <Application>Microsoft Macintosh PowerPoint</Application>
  <PresentationFormat>On-screen Show (4:3)</PresentationFormat>
  <Paragraphs>118</Paragraphs>
  <Slides>10</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Arial Black</vt:lpstr>
      <vt:lpstr>Calibri</vt:lpstr>
      <vt:lpstr>Calibri (Body)</vt:lpstr>
      <vt:lpstr>Georgia</vt:lpstr>
      <vt:lpstr>Times New Roman</vt:lpstr>
      <vt:lpstr>Wingdings</vt:lpstr>
      <vt:lpstr>Office Theme</vt:lpstr>
      <vt:lpstr>Custom Design</vt:lpstr>
      <vt:lpstr>LAIPLA Fall 2019 Retirement Planning For Lawyers  November 8th,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Responsibilities of the Employer</vt:lpstr>
    </vt:vector>
  </TitlesOfParts>
  <Company>Jane R Lee Design, Inc.</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Lee</dc:creator>
  <cp:lastModifiedBy>Microsoft Office User</cp:lastModifiedBy>
  <cp:revision>472</cp:revision>
  <cp:lastPrinted>2019-11-12T18:27:08Z</cp:lastPrinted>
  <dcterms:created xsi:type="dcterms:W3CDTF">2016-11-04T03:34:50Z</dcterms:created>
  <dcterms:modified xsi:type="dcterms:W3CDTF">2019-11-12T18:31:18Z</dcterms:modified>
</cp:coreProperties>
</file>