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0" r:id="rId3"/>
    <p:sldId id="282" r:id="rId4"/>
    <p:sldId id="284" r:id="rId5"/>
    <p:sldId id="285" r:id="rId6"/>
    <p:sldId id="281" r:id="rId7"/>
    <p:sldId id="283" r:id="rId8"/>
    <p:sldId id="290" r:id="rId9"/>
    <p:sldId id="286" r:id="rId10"/>
    <p:sldId id="287" r:id="rId11"/>
    <p:sldId id="289" r:id="rId12"/>
    <p:sldId id="288" r:id="rId13"/>
    <p:sldId id="279" r:id="rId14"/>
  </p:sldIdLst>
  <p:sldSz cx="12192000" cy="6858000"/>
  <p:notesSz cx="9309100" cy="7053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60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880" y="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3943" cy="35388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1"/>
            <a:ext cx="4033943" cy="35388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86D7CD1-2F79-4AEF-9EB9-E496862E3A43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3887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3887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32B1571-6CFC-4CB5-ABE3-6C473DC2E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95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6F3A9-457D-4677-A62C-2AD1365881E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38413" y="881063"/>
            <a:ext cx="4232275" cy="238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94075"/>
            <a:ext cx="7448550" cy="2778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74358-4DFB-492D-AFB7-387A6D86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39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92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Enablement/Written description</a:t>
            </a:r>
          </a:p>
          <a:p>
            <a:r>
              <a:rPr lang="en-US" dirty="0" smtClean="0"/>
              <a:t>-- A lot of the algorithms are hidden inside a black box, so may not be able to describe adequately.  We have the code and all the </a:t>
            </a:r>
            <a:r>
              <a:rPr lang="en-US" dirty="0" err="1" smtClean="0"/>
              <a:t>excution</a:t>
            </a:r>
            <a:r>
              <a:rPr lang="en-US" dirty="0" smtClean="0"/>
              <a:t>, but we don’t necessarily understand what it is doing underneath (what’s it’s strategy in Go).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Divided Infringement</a:t>
            </a:r>
          </a:p>
          <a:p>
            <a:r>
              <a:rPr lang="en-US" dirty="0" smtClean="0"/>
              <a:t>-- To the being the platform, training data, people using, how do you determine who is doing what?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Direct vs Induced infringement</a:t>
            </a:r>
          </a:p>
          <a:p>
            <a:r>
              <a:rPr lang="en-US" dirty="0" smtClean="0"/>
              <a:t>-- Consider the method claim problem here – think of </a:t>
            </a:r>
            <a:r>
              <a:rPr lang="en-US" dirty="0" err="1" smtClean="0"/>
              <a:t>Globaltech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“Unintentional infringement</a:t>
            </a:r>
          </a:p>
          <a:p>
            <a:r>
              <a:rPr lang="en-US" dirty="0" smtClean="0"/>
              <a:t>-- Your AI goes through and does every permutation, but ends up </a:t>
            </a:r>
            <a:r>
              <a:rPr lang="en-US" smtClean="0"/>
              <a:t>accidentally infringing.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Ownership/</a:t>
            </a:r>
            <a:r>
              <a:rPr lang="en-US" dirty="0" err="1" smtClean="0"/>
              <a:t>Inventorship</a:t>
            </a:r>
            <a:endParaRPr lang="en-US" dirty="0" smtClean="0"/>
          </a:p>
          <a:p>
            <a:r>
              <a:rPr lang="en-US" dirty="0" smtClean="0"/>
              <a:t>-- How much should the original programmers get credit as opposed to the users, later programmers?  Do the end-users assign patent rights back to the platform owners.  (think about the AI generated music question) </a:t>
            </a:r>
          </a:p>
          <a:p>
            <a:r>
              <a:rPr lang="en-US" dirty="0" smtClean="0"/>
              <a:t>-- Policy – Most of these tools are platform based, so the end user should have the right, and the seller can negotiate.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06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78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06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63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27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80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35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08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70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74358-4DFB-492D-AFB7-387A6D8636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1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9177A-CBDE-4831-93C4-86F371E2D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E92A9A-8289-4E63-90C9-A3B67983F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DAD04-BB8E-4988-9BDE-A16232C5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8E68-5D33-48C1-AE73-733B1AB91ED0}" type="datetime1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B0145-DDD5-4BE4-9E4C-6755F3B9C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99009-5890-47B7-BC4A-2BF4A79BD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2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4643B-43BB-44A1-B4B4-945D5A498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AFE-F334-4A17-906E-DFE20E40C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9C649-2EB1-4E39-9733-95F04B0C0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ABCD-6659-4941-B088-4E8B8B12A5AB}" type="datetime1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9DA68-41B7-4A6A-B995-934747B6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7DBCA-EC1D-47E4-B4EC-3C8FD95B9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4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395C62-C593-4B9B-BF4D-7B08731E6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34187-BE17-4C09-955F-2053C85B9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385C6-BAEA-4237-B598-B7B8F4DEA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524F-A61A-497C-96A1-70B7CA644EA9}" type="datetime1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6E0EE-F6A5-409B-9F82-0AF391124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C11C8-6126-4A72-A04F-B8F6D1D32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4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BA1D3-09F7-4225-95A3-22070D4DF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C80FB-68B0-4347-A055-81FF0B8F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EB093-3378-4035-B8F6-A09633293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6AFB-D03D-4283-8B39-0FEE124DE66D}" type="datetime1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3E60E-E7F1-4002-A9E8-70D16F5F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C6E84-55C3-45A9-9166-693466B04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2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EDE9E-7290-480C-A236-484B19809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BB5B1-79DE-4B3A-87B9-A424A717A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28AAC-BDEF-4676-A403-FED5BC6A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F208-4B5C-404D-91B4-0CB566DAF6CC}" type="datetime1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B4AF2-6374-467E-AE0B-E4F57D1C3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93087-4F52-4B34-BF61-25FF247D8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6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5F17-CF02-4C9E-AC18-9121454F4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5B3BE-ACA4-49B6-8F9D-D49FC16CF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0B0DA-C6E0-4EAB-8FD6-822312B06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737EB-A5F5-4735-AF95-AF3B8B51B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92F5-15A1-4956-AB4C-D6AB9AC0DAD1}" type="datetime1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E0876-7B60-4E6F-A82E-76FE7A442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09223-9376-4277-AE63-6C96A3FD4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1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F4E39-79E1-4126-930D-55C2FF2F8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579C1-521A-4350-9432-E9ADE358A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A395C-18A9-4BCD-AD55-4F141B8E7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D06BD1-C916-4E3B-AD95-5B26121DA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0A762-9B1D-47D3-A1F3-AA6617D25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97DB9-1F2D-47E3-91F7-7137423EB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0F0D-5664-4929-B0D7-D9404DDEB603}" type="datetime1">
              <a:rPr lang="en-US" smtClean="0"/>
              <a:t>4/28/2019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9241D6-E7FD-4BBF-B827-FE1C3D4A4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BB6D3-C0A6-4D7B-B973-7292A88C7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EDF20-6CD0-4F55-8998-0FAFEFF48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A19D2A-F261-464C-8067-C28A1526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47C4-DF46-4247-B412-BB8D7BD9FCF3}" type="datetime1">
              <a:rPr lang="en-US" smtClean="0"/>
              <a:t>4/28/2019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50E802-9EC1-41F3-9BC7-C442855BB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13546-60F2-42BB-A801-224E2ECB0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6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724C13-344F-472F-89C1-02AA66EC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30BC-C450-48A0-AA3C-33420E3FD9D7}" type="datetime1">
              <a:rPr lang="en-US" smtClean="0"/>
              <a:t>4/28/2019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9D9A6-008A-400A-97C8-50D2CF6A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B61F3-D39F-487A-965A-F21F2E2CA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8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0CF83-E5AD-4243-A490-016DC3ED0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2E597-CA0B-4D91-B412-DB61EF971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02F098-70B6-4BE0-920C-1CF5E8C51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0F3C4-6195-4FEB-A15F-EABE2203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1A41-76D3-46C9-BD50-E29DC08C1C7A}" type="datetime1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88231-D714-4287-A979-813E2A39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A4145-2DA7-4C72-B331-49109A20A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1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CAD1-7A45-4F86-B760-3BCAF3F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FDE6D5-6EA0-49A2-B5D0-49A159DF5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2AD79-1905-45E3-8C45-9F0734B42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129C7-7C07-46D4-8C74-CBCF09C14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B36C-24CA-479A-9622-E63D822DC2BC}" type="datetime1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0E765-E9F1-4035-B7DB-615948574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F9ADE0-B663-4BC4-B519-02AF52C2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8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3B33F6-9D4D-4601-9072-AF44B4FEA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57A62-5459-4C97-91D3-D18778B56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BA028-EA3A-4D0D-BD80-B1C5FC04B6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43E7E-E05E-49E2-8CCA-E457E4D65F87}" type="datetime1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C2A99-1ACD-46D6-BE85-ACCD853677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EFFDB-393F-4C34-AF6C-4D5CFFB36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9269-42CE-4A25-9B43-C34410F0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6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sichelman@sandiego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oxeu.org/article/trends-artificial-intelligence-technology-inven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u.edu/block-center/images/center-images/AI-patent-project-media-summary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u.edu/block-center/images/center-images/AI-patent-project-media-summary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oxeu.org/article/trends-artificial-intelligence-technology-inventio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u.edu/block-center/images/center-images/AI-patent-project-media-summary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92754-20FB-4DCE-8F2C-9997917C0D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Patenting AI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353AC-50F6-4C16-B0A0-54EFC6D9F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6240"/>
            <a:ext cx="9144000" cy="13672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1" dirty="0" smtClean="0"/>
              <a:t>Prof</a:t>
            </a:r>
            <a:r>
              <a:rPr lang="en-US" sz="2000" b="1" dirty="0"/>
              <a:t>. </a:t>
            </a:r>
            <a:r>
              <a:rPr lang="en-US" sz="2000" b="1" dirty="0" smtClean="0"/>
              <a:t>Ted Sichelman</a:t>
            </a:r>
            <a:endParaRPr lang="en-US" sz="2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1" dirty="0" smtClean="0"/>
              <a:t>University of San Diego School of Law</a:t>
            </a:r>
            <a:endParaRPr lang="en-US" sz="2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1" dirty="0" smtClean="0"/>
              <a:t>April 26, 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* Adapted in part from material from Prof. </a:t>
            </a:r>
            <a:r>
              <a:rPr lang="en-US" sz="2000" dirty="0" err="1" smtClean="0"/>
              <a:t>Tabrez</a:t>
            </a:r>
            <a:r>
              <a:rPr lang="en-US" sz="2000" dirty="0"/>
              <a:t> </a:t>
            </a:r>
            <a:r>
              <a:rPr lang="en-US" sz="2000" dirty="0" err="1" smtClean="0"/>
              <a:t>Ebrahim</a:t>
            </a:r>
            <a:r>
              <a:rPr lang="en-US" sz="2000" dirty="0" smtClean="0"/>
              <a:t>, Cal Western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16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101 Issues for Patent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AI inventions relate to algorithms and algorithmic processes</a:t>
            </a:r>
          </a:p>
          <a:p>
            <a:r>
              <a:rPr lang="en-US" dirty="0" smtClean="0"/>
              <a:t>Thus, most AI inventions are likely to be classified as covering “abstract ideas”</a:t>
            </a:r>
          </a:p>
          <a:p>
            <a:r>
              <a:rPr lang="en-US" dirty="0" smtClean="0"/>
              <a:t>Because the application and implementation of these algorithms may often be viewed as “conventional,” AI inventions may have difficult under the Alice-Mayo two-step analysis</a:t>
            </a:r>
          </a:p>
          <a:p>
            <a:pPr lvl="1"/>
            <a:r>
              <a:rPr lang="en-US" dirty="0"/>
              <a:t>See  Electric Power Group, LLC v. Alstom S.A., 830 F.3d 1350 (Fed. Cir. </a:t>
            </a:r>
            <a:r>
              <a:rPr lang="en-US" dirty="0" smtClean="0"/>
              <a:t>2016) (holding that patent </a:t>
            </a:r>
            <a:r>
              <a:rPr lang="en-US" dirty="0"/>
              <a:t>claims directed to monitoring and reporting on the performance of an electric power grid were ineligible for patent protection </a:t>
            </a:r>
            <a:r>
              <a:rPr lang="en-US" dirty="0" smtClean="0"/>
              <a:t>as </a:t>
            </a:r>
            <a:r>
              <a:rPr lang="en-US" dirty="0"/>
              <a:t>a result of merely being directed to generating, collecting and analyzing </a:t>
            </a:r>
            <a:r>
              <a:rPr lang="en-US" dirty="0" smtClean="0"/>
              <a:t>information).</a:t>
            </a:r>
          </a:p>
          <a:p>
            <a:r>
              <a:rPr lang="en-US" dirty="0" smtClean="0"/>
              <a:t>PTO’s new guidance focusing on “practical applications” may be helpful to patenting 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Watchdog “Study”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11</a:t>
            </a:fld>
            <a:endParaRPr lang="en-US"/>
          </a:p>
        </p:txBody>
      </p:sp>
      <p:pic>
        <p:nvPicPr>
          <p:cNvPr id="2050" name="Picture 2" descr="http://www.ipwatchdog.com/wp-content/uploads/2018/11/FIG1_AllowFig-BM_v_A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909761"/>
            <a:ext cx="5486399" cy="462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ipwatchdog.com/wp-content/uploads/2018/11/FIG2_101Fig-BM_v_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09761"/>
            <a:ext cx="5486400" cy="462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6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 for AI &amp; Patents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Enablement/Written Description</a:t>
            </a:r>
          </a:p>
          <a:p>
            <a:r>
              <a:rPr lang="en-US" dirty="0" smtClean="0"/>
              <a:t>Divided Infringement</a:t>
            </a:r>
          </a:p>
          <a:p>
            <a:r>
              <a:rPr lang="en-US" dirty="0" smtClean="0"/>
              <a:t>Direct vs. Induced Infringement</a:t>
            </a:r>
          </a:p>
          <a:p>
            <a:r>
              <a:rPr lang="en-US" dirty="0" smtClean="0"/>
              <a:t>“Unintentional” Infringement via AI Usage?</a:t>
            </a:r>
          </a:p>
          <a:p>
            <a:r>
              <a:rPr lang="en-US" dirty="0" smtClean="0"/>
              <a:t>Ownership/</a:t>
            </a:r>
            <a:r>
              <a:rPr lang="en-US" dirty="0" err="1" smtClean="0"/>
              <a:t>Inventorship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F124D7-FDE9-4F65-8BB8-CDDFB01D4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577" y="2563472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Prof. Ted Sichelman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tsichelman@sandiego.edu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Patenting AI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451" y="1690688"/>
            <a:ext cx="9166931" cy="44856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9261" y="6356350"/>
            <a:ext cx="977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Fujii</a:t>
            </a:r>
            <a:r>
              <a:rPr lang="en-US" dirty="0" smtClean="0"/>
              <a:t> &amp; </a:t>
            </a:r>
            <a:r>
              <a:rPr lang="en-US" dirty="0" err="1" smtClean="0"/>
              <a:t>Managai</a:t>
            </a:r>
            <a:r>
              <a:rPr lang="en-US" dirty="0" smtClean="0"/>
              <a:t> (2017), </a:t>
            </a:r>
            <a:r>
              <a:rPr lang="en-US" dirty="0">
                <a:hlinkClick r:id="rId4"/>
              </a:rPr>
              <a:t>https://voxeu.org/article/trends-artificial-intelligence-technology-invention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7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Patenting 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67010"/>
            <a:ext cx="10515600" cy="47190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Carnegie Mellon Study, </a:t>
            </a:r>
            <a:r>
              <a:rPr lang="en-US" dirty="0">
                <a:hlinkClick r:id="rId3"/>
              </a:rPr>
              <a:t>https://www.cmu.edu/block-center/images/center-images/AI-patent-project-media-summary.pdf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5115" y="1980028"/>
            <a:ext cx="6790042" cy="406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52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Patenting 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85183"/>
            <a:ext cx="10515600" cy="4917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808" y="1507073"/>
            <a:ext cx="5227983" cy="399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5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Invention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77558"/>
            <a:ext cx="10515600" cy="56135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Carnegie Mellon Study, </a:t>
            </a:r>
            <a:r>
              <a:rPr lang="en-US" dirty="0">
                <a:hlinkClick r:id="rId3"/>
              </a:rPr>
              <a:t>https://www.cmu.edu/block-center/images/center-images/AI-patent-project-media-summary.pdf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8132" y="1690688"/>
            <a:ext cx="7479754" cy="417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AI </a:t>
            </a:r>
            <a:r>
              <a:rPr lang="en-US" dirty="0" err="1" smtClean="0"/>
              <a:t>Patentholders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85057"/>
            <a:ext cx="11217965" cy="571293"/>
          </a:xfrm>
        </p:spPr>
        <p:txBody>
          <a:bodyPr>
            <a:normAutofit/>
          </a:bodyPr>
          <a:lstStyle/>
          <a:p>
            <a:r>
              <a:rPr lang="en-US" sz="2000" dirty="0" err="1"/>
              <a:t>Fujii</a:t>
            </a:r>
            <a:r>
              <a:rPr lang="en-US" sz="2000" dirty="0"/>
              <a:t> &amp; </a:t>
            </a:r>
            <a:r>
              <a:rPr lang="en-US" sz="2000" dirty="0" err="1"/>
              <a:t>Managai</a:t>
            </a:r>
            <a:r>
              <a:rPr lang="en-US" sz="2000" dirty="0"/>
              <a:t> (2017), </a:t>
            </a:r>
            <a:r>
              <a:rPr lang="en-US" sz="2000" dirty="0">
                <a:hlinkClick r:id="rId3"/>
              </a:rPr>
              <a:t>https://voxeu.org/article/trends-artificial-intelligence-technology-invention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http://voxeu.org/sites/default/files/image/FromMay2014/fujiifig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147" y="1553618"/>
            <a:ext cx="6841435" cy="375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73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962"/>
          </a:xfrm>
        </p:spPr>
        <p:txBody>
          <a:bodyPr/>
          <a:lstStyle/>
          <a:p>
            <a:r>
              <a:rPr lang="en-US" dirty="0"/>
              <a:t>Top AI </a:t>
            </a:r>
            <a:r>
              <a:rPr lang="en-US" dirty="0" err="1"/>
              <a:t>Patentholders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17314"/>
            <a:ext cx="10515600" cy="52159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Carnegie Mellon Study, </a:t>
            </a:r>
            <a:r>
              <a:rPr lang="en-US" dirty="0">
                <a:hlinkClick r:id="rId3"/>
              </a:rPr>
              <a:t>https://www.cmu.edu/block-center/images/center-images/AI-patent-project-media-summary.pdf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9836" y="1381021"/>
            <a:ext cx="7792277" cy="454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7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published Google AI Patent in Healthcare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8487" y="1825625"/>
            <a:ext cx="8215025" cy="435133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96762" y="2275366"/>
            <a:ext cx="1998921" cy="3508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52259" y="3075982"/>
            <a:ext cx="3441406" cy="3508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06538" y="2275366"/>
            <a:ext cx="1013639" cy="3508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88487" y="2626240"/>
            <a:ext cx="1339503" cy="3508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99142" y="4805916"/>
            <a:ext cx="3172049" cy="33632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038" y="1586442"/>
            <a:ext cx="9142878" cy="459052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693" y="479273"/>
            <a:ext cx="7080614" cy="589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88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 Patent Litigation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PurePredictive</a:t>
            </a:r>
            <a:r>
              <a:rPr lang="en-US" dirty="0"/>
              <a:t>, Inc. v. H2O.AI, Inc</a:t>
            </a:r>
            <a:r>
              <a:rPr lang="en-US" dirty="0" smtClean="0"/>
              <a:t>. (N.D. Cal. 2018)</a:t>
            </a:r>
          </a:p>
          <a:p>
            <a:pPr lvl="1"/>
            <a:r>
              <a:rPr lang="en-US" dirty="0" smtClean="0"/>
              <a:t>On appeal at the Federal Circuit</a:t>
            </a:r>
          </a:p>
          <a:p>
            <a:r>
              <a:rPr lang="en-US" dirty="0" err="1" smtClean="0"/>
              <a:t>PurePredictive</a:t>
            </a:r>
            <a:r>
              <a:rPr lang="en-US" dirty="0" smtClean="0"/>
              <a:t> offers machine learning services and accused H2O.AI of infringement of its “predictive analytics factory” patent claims</a:t>
            </a:r>
          </a:p>
          <a:p>
            <a:r>
              <a:rPr lang="en-US" dirty="0" smtClean="0"/>
              <a:t>Judge Orrick rejected the asserted as </a:t>
            </a:r>
            <a:r>
              <a:rPr lang="en-US" dirty="0" err="1" smtClean="0"/>
              <a:t>unpatentable</a:t>
            </a:r>
            <a:r>
              <a:rPr lang="en-US" dirty="0" smtClean="0"/>
              <a:t> under Section 101</a:t>
            </a:r>
          </a:p>
          <a:p>
            <a:r>
              <a:rPr lang="en-US" dirty="0"/>
              <a:t>Judge Orrick </a:t>
            </a:r>
            <a:r>
              <a:rPr lang="en-US" dirty="0" smtClean="0"/>
              <a:t>concluded “that </a:t>
            </a:r>
            <a:r>
              <a:rPr lang="en-US" dirty="0"/>
              <a:t>this process is merely the running of data through a machine,” and that the claims “go to the general abstract concept of predictive analytics rather than any specific application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269-42CE-4A25-9B43-C34410F091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6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CC943B2C7C7B458E839029CCA980C9" ma:contentTypeVersion="10" ma:contentTypeDescription="Create a new document." ma:contentTypeScope="" ma:versionID="28176b67b82abe7fd7be412e36d7e32c">
  <xsd:schema xmlns:xsd="http://www.w3.org/2001/XMLSchema" xmlns:xs="http://www.w3.org/2001/XMLSchema" xmlns:p="http://schemas.microsoft.com/office/2006/metadata/properties" xmlns:ns2="a306c98c-0531-41a2-9389-6f09b0422cb4" xmlns:ns3="c3b367b3-dc77-49bc-abb4-51786e3088d6" targetNamespace="http://schemas.microsoft.com/office/2006/metadata/properties" ma:root="true" ma:fieldsID="3b4009d980d2de812dc72dbfa9d3f705" ns2:_="" ns3:_="">
    <xsd:import namespace="a306c98c-0531-41a2-9389-6f09b0422cb4"/>
    <xsd:import namespace="c3b367b3-dc77-49bc-abb4-51786e3088d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06c98c-0531-41a2-9389-6f09b0422cb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367b3-dc77-49bc-abb4-51786e3088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10D077-0951-4453-87B5-7DA7FDFFE355}"/>
</file>

<file path=customXml/itemProps2.xml><?xml version="1.0" encoding="utf-8"?>
<ds:datastoreItem xmlns:ds="http://schemas.openxmlformats.org/officeDocument/2006/customXml" ds:itemID="{83FC2197-573B-4073-A01B-7C0E175D6E68}"/>
</file>

<file path=customXml/itemProps3.xml><?xml version="1.0" encoding="utf-8"?>
<ds:datastoreItem xmlns:ds="http://schemas.openxmlformats.org/officeDocument/2006/customXml" ds:itemID="{6BB3022F-EE6A-4093-A14F-CB6122EDF00F}"/>
</file>

<file path=docProps/app.xml><?xml version="1.0" encoding="utf-8"?>
<Properties xmlns="http://schemas.openxmlformats.org/officeDocument/2006/extended-properties" xmlns:vt="http://schemas.openxmlformats.org/officeDocument/2006/docPropsVTypes">
  <TotalTime>7985</TotalTime>
  <Words>552</Words>
  <Application>Microsoft Office PowerPoint</Application>
  <PresentationFormat>Widescreen</PresentationFormat>
  <Paragraphs>78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Patenting AI</vt:lpstr>
      <vt:lpstr>Trends in Patenting AI</vt:lpstr>
      <vt:lpstr>Trends in Patenting AI</vt:lpstr>
      <vt:lpstr>Trends in Patenting AI</vt:lpstr>
      <vt:lpstr>Location of Invention</vt:lpstr>
      <vt:lpstr>Top AI Patentholders</vt:lpstr>
      <vt:lpstr>Top AI Patentholders</vt:lpstr>
      <vt:lpstr>Current published Google AI Patent in Healthcare</vt:lpstr>
      <vt:lpstr>AI Patent Litigation</vt:lpstr>
      <vt:lpstr>Section 101 Issues for Patent Applications</vt:lpstr>
      <vt:lpstr>IP Watchdog “Study”</vt:lpstr>
      <vt:lpstr>Other Issues for AI &amp; Patents</vt:lpstr>
      <vt:lpstr>Prof. Ted Sichelman tsichelman@sandiego.edu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 Year in Review</dc:title>
  <dc:creator>Jonathan Barnett</dc:creator>
  <cp:lastModifiedBy>Capoccia, Rachel</cp:lastModifiedBy>
  <cp:revision>183</cp:revision>
  <cp:lastPrinted>2019-03-15T21:47:12Z</cp:lastPrinted>
  <dcterms:created xsi:type="dcterms:W3CDTF">2019-03-03T23:50:29Z</dcterms:created>
  <dcterms:modified xsi:type="dcterms:W3CDTF">2019-04-28T14:38:30Z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0x01010096CC943B2C7C7B458E839029CCA980C9</vt:lpwstr>
  </property>
</Properties>
</file>