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51.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3.xml" ContentType="application/vnd.openxmlformats-officedocument.presentationml.slideLayout+xml"/>
  <Override PartName="/ppt/slideLayouts/slideLayout4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50.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4" r:id="rId4"/>
    <p:sldMasterId id="2147483699" r:id="rId5"/>
    <p:sldMasterId id="2147483712" r:id="rId6"/>
  </p:sldMasterIdLst>
  <p:notesMasterIdLst>
    <p:notesMasterId r:id="rId32"/>
  </p:notesMasterIdLst>
  <p:sldIdLst>
    <p:sldId id="256" r:id="rId7"/>
    <p:sldId id="345" r:id="rId8"/>
    <p:sldId id="346" r:id="rId9"/>
    <p:sldId id="317" r:id="rId10"/>
    <p:sldId id="290" r:id="rId11"/>
    <p:sldId id="349" r:id="rId12"/>
    <p:sldId id="318" r:id="rId13"/>
    <p:sldId id="347" r:id="rId14"/>
    <p:sldId id="319" r:id="rId15"/>
    <p:sldId id="343" r:id="rId16"/>
    <p:sldId id="315" r:id="rId17"/>
    <p:sldId id="316" r:id="rId18"/>
    <p:sldId id="321" r:id="rId19"/>
    <p:sldId id="322" r:id="rId20"/>
    <p:sldId id="323" r:id="rId21"/>
    <p:sldId id="324" r:id="rId22"/>
    <p:sldId id="325" r:id="rId23"/>
    <p:sldId id="342" r:id="rId24"/>
    <p:sldId id="334" r:id="rId25"/>
    <p:sldId id="337" r:id="rId26"/>
    <p:sldId id="333" r:id="rId27"/>
    <p:sldId id="338" r:id="rId28"/>
    <p:sldId id="339" r:id="rId29"/>
    <p:sldId id="341" r:id="rId30"/>
    <p:sldId id="34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98" autoAdjust="0"/>
  </p:normalViewPr>
  <p:slideViewPr>
    <p:cSldViewPr snapToGrid="0" showGuides="1">
      <p:cViewPr varScale="1">
        <p:scale>
          <a:sx n="70" d="100"/>
          <a:sy n="70" d="100"/>
        </p:scale>
        <p:origin x="1524" y="5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42528-2E87-41AD-A436-753110A8C126}" type="datetimeFigureOut">
              <a:rPr lang="en-US" smtClean="0"/>
              <a:t>4/28/2019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6DEE-F22D-48DA-9624-9D187A176D3C}" type="slidenum">
              <a:rPr lang="en-US" smtClean="0"/>
              <a:t>‹#›</a:t>
            </a:fld>
            <a:endParaRPr lang="en-US"/>
          </a:p>
        </p:txBody>
      </p:sp>
    </p:spTree>
    <p:extLst>
      <p:ext uri="{BB962C8B-B14F-4D97-AF65-F5344CB8AC3E}">
        <p14:creationId xmlns:p14="http://schemas.microsoft.com/office/powerpoint/2010/main" val="270922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636DEE-F22D-48DA-9624-9D187A176D3C}" type="slidenum">
              <a:rPr lang="en-US" smtClean="0"/>
              <a:t>4</a:t>
            </a:fld>
            <a:endParaRPr lang="en-US"/>
          </a:p>
        </p:txBody>
      </p:sp>
    </p:spTree>
    <p:extLst>
      <p:ext uri="{BB962C8B-B14F-4D97-AF65-F5344CB8AC3E}">
        <p14:creationId xmlns:p14="http://schemas.microsoft.com/office/powerpoint/2010/main" val="276910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Artificial general intelligence (AGI) is the intelligence of a machine that could successfully perform any intellectual task that a human being can. It is a primary goal of some artificial intelligence research and a common topic in science fiction and future studies.</a:t>
            </a:r>
          </a:p>
          <a:p>
            <a:endParaRPr lang="en-US" dirty="0" smtClean="0"/>
          </a:p>
          <a:p>
            <a:r>
              <a:rPr lang="en-US" dirty="0" smtClean="0"/>
              <a:t>On 7 March 2012, Quantic Dream released a short film entitled "Kara", displaying their new game engine that uses new motion capture technology running on a PlayStation 3. The short, displayed in real time, revolves around a newly constructed Android named Kara (played by </a:t>
            </a:r>
            <a:r>
              <a:rPr lang="en-US" dirty="0" err="1" smtClean="0"/>
              <a:t>Valorie</a:t>
            </a:r>
            <a:r>
              <a:rPr lang="en-US" dirty="0" smtClean="0"/>
              <a:t> Curry) who presents a dilemma to her operator after discovering the ability to think.</a:t>
            </a:r>
          </a:p>
          <a:p>
            <a:endParaRPr lang="en-US" dirty="0" smtClean="0"/>
          </a:p>
          <a:p>
            <a:r>
              <a:rPr lang="fi-FI" dirty="0" smtClean="0"/>
              <a:t>https://www.bostonglobe.com/ideas/2017/09/08/robots-need-civil-rights-too/igtQCcXhB96009et5C6tXP/story.html</a:t>
            </a:r>
          </a:p>
          <a:p>
            <a:r>
              <a:rPr lang="fi-FI" dirty="0" smtClean="0"/>
              <a:t>IDEAS | ANNALEE NEWITZ</a:t>
            </a:r>
          </a:p>
          <a:p>
            <a:endParaRPr lang="en-US" dirty="0"/>
          </a:p>
        </p:txBody>
      </p:sp>
      <p:sp>
        <p:nvSpPr>
          <p:cNvPr id="4" name="Slide Number Placeholder 3"/>
          <p:cNvSpPr>
            <a:spLocks noGrp="1"/>
          </p:cNvSpPr>
          <p:nvPr>
            <p:ph type="sldNum" sz="quarter" idx="10"/>
          </p:nvPr>
        </p:nvSpPr>
        <p:spPr/>
        <p:txBody>
          <a:bodyPr/>
          <a:lstStyle/>
          <a:p>
            <a:fld id="{C5636DEE-F22D-48DA-9624-9D187A176D3C}" type="slidenum">
              <a:rPr lang="en-US" smtClean="0"/>
              <a:t>5</a:t>
            </a:fld>
            <a:endParaRPr lang="en-US"/>
          </a:p>
        </p:txBody>
      </p:sp>
    </p:spTree>
    <p:extLst>
      <p:ext uri="{BB962C8B-B14F-4D97-AF65-F5344CB8AC3E}">
        <p14:creationId xmlns:p14="http://schemas.microsoft.com/office/powerpoint/2010/main" val="1083170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https://www.psychologytoday.com/us/blog/hide-and-seek/201811/what-is-intelligence</a:t>
            </a:r>
          </a:p>
          <a:p>
            <a:endParaRPr lang="en-US" dirty="0" smtClean="0"/>
          </a:p>
          <a:p>
            <a:r>
              <a:rPr lang="en-US" dirty="0" smtClean="0"/>
              <a:t>We Westerners tend to think of intelligence in terms of analytical skills. But in a close-knit hunter-gatherer society, intelligence might be defined more in terms of foraging skills, or social skills or responsibilities. Even within a single society, the skills that are most valued change over time. In the West, the emphasis has gradually shifted from language skills to more purely analytical skills, and it is only in 1960, well within living memory, that the Universities of Oxford and Cambridge dropped Latin as an entry requirement. In 1990, Peter </a:t>
            </a:r>
            <a:r>
              <a:rPr lang="en-US" dirty="0" err="1" smtClean="0"/>
              <a:t>Salovey</a:t>
            </a:r>
            <a:r>
              <a:rPr lang="en-US" dirty="0" smtClean="0"/>
              <a:t> and John D. Mayer published the seminal paper on emotional intelligence, and E.I. quickly became all the rage. In the same year, Tim Berners-Lee wrote the first web browser. Today, we cannot go very far without having some considerable I.T. skills (certainly by the standards of 1990), and computer scientists are among some of the most highly paid professionals. So what constitutes intelligence varies according to our priorities and values.</a:t>
            </a:r>
          </a:p>
          <a:p>
            <a:endParaRPr lang="en-US" dirty="0" smtClean="0"/>
          </a:p>
          <a:p>
            <a:r>
              <a:rPr lang="en-US" dirty="0" smtClean="0"/>
              <a:t>Our society holds analytical skills in such high regard that some of our leaders cite their ‘high I.Q.’ to defend their more egregious actions. This Western emphasis on reason and intelligence has its roots in Ancient Greece with Socrates, his pupil Plato, and Plato’s pupil Aristotle. Socrates held that ‘the unexamined life is not worth living’. He typically proceeded by questioning one or more people about a certain concept such as courage or justice, eventually exposing a contradiction in their initial assumptions and provoking a reappraisal of the concept. For Plato, reason could carry us far beyond the confines of common sense and everyday experience into a ‘hyper-heaven’ of ideal forms. He famously fantasized about putting a </a:t>
            </a:r>
            <a:r>
              <a:rPr lang="en-US" dirty="0" err="1" smtClean="0"/>
              <a:t>geniocracy</a:t>
            </a:r>
            <a:r>
              <a:rPr lang="en-US" dirty="0" smtClean="0"/>
              <a:t> of philosopher-kings in charge of his utopic Republic. Finally, Aristotle argued that our distinctive function as human beings is our unique capacity to reason, and therefore that our supreme good and happiness consists in leading a life of rational contemplation. To paraphrase Aristotle in Book X of the Nicomachean Ethics, ‘man more than anything is reason, and the life of reason is the most self-sufficient, the most pleasant, the happiest, the best, and the most divine of all.’ In later centuries, reason became a divine property, found in man because made in God’s image. If you struggled with your SATs, or thought they were pants, you now know who to blame.</a:t>
            </a:r>
          </a:p>
          <a:p>
            <a:endParaRPr lang="en-US" dirty="0" smtClean="0"/>
          </a:p>
          <a:p>
            <a:r>
              <a:rPr lang="en-US" dirty="0" smtClean="0"/>
              <a:t>article continues after advertisement</a:t>
            </a:r>
          </a:p>
          <a:p>
            <a:endParaRPr lang="en-US" dirty="0" smtClean="0"/>
          </a:p>
          <a:p>
            <a:r>
              <a:rPr lang="en-US" dirty="0" smtClean="0"/>
              <a:t>Unfortunately, the West’s obsession with analytical intelligence has had, and continues to have, dire moral and political consequences. Immanuel Kant most memorably made the connection between reasoning and moral standing, arguing (in simple terms) that by virtue of their ability to reason human beings ought to be treated, not as means to an end, but as ends-in-themselves. From here, it is all too easy to conclude that, the better you are at reasoning, the worthier you are of personhood and its rights and privileges. For centuries, women were deemed to be 'emotional', that is, less rational, which justified treating them as chattel or, at best, second-class citizens. The same could be said of non-white people, over whom it was not just the right but the duty of the white man to rule. Kipling’s poem The White Man’s Burden (1902) begins with the lines: Take up the White Man’s burden/ Send forth the best ye breed/ Go bind your sons to exile/ To serve your captives’ need/ To wait in heavy harness/ On fluttered folk and wild/ Your new-caught, sullen peoples/ Half-devil and half-child. People deemed to be less rational—women, non-white people, the lower classes, the infirm, the 'deviant'—were not just disenfranchised but dominated, colonized, enslaved, murdered, sterilized, in all impunity. Only in 2015 did the U.S. Senate vote to compensate living victims of government-sponsored sterilization programs for the, I quote, ‘feeble-minded’. Today, of all people, it is the white man who most fears artificial intelligence, imagining that it will usurp his status and privilege.</a:t>
            </a:r>
          </a:p>
          <a:p>
            <a:endParaRPr lang="en-US" dirty="0" smtClean="0"/>
          </a:p>
          <a:p>
            <a:r>
              <a:rPr lang="en-US" dirty="0" smtClean="0"/>
              <a:t>According to one recent paper, I.Q. is the best predictor of job performance. But that is not altogether surprising given that ‘performance’ and I.Q. have been defined in similar terms, and that both depend, at least to some extent, on third factors such as compliance, motivation, and educational attainment. Rather than intelligence per se, genius is defined more by drive, vision, creativity, and luck or opportunity, and it is notable that the minimum I.Q. necessary for genius—probably around 125—is not all that high. </a:t>
            </a:r>
          </a:p>
          <a:p>
            <a:endParaRPr lang="en-US" dirty="0" smtClean="0"/>
          </a:p>
          <a:p>
            <a:r>
              <a:rPr lang="en-US" dirty="0" smtClean="0"/>
              <a:t>William Shockley and Luis Walter Alvarez, who both went on to win the Nobel Prize for physics, were excluded from the </a:t>
            </a:r>
            <a:r>
              <a:rPr lang="en-US" dirty="0" err="1" smtClean="0"/>
              <a:t>Terman</a:t>
            </a:r>
            <a:r>
              <a:rPr lang="en-US" dirty="0" smtClean="0"/>
              <a:t> Study of the Gifted on account of…their modest I.Q. scores.</a:t>
            </a:r>
          </a:p>
          <a:p>
            <a:endParaRPr lang="en-US" dirty="0" smtClean="0"/>
          </a:p>
          <a:p>
            <a:r>
              <a:rPr lang="en-US" dirty="0" smtClean="0"/>
              <a:t>For the story, in later life Shockley developed controversial views on race and eugenics, setting off a national debate over the use and applicability of I.Q. tests.</a:t>
            </a:r>
          </a:p>
          <a:p>
            <a:endParaRPr lang="en-US" dirty="0" smtClean="0"/>
          </a:p>
          <a:p>
            <a:r>
              <a:rPr lang="en-US" dirty="0" smtClean="0"/>
              <a:t>References</a:t>
            </a:r>
          </a:p>
          <a:p>
            <a:endParaRPr lang="en-US" dirty="0" smtClean="0"/>
          </a:p>
          <a:p>
            <a:r>
              <a:rPr lang="en-US" dirty="0" err="1" smtClean="0"/>
              <a:t>Salovey</a:t>
            </a:r>
            <a:r>
              <a:rPr lang="en-US" dirty="0" smtClean="0"/>
              <a:t> P &amp; Mayer JD (1990): Emotional intelligence. Imagination, Cognition and Personality 9(3):185–211.</a:t>
            </a:r>
          </a:p>
          <a:p>
            <a:endParaRPr lang="en-US" dirty="0" smtClean="0"/>
          </a:p>
          <a:p>
            <a:r>
              <a:rPr lang="en-US" dirty="0" smtClean="0"/>
              <a:t>Rees MJ &amp;  </a:t>
            </a:r>
            <a:r>
              <a:rPr lang="en-US" dirty="0" err="1" smtClean="0"/>
              <a:t>Earles</a:t>
            </a:r>
            <a:r>
              <a:rPr lang="en-US" dirty="0" smtClean="0"/>
              <a:t> JA (1992): Intelligence is the Best Predictor of Job Performance. Current Directions in Psychological Science 1(3): 86-89.</a:t>
            </a:r>
          </a:p>
          <a:p>
            <a:endParaRPr lang="en-US" dirty="0" smtClean="0"/>
          </a:p>
          <a:p>
            <a:r>
              <a:rPr lang="en-US" dirty="0" smtClean="0"/>
              <a:t>Saxon W (1989): Obituary William B. Shockley, 79, Creator of Transistor and Theory on Race. New York Times, August 14, 1989.</a:t>
            </a:r>
            <a:endParaRPr lang="en-US" dirty="0"/>
          </a:p>
        </p:txBody>
      </p:sp>
      <p:sp>
        <p:nvSpPr>
          <p:cNvPr id="4" name="Slide Number Placeholder 3"/>
          <p:cNvSpPr>
            <a:spLocks noGrp="1"/>
          </p:cNvSpPr>
          <p:nvPr>
            <p:ph type="sldNum" sz="quarter" idx="10"/>
          </p:nvPr>
        </p:nvSpPr>
        <p:spPr/>
        <p:txBody>
          <a:bodyPr/>
          <a:lstStyle/>
          <a:p>
            <a:fld id="{C5636DEE-F22D-48DA-9624-9D187A176D3C}" type="slidenum">
              <a:rPr lang="en-US" smtClean="0"/>
              <a:t>6</a:t>
            </a:fld>
            <a:endParaRPr lang="en-US"/>
          </a:p>
        </p:txBody>
      </p:sp>
    </p:spTree>
    <p:extLst>
      <p:ext uri="{BB962C8B-B14F-4D97-AF65-F5344CB8AC3E}">
        <p14:creationId xmlns:p14="http://schemas.microsoft.com/office/powerpoint/2010/main" val="57583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PETA sued wildlife photographer David Slater and the self-publishing book company Blurb, Inc., for infringing the copyright of Naruto, a six-year-old Sulawesi crested macaque.</a:t>
            </a:r>
          </a:p>
          <a:p>
            <a:endParaRPr lang="en-US" dirty="0" smtClean="0"/>
          </a:p>
          <a:p>
            <a:r>
              <a:rPr lang="en-US" dirty="0" smtClean="0"/>
              <a:t>‘Monkey Selfie' Not Eligible for Copyright Protection</a:t>
            </a:r>
          </a:p>
          <a:p>
            <a:endParaRPr lang="en-US" dirty="0" smtClean="0"/>
          </a:p>
          <a:p>
            <a:r>
              <a:rPr lang="en-US" dirty="0" smtClean="0"/>
              <a:t>Posted January 07, 2016, 4:35 P.M. ET</a:t>
            </a:r>
          </a:p>
          <a:p>
            <a:endParaRPr lang="en-US" dirty="0" smtClean="0"/>
          </a:p>
          <a:p>
            <a:r>
              <a:rPr lang="en-US" dirty="0" smtClean="0"/>
              <a:t>By </a:t>
            </a:r>
            <a:r>
              <a:rPr lang="en-US" dirty="0" err="1" smtClean="0"/>
              <a:t>Anandashankar</a:t>
            </a:r>
            <a:r>
              <a:rPr lang="en-US" dirty="0" smtClean="0"/>
              <a:t> </a:t>
            </a:r>
            <a:r>
              <a:rPr lang="en-US" dirty="0" err="1" smtClean="0"/>
              <a:t>Mazumdar</a:t>
            </a:r>
            <a:endParaRPr lang="en-US" dirty="0" smtClean="0"/>
          </a:p>
          <a:p>
            <a:endParaRPr lang="en-US" dirty="0" smtClean="0"/>
          </a:p>
          <a:p>
            <a:r>
              <a:rPr lang="en-US" dirty="0" smtClean="0"/>
              <a:t>A “selfie” photograph taken by an Indonesian monkey named Naruto is not eligible for protection under U.S. copyright law, according to a preliminary bench ruling by the U.S. District Court for the Northern District of California yesterday.</a:t>
            </a:r>
          </a:p>
          <a:p>
            <a:endParaRPr lang="en-US" dirty="0" smtClean="0"/>
          </a:p>
          <a:p>
            <a:r>
              <a:rPr lang="en-US" dirty="0" smtClean="0"/>
              <a:t>In civil minutes issued after a brief hearing, the court stated that it agreed with the Copyright Office's opinion that the Copyright Act of 1976 extends protection only to works created by humans.</a:t>
            </a:r>
          </a:p>
          <a:p>
            <a:endParaRPr lang="en-US" dirty="0" smtClean="0"/>
          </a:p>
          <a:p>
            <a:r>
              <a:rPr lang="en-US" dirty="0" smtClean="0"/>
              <a:t>The animal rights organization People for the Ethical Treatment of Animals filed a complaint in September against David Slater, a photographer who set up a camera that was operated by Naruto, arguing that Slater and publisher Blurb Inc. violated Naruto's copyright interest by publishing Naruto's works.</a:t>
            </a:r>
          </a:p>
          <a:p>
            <a:endParaRPr lang="en-US" dirty="0" smtClean="0"/>
          </a:p>
          <a:p>
            <a:r>
              <a:rPr lang="en-US" dirty="0" smtClean="0"/>
              <a:t>* *</a:t>
            </a:r>
          </a:p>
          <a:p>
            <a:r>
              <a:rPr lang="en-US" dirty="0" smtClean="0"/>
              <a:t>http://motherboard.vice.com/read/judge-gives-monkey-second-chance-to-sue-for-copyright-infringement</a:t>
            </a:r>
          </a:p>
          <a:p>
            <a:endParaRPr lang="en-US" dirty="0" smtClean="0"/>
          </a:p>
          <a:p>
            <a:r>
              <a:rPr lang="en-US" dirty="0" smtClean="0"/>
              <a:t>Back in September, PETA brought a copyright lawsuit on behalf of a viral-selfie-taking macaque. Although the judge dismissed the suit in a written opinion released Friday, the organization has leave to amend—meaning that if it wants, PETA can try yet again to get damages from nature photographer David Slater and the self-publishing company Blurb, Inc.</a:t>
            </a:r>
          </a:p>
          <a:p>
            <a:endParaRPr lang="en-US" dirty="0" smtClean="0"/>
          </a:p>
          <a:p>
            <a:r>
              <a:rPr lang="en-US" dirty="0" smtClean="0"/>
              <a:t>Slater has had his own troubles with the monkey over the years. Wikimedia has refused to take down what he views as his photograph, concluding that the selfie is public domain because it was taken by a non-human. However, he only went to court over it after the monkey lawyered up.</a:t>
            </a:r>
          </a:p>
          <a:p>
            <a:endParaRPr lang="en-US" dirty="0" smtClean="0"/>
          </a:p>
          <a:p>
            <a:r>
              <a:rPr lang="en-US" dirty="0" smtClean="0"/>
              <a:t>PETA argued that non-humans like Naruto, a Sulawesi crested macaque, are authors under the Copyright Act, and therefore they can sue for copyright infringement. Sulawesi crested macaques are critically endangered, and PETA says it would use the proceeds from licensing the photograph to benefit Naruto, his family, and his habitat.</a:t>
            </a:r>
          </a:p>
          <a:p>
            <a:endParaRPr lang="en-US" dirty="0" smtClean="0"/>
          </a:p>
          <a:p>
            <a:r>
              <a:rPr lang="en-US" dirty="0" smtClean="0"/>
              <a:t>The only problem is that in the 9th Circuit—an appellate jurisdiction that includes the Northern District of California, where PETA has brought the lawsuit—follows Cetacean v. Bush, which says that animals cannot be plaintiffs in court unless the law cited specifically says so.</a:t>
            </a:r>
          </a:p>
          <a:p>
            <a:endParaRPr lang="en-US" dirty="0" smtClean="0"/>
          </a:p>
          <a:p>
            <a:r>
              <a:rPr lang="en-US" dirty="0" smtClean="0"/>
              <a:t>In Cetacean, a “self-appointed attorney for all of the world’s whales, porpoises, and dolphins” sued under the Endangered Species Act, the Marine Mammal Protection Act, and the National Environmental Policy Act. The lawsuit was dismissed, since “if Congress and the President intended to take the extraordinary step of authorizing animals as well as people and legal entities to sue, they could, and should, have said so plainly.”</a:t>
            </a:r>
          </a:p>
          <a:p>
            <a:endParaRPr lang="en-US" dirty="0" smtClean="0"/>
          </a:p>
          <a:p>
            <a:r>
              <a:rPr lang="en-US" dirty="0" smtClean="0"/>
              <a:t>Following the same logic, Judge William H. Orrick handed down a written opinion last Friday, granting a motion to dismiss the suit.</a:t>
            </a:r>
          </a:p>
          <a:p>
            <a:endParaRPr lang="en-US" dirty="0" smtClean="0"/>
          </a:p>
          <a:p>
            <a:r>
              <a:rPr lang="en-US" dirty="0" smtClean="0"/>
              <a:t>In the court hearing on January 6, the judge may have been struggling to hide his amusement. He began the proceedings by thanking PETA for its filings, saying, “I thought your brief was…. interesting.” Right off the bat, he declared his intention to dismiss the complaint, but, “I’m very happy to hear any argument you want to make.”</a:t>
            </a:r>
          </a:p>
          <a:p>
            <a:endParaRPr lang="en-US" dirty="0" smtClean="0"/>
          </a:p>
          <a:p>
            <a:r>
              <a:rPr lang="en-US" dirty="0" smtClean="0"/>
              <a:t>The attorney for Naruto, David A. Schwarz suggested that a ruling in favor of the macaque would be a progressive step forward similar to women’s emancipation, or the liberation of the slaves. He analogized Naruto’s supposed inability to own a copyright to an enslaved African-American’s inability to own a patent prior to the adoption of the 14th Amendment.</a:t>
            </a:r>
          </a:p>
          <a:p>
            <a:endParaRPr lang="en-US" dirty="0" smtClean="0"/>
          </a:p>
          <a:p>
            <a:r>
              <a:rPr lang="en-US" dirty="0" smtClean="0"/>
              <a:t>After Schwarz spoke at great length, Andrew </a:t>
            </a:r>
            <a:r>
              <a:rPr lang="en-US" dirty="0" err="1" smtClean="0"/>
              <a:t>Dhuey</a:t>
            </a:r>
            <a:r>
              <a:rPr lang="en-US" dirty="0" smtClean="0"/>
              <a:t>, the attorney for photographer David Slater, stepped in. “It’s a question of whether a monkey has statutory standing to sue, which it does not,” he said sternly. “We’re engaging in somewhat of a Socratic debate and that is not appropriate.”</a:t>
            </a:r>
          </a:p>
          <a:p>
            <a:endParaRPr lang="en-US" dirty="0" smtClean="0"/>
          </a:p>
          <a:p>
            <a:r>
              <a:rPr lang="en-US" dirty="0" smtClean="0"/>
              <a:t>The judge ultimately dismissed the lawsuit, but gave PETA leave to file an amended complaint—meaning that Naruto the macaque will have a second shot at claiming his copyright.</a:t>
            </a:r>
          </a:p>
          <a:p>
            <a:endParaRPr lang="en-US" dirty="0" smtClean="0"/>
          </a:p>
          <a:p>
            <a:r>
              <a:rPr lang="en-US" dirty="0" smtClean="0"/>
              <a:t>But it’s unclear how PETA would get around the judge’s initial ruling. “[T]here is no mention of animals anywhere in the Copyright Act,” the judge wrote. He also noted that the self-appointed representatives of the monkey “have not cited, and I have not found, a single case that expands the definition of authors to include animals.”</a:t>
            </a:r>
          </a:p>
          <a:p>
            <a:endParaRPr lang="en-US" dirty="0" smtClean="0"/>
          </a:p>
          <a:p>
            <a:r>
              <a:rPr lang="en-US" dirty="0" smtClean="0"/>
              <a:t>PETA has not yet decided whether it will file an amended complaint. When asked for comment, PETA general counsel Jeffrey Kerr said, “My mentor told me that in social-cause cases, ‘First, you lose, you lose, you lose. Then you win.’ And we are treading that path for animal rights in the hope that we may lose, lose, lose, but that we will one day win.”</a:t>
            </a:r>
          </a:p>
          <a:p>
            <a:endParaRPr lang="en-US" dirty="0" smtClean="0"/>
          </a:p>
          <a:p>
            <a:r>
              <a:rPr lang="en-US" dirty="0" smtClean="0"/>
              <a:t>* *</a:t>
            </a:r>
          </a:p>
          <a:p>
            <a:r>
              <a:rPr lang="en-US" dirty="0" smtClean="0"/>
              <a:t>http://motherboard.vice.com/read/in-monkey-selfie-lawsuit-lawyer-in-chippendales-garb-is-the-reasonable-one</a:t>
            </a:r>
          </a:p>
          <a:p>
            <a:endParaRPr lang="en-US" dirty="0"/>
          </a:p>
        </p:txBody>
      </p:sp>
      <p:sp>
        <p:nvSpPr>
          <p:cNvPr id="4" name="Slide Number Placeholder 3"/>
          <p:cNvSpPr>
            <a:spLocks noGrp="1"/>
          </p:cNvSpPr>
          <p:nvPr>
            <p:ph type="sldNum" sz="quarter" idx="10"/>
          </p:nvPr>
        </p:nvSpPr>
        <p:spPr/>
        <p:txBody>
          <a:bodyPr/>
          <a:lstStyle/>
          <a:p>
            <a:pPr defTabSz="914400">
              <a:defRPr/>
            </a:pPr>
            <a:fld id="{DF520EF5-CDB3-4416-BE3F-0BE957315AB0}" type="slidenum">
              <a:rPr lang="en-US" smtClean="0">
                <a:solidFill>
                  <a:prstClr val="black"/>
                </a:solidFill>
              </a:rPr>
              <a:pPr defTabSz="914400">
                <a:defRPr/>
              </a:pPr>
              <a:t>13</a:t>
            </a:fld>
            <a:endParaRPr lang="en-US">
              <a:solidFill>
                <a:prstClr val="black"/>
              </a:solidFill>
            </a:endParaRPr>
          </a:p>
        </p:txBody>
      </p:sp>
    </p:spTree>
    <p:extLst>
      <p:ext uri="{BB962C8B-B14F-4D97-AF65-F5344CB8AC3E}">
        <p14:creationId xmlns:p14="http://schemas.microsoft.com/office/powerpoint/2010/main" val="51104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PETA sued wildlife photographer David Slater and the self-publishing book company Blurb, Inc., for infringing the copyright of Naruto, a six-year-old Sulawesi crested macaque.</a:t>
            </a:r>
          </a:p>
          <a:p>
            <a:endParaRPr lang="en-US" dirty="0" smtClean="0"/>
          </a:p>
          <a:p>
            <a:r>
              <a:rPr lang="en-US" dirty="0" smtClean="0"/>
              <a:t>‘Monkey Selfie' Not Eligible for Copyright Protection</a:t>
            </a:r>
          </a:p>
          <a:p>
            <a:endParaRPr lang="en-US" dirty="0" smtClean="0"/>
          </a:p>
          <a:p>
            <a:r>
              <a:rPr lang="en-US" dirty="0" smtClean="0"/>
              <a:t>Posted January 07, 2016, 4:35 P.M. ET</a:t>
            </a:r>
          </a:p>
          <a:p>
            <a:endParaRPr lang="en-US" dirty="0" smtClean="0"/>
          </a:p>
          <a:p>
            <a:r>
              <a:rPr lang="en-US" dirty="0" smtClean="0"/>
              <a:t>By </a:t>
            </a:r>
            <a:r>
              <a:rPr lang="en-US" dirty="0" err="1" smtClean="0"/>
              <a:t>Anandashankar</a:t>
            </a:r>
            <a:r>
              <a:rPr lang="en-US" dirty="0" smtClean="0"/>
              <a:t> </a:t>
            </a:r>
            <a:r>
              <a:rPr lang="en-US" dirty="0" err="1" smtClean="0"/>
              <a:t>Mazumdar</a:t>
            </a:r>
            <a:endParaRPr lang="en-US" dirty="0" smtClean="0"/>
          </a:p>
          <a:p>
            <a:endParaRPr lang="en-US" dirty="0" smtClean="0"/>
          </a:p>
          <a:p>
            <a:r>
              <a:rPr lang="en-US" dirty="0" smtClean="0"/>
              <a:t>A “selfie” photograph taken by an Indonesian monkey named Naruto is not eligible for protection under U.S. copyright law, according to a preliminary bench ruling by the U.S. District Court for the Northern District of California yesterday.</a:t>
            </a:r>
          </a:p>
          <a:p>
            <a:endParaRPr lang="en-US" dirty="0" smtClean="0"/>
          </a:p>
          <a:p>
            <a:r>
              <a:rPr lang="en-US" dirty="0" smtClean="0"/>
              <a:t>In civil minutes issued after a brief hearing, the court stated that it agreed with the Copyright Office's opinion that the Copyright Act of 1976 extends protection only to works created by humans.</a:t>
            </a:r>
          </a:p>
          <a:p>
            <a:endParaRPr lang="en-US" dirty="0" smtClean="0"/>
          </a:p>
          <a:p>
            <a:r>
              <a:rPr lang="en-US" dirty="0" smtClean="0"/>
              <a:t>The animal rights organization People for the Ethical Treatment of Animals filed a complaint in September against David Slater, a photographer who set up a camera that was operated by Naruto, arguing that Slater and publisher Blurb Inc. violated Naruto's copyright interest by publishing Naruto's works.</a:t>
            </a:r>
          </a:p>
          <a:p>
            <a:endParaRPr lang="en-US" dirty="0" smtClean="0"/>
          </a:p>
          <a:p>
            <a:r>
              <a:rPr lang="en-US" dirty="0" smtClean="0"/>
              <a:t>* *</a:t>
            </a:r>
          </a:p>
          <a:p>
            <a:r>
              <a:rPr lang="en-US" dirty="0" smtClean="0"/>
              <a:t>http://motherboard.vice.com/read/judge-gives-monkey-second-chance-to-sue-for-copyright-infringement</a:t>
            </a:r>
          </a:p>
          <a:p>
            <a:endParaRPr lang="en-US" dirty="0" smtClean="0"/>
          </a:p>
          <a:p>
            <a:r>
              <a:rPr lang="en-US" dirty="0" smtClean="0"/>
              <a:t>Back in September, PETA brought a copyright lawsuit on behalf of a viral-selfie-taking macaque. Although the judge dismissed the suit in a written opinion released Friday, the organization has leave to amend—meaning that if it wants, PETA can try yet again to get damages from nature photographer David Slater and the self-publishing company Blurb, Inc.</a:t>
            </a:r>
          </a:p>
          <a:p>
            <a:endParaRPr lang="en-US" dirty="0" smtClean="0"/>
          </a:p>
          <a:p>
            <a:r>
              <a:rPr lang="en-US" dirty="0" smtClean="0"/>
              <a:t>Slater has had his own troubles with the monkey over the years. Wikimedia has refused to take down what he views as his photograph, concluding that the selfie is public domain because it was taken by a non-human. However, he only went to court over it after the monkey lawyered up.</a:t>
            </a:r>
          </a:p>
          <a:p>
            <a:endParaRPr lang="en-US" dirty="0" smtClean="0"/>
          </a:p>
          <a:p>
            <a:r>
              <a:rPr lang="en-US" dirty="0" smtClean="0"/>
              <a:t>PETA argued that non-humans like Naruto, a Sulawesi crested macaque, are authors under the Copyright Act, and therefore they can sue for copyright infringement. Sulawesi crested macaques are critically endangered, and PETA says it would use the proceeds from licensing the photograph to benefit Naruto, his family, and his habitat.</a:t>
            </a:r>
          </a:p>
          <a:p>
            <a:endParaRPr lang="en-US" dirty="0" smtClean="0"/>
          </a:p>
          <a:p>
            <a:r>
              <a:rPr lang="en-US" dirty="0" smtClean="0"/>
              <a:t>The only problem is that in the 9th Circuit—an appellate jurisdiction that includes the Northern District of California, where PETA has brought the lawsuit—follows Cetacean v. Bush, which says that animals cannot be plaintiffs in court unless the law cited specifically says so.</a:t>
            </a:r>
          </a:p>
          <a:p>
            <a:endParaRPr lang="en-US" dirty="0" smtClean="0"/>
          </a:p>
          <a:p>
            <a:r>
              <a:rPr lang="en-US" dirty="0" smtClean="0"/>
              <a:t>In Cetacean, a “self-appointed attorney for all of the world’s whales, porpoises, and dolphins” sued under the Endangered Species Act, the Marine Mammal Protection Act, and the National Environmental Policy Act. The lawsuit was dismissed, since “if Congress and the President intended to take the extraordinary step of authorizing animals as well as people and legal entities to sue, they could, and should, have said so plainly.”</a:t>
            </a:r>
          </a:p>
          <a:p>
            <a:endParaRPr lang="en-US" dirty="0" smtClean="0"/>
          </a:p>
          <a:p>
            <a:r>
              <a:rPr lang="en-US" dirty="0" smtClean="0"/>
              <a:t>Following the same logic, Judge William H. Orrick handed down a written opinion last Friday, granting a motion to dismiss the suit.</a:t>
            </a:r>
          </a:p>
          <a:p>
            <a:endParaRPr lang="en-US" dirty="0" smtClean="0"/>
          </a:p>
          <a:p>
            <a:r>
              <a:rPr lang="en-US" dirty="0" smtClean="0"/>
              <a:t>In the court hearing on January 6, the judge may have been struggling to hide his amusement. He began the proceedings by thanking PETA for its filings, saying, “I thought your brief was…. interesting.” Right off the bat, he declared his intention to dismiss the complaint, but, “I’m very happy to hear any argument you want to make.”</a:t>
            </a:r>
          </a:p>
          <a:p>
            <a:endParaRPr lang="en-US" dirty="0" smtClean="0"/>
          </a:p>
          <a:p>
            <a:r>
              <a:rPr lang="en-US" dirty="0" smtClean="0"/>
              <a:t>The attorney for Naruto, David A. Schwarz suggested that a ruling in favor of the macaque would be a progressive step forward similar to women’s emancipation, or the liberation of the slaves. He analogized Naruto’s supposed inability to own a copyright to an enslaved African-American’s inability to own a patent prior to the adoption of the 14th Amendment.</a:t>
            </a:r>
          </a:p>
          <a:p>
            <a:endParaRPr lang="en-US" dirty="0" smtClean="0"/>
          </a:p>
          <a:p>
            <a:r>
              <a:rPr lang="en-US" dirty="0" smtClean="0"/>
              <a:t>After Schwarz spoke at great length, Andrew </a:t>
            </a:r>
            <a:r>
              <a:rPr lang="en-US" dirty="0" err="1" smtClean="0"/>
              <a:t>Dhuey</a:t>
            </a:r>
            <a:r>
              <a:rPr lang="en-US" dirty="0" smtClean="0"/>
              <a:t>, the attorney for photographer David Slater, stepped in. “It’s a question of whether a monkey has statutory standing to sue, which it does not,” he said sternly. “We’re engaging in somewhat of a Socratic debate and that is not appropriate.”</a:t>
            </a:r>
          </a:p>
          <a:p>
            <a:endParaRPr lang="en-US" dirty="0" smtClean="0"/>
          </a:p>
          <a:p>
            <a:r>
              <a:rPr lang="en-US" dirty="0" smtClean="0"/>
              <a:t>The judge ultimately dismissed the lawsuit, but gave PETA leave to file an amended complaint—meaning that Naruto the macaque will have a second shot at claiming his copyright.</a:t>
            </a:r>
          </a:p>
          <a:p>
            <a:endParaRPr lang="en-US" dirty="0" smtClean="0"/>
          </a:p>
          <a:p>
            <a:r>
              <a:rPr lang="en-US" dirty="0" smtClean="0"/>
              <a:t>But it’s unclear how PETA would get around the judge’s initial ruling. “[T]here is no mention of animals anywhere in the Copyright Act,” the judge wrote. He also noted that the self-appointed representatives of the monkey “have not cited, and I have not found, a single case that expands the definition of authors to include animals.”</a:t>
            </a:r>
          </a:p>
          <a:p>
            <a:endParaRPr lang="en-US" dirty="0" smtClean="0"/>
          </a:p>
          <a:p>
            <a:r>
              <a:rPr lang="en-US" dirty="0" smtClean="0"/>
              <a:t>PETA has not yet decided whether it will file an amended complaint. When asked for comment, PETA general counsel Jeffrey Kerr said, “My mentor told me that in social-cause cases, ‘First, you lose, you lose, you lose. Then you win.’ And we are treading that path for animal rights in the hope that we may lose, lose, lose, but that we will one day win.”</a:t>
            </a:r>
          </a:p>
          <a:p>
            <a:endParaRPr lang="en-US" dirty="0" smtClean="0"/>
          </a:p>
          <a:p>
            <a:r>
              <a:rPr lang="en-US" dirty="0" smtClean="0"/>
              <a:t>* *</a:t>
            </a:r>
          </a:p>
          <a:p>
            <a:r>
              <a:rPr lang="en-US" dirty="0" smtClean="0"/>
              <a:t>http://motherboard.vice.com/read/in-monkey-selfie-lawsuit-lawyer-in-chippendales-garb-is-the-reasonable-one</a:t>
            </a:r>
          </a:p>
          <a:p>
            <a:endParaRPr lang="en-US" dirty="0"/>
          </a:p>
        </p:txBody>
      </p:sp>
      <p:sp>
        <p:nvSpPr>
          <p:cNvPr id="4" name="Slide Number Placeholder 3"/>
          <p:cNvSpPr>
            <a:spLocks noGrp="1"/>
          </p:cNvSpPr>
          <p:nvPr>
            <p:ph type="sldNum" sz="quarter" idx="10"/>
          </p:nvPr>
        </p:nvSpPr>
        <p:spPr/>
        <p:txBody>
          <a:bodyPr/>
          <a:lstStyle/>
          <a:p>
            <a:pPr defTabSz="914400">
              <a:defRPr/>
            </a:pPr>
            <a:fld id="{DF520EF5-CDB3-4416-BE3F-0BE957315AB0}" type="slidenum">
              <a:rPr lang="en-US" smtClean="0">
                <a:solidFill>
                  <a:prstClr val="black"/>
                </a:solidFill>
              </a:rPr>
              <a:pPr defTabSz="914400">
                <a:defRPr/>
              </a:pPr>
              <a:t>14</a:t>
            </a:fld>
            <a:endParaRPr lang="en-US">
              <a:solidFill>
                <a:prstClr val="black"/>
              </a:solidFill>
            </a:endParaRPr>
          </a:p>
        </p:txBody>
      </p:sp>
    </p:spTree>
    <p:extLst>
      <p:ext uri="{BB962C8B-B14F-4D97-AF65-F5344CB8AC3E}">
        <p14:creationId xmlns:p14="http://schemas.microsoft.com/office/powerpoint/2010/main" val="1237427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2FD1D8-7C28-4018-A02A-66FEB9E4D860}"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51650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FD1D8-7C28-4018-A02A-66FEB9E4D860}"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814441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FD1D8-7C28-4018-A02A-66FEB9E4D860}"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394785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D5FC19-751D-4A82-816B-906AC45673FC}"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325935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5FC19-751D-4A82-816B-906AC45673FC}"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324053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D5FC19-751D-4A82-816B-906AC45673FC}"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2050609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D5FC19-751D-4A82-816B-906AC45673FC}"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1405442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D5FC19-751D-4A82-816B-906AC45673FC}"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1676126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D5FC19-751D-4A82-816B-906AC45673FC}"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4247656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5FC19-751D-4A82-816B-906AC45673FC}"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279478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5FC19-751D-4A82-816B-906AC45673FC}"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1466935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FD1D8-7C28-4018-A02A-66FEB9E4D860}"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195312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5FC19-751D-4A82-816B-906AC45673FC}"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1379547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5FC19-751D-4A82-816B-906AC45673FC}"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282604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D5FC19-751D-4A82-816B-906AC45673FC}"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56D84-54FD-4692-929A-EBC080451E50}" type="slidenum">
              <a:rPr lang="en-US" smtClean="0"/>
              <a:t>‹#›</a:t>
            </a:fld>
            <a:endParaRPr lang="en-US"/>
          </a:p>
        </p:txBody>
      </p:sp>
    </p:spTree>
    <p:extLst>
      <p:ext uri="{BB962C8B-B14F-4D97-AF65-F5344CB8AC3E}">
        <p14:creationId xmlns:p14="http://schemas.microsoft.com/office/powerpoint/2010/main" val="997130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A02576-399E-4711-BB72-1A54CAC58A1A}" type="slidenum">
              <a:rPr lang="en-US" altLang="en-US"/>
              <a:pPr>
                <a:defRPr/>
              </a:pPr>
              <a:t>‹#›</a:t>
            </a:fld>
            <a:endParaRPr lang="en-US" altLang="en-US"/>
          </a:p>
        </p:txBody>
      </p:sp>
    </p:spTree>
    <p:extLst>
      <p:ext uri="{BB962C8B-B14F-4D97-AF65-F5344CB8AC3E}">
        <p14:creationId xmlns:p14="http://schemas.microsoft.com/office/powerpoint/2010/main" val="4152546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E8F5CB-7B4D-42FC-9BCF-7528C6C1A8A5}" type="slidenum">
              <a:rPr lang="en-US" altLang="en-US"/>
              <a:pPr>
                <a:defRPr/>
              </a:pPr>
              <a:t>‹#›</a:t>
            </a:fld>
            <a:endParaRPr lang="en-US" altLang="en-US"/>
          </a:p>
        </p:txBody>
      </p:sp>
    </p:spTree>
    <p:extLst>
      <p:ext uri="{BB962C8B-B14F-4D97-AF65-F5344CB8AC3E}">
        <p14:creationId xmlns:p14="http://schemas.microsoft.com/office/powerpoint/2010/main" val="2400723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B1569-0BC7-4AC7-9363-D27570677226}" type="slidenum">
              <a:rPr lang="en-US" altLang="en-US"/>
              <a:pPr>
                <a:defRPr/>
              </a:pPr>
              <a:t>‹#›</a:t>
            </a:fld>
            <a:endParaRPr lang="en-US" altLang="en-US"/>
          </a:p>
        </p:txBody>
      </p:sp>
    </p:spTree>
    <p:extLst>
      <p:ext uri="{BB962C8B-B14F-4D97-AF65-F5344CB8AC3E}">
        <p14:creationId xmlns:p14="http://schemas.microsoft.com/office/powerpoint/2010/main" val="1962236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85A250-F39C-4458-AC6A-980136904BE0}" type="slidenum">
              <a:rPr lang="en-US" altLang="en-US"/>
              <a:pPr>
                <a:defRPr/>
              </a:pPr>
              <a:t>‹#›</a:t>
            </a:fld>
            <a:endParaRPr lang="en-US" altLang="en-US"/>
          </a:p>
        </p:txBody>
      </p:sp>
    </p:spTree>
    <p:extLst>
      <p:ext uri="{BB962C8B-B14F-4D97-AF65-F5344CB8AC3E}">
        <p14:creationId xmlns:p14="http://schemas.microsoft.com/office/powerpoint/2010/main" val="432538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0B3CF0-D221-4CC9-AE35-7CDADD7FFAB7}" type="slidenum">
              <a:rPr lang="en-US" altLang="en-US"/>
              <a:pPr>
                <a:defRPr/>
              </a:pPr>
              <a:t>‹#›</a:t>
            </a:fld>
            <a:endParaRPr lang="en-US" altLang="en-US"/>
          </a:p>
        </p:txBody>
      </p:sp>
    </p:spTree>
    <p:extLst>
      <p:ext uri="{BB962C8B-B14F-4D97-AF65-F5344CB8AC3E}">
        <p14:creationId xmlns:p14="http://schemas.microsoft.com/office/powerpoint/2010/main" val="577802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C7515C-5D6C-4AD7-8D7F-EBD62FA924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862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87F5E-3E26-44FA-8A2B-61C617474C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9511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2FD1D8-7C28-4018-A02A-66FEB9E4D860}"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542484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EBAA3-5626-4F01-9715-B461917748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7903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FC410-0CF9-4982-8FB3-C9A7A373C6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5084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160DED-31AD-42C8-937A-565B196D94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132457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E4E2AD-C8B2-4039-9CC8-6D103B5120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2557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199B81-7B71-456E-A053-856DB4DBE6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7616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AEDC6D-2C34-4CFD-A6DA-A1813C20B1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3248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1D50ED-8287-483D-A926-5DF1A969D0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2052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3EA49-3D89-431C-B7F2-D1399CF5B7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33825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48B07A-4BD3-470D-8918-F6DD705816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12221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0F71FB-1B9E-4885-99EA-628702FD43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596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FD1D8-7C28-4018-A02A-66FEB9E4D860}"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1500684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C7515C-5D6C-4AD7-8D7F-EBD62FA924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9547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87F5E-3E26-44FA-8A2B-61C617474CC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36912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EBAA3-5626-4F01-9715-B461917748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5311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2FC410-0CF9-4982-8FB3-C9A7A373C6A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3474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3160DED-31AD-42C8-937A-565B196D941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8133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3E4E2AD-C8B2-4039-9CC8-6D103B5120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5094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199B81-7B71-456E-A053-856DB4DBE6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6460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AEDC6D-2C34-4CFD-A6DA-A1813C20B1D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09382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1D50ED-8287-483D-A926-5DF1A969D0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7786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3EA49-3D89-431C-B7F2-D1399CF5B7C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729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FD1D8-7C28-4018-A02A-66FEB9E4D860}"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616551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48B07A-4BD3-470D-8918-F6DD705816E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6084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0F71FB-1B9E-4885-99EA-628702FD435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6880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2FD1D8-7C28-4018-A02A-66FEB9E4D860}"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72327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FD1D8-7C28-4018-A02A-66FEB9E4D860}"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1831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FD1D8-7C28-4018-A02A-66FEB9E4D860}"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3610293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2FD1D8-7C28-4018-A02A-66FEB9E4D860}"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91E3E-DC7D-49C6-95F2-802CDBE33E18}" type="slidenum">
              <a:rPr lang="en-US" smtClean="0"/>
              <a:t>‹#›</a:t>
            </a:fld>
            <a:endParaRPr lang="en-US"/>
          </a:p>
        </p:txBody>
      </p:sp>
    </p:spTree>
    <p:extLst>
      <p:ext uri="{BB962C8B-B14F-4D97-AF65-F5344CB8AC3E}">
        <p14:creationId xmlns:p14="http://schemas.microsoft.com/office/powerpoint/2010/main" val="2474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FD1D8-7C28-4018-A02A-66FEB9E4D860}" type="datetimeFigureOut">
              <a:rPr lang="en-US" smtClean="0"/>
              <a:t>4/28/2019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291E3E-DC7D-49C6-95F2-802CDBE33E18}" type="slidenum">
              <a:rPr lang="en-US" smtClean="0"/>
              <a:t>‹#›</a:t>
            </a:fld>
            <a:endParaRPr lang="en-US"/>
          </a:p>
        </p:txBody>
      </p:sp>
    </p:spTree>
    <p:extLst>
      <p:ext uri="{BB962C8B-B14F-4D97-AF65-F5344CB8AC3E}">
        <p14:creationId xmlns:p14="http://schemas.microsoft.com/office/powerpoint/2010/main" val="4258061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5FC19-751D-4A82-816B-906AC45673FC}" type="datetimeFigureOut">
              <a:rPr lang="en-US" smtClean="0"/>
              <a:t>4/28/2019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56D84-54FD-4692-929A-EBC080451E50}" type="slidenum">
              <a:rPr lang="en-US" smtClean="0"/>
              <a:t>‹#›</a:t>
            </a:fld>
            <a:endParaRPr lang="en-US"/>
          </a:p>
        </p:txBody>
      </p:sp>
    </p:spTree>
    <p:extLst>
      <p:ext uri="{BB962C8B-B14F-4D97-AF65-F5344CB8AC3E}">
        <p14:creationId xmlns:p14="http://schemas.microsoft.com/office/powerpoint/2010/main" val="27694156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49165260-0B10-4A57-9E13-BFC64FEB02BB}" type="slidenum">
              <a:rPr lang="en-US" altLang="en-US"/>
              <a:pPr>
                <a:defRPr/>
              </a:pPr>
              <a:t>‹#›</a:t>
            </a:fld>
            <a:endParaRPr lang="en-US" altLang="en-US"/>
          </a:p>
        </p:txBody>
      </p:sp>
    </p:spTree>
    <p:extLst>
      <p:ext uri="{BB962C8B-B14F-4D97-AF65-F5344CB8AC3E}">
        <p14:creationId xmlns:p14="http://schemas.microsoft.com/office/powerpoint/2010/main" val="1791718234"/>
      </p:ext>
    </p:extLst>
  </p:cSld>
  <p:clrMap bg1="lt1" tx1="dk1" bg2="lt2" tx2="dk2" accent1="accent1" accent2="accent2" accent3="accent3" accent4="accent4" accent5="accent5" accent6="accent6" hlink="hlink" folHlink="folHlink"/>
  <p:sldLayoutIdLst>
    <p:sldLayoutId id="214748368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6FD5A95-CA93-4D06-A2F2-586C4D7D38A7}" type="slidenum">
              <a:rPr lang="en-US" altLang="en-US"/>
              <a:pPr>
                <a:defRPr/>
              </a:pPr>
              <a:t>‹#›</a:t>
            </a:fld>
            <a:endParaRPr lang="en-US" altLang="en-US"/>
          </a:p>
        </p:txBody>
      </p:sp>
    </p:spTree>
    <p:extLst>
      <p:ext uri="{BB962C8B-B14F-4D97-AF65-F5344CB8AC3E}">
        <p14:creationId xmlns:p14="http://schemas.microsoft.com/office/powerpoint/2010/main" val="118635016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defTabSz="914400" fontAlgn="base">
              <a:spcBef>
                <a:spcPct val="0"/>
              </a:spcBef>
              <a:spcAft>
                <a:spcPct val="0"/>
              </a:spcAft>
              <a:defRPr/>
            </a:pPr>
            <a:fld id="{FEF36371-D3CB-4B8B-B1CE-0EC5304E560D}"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0251381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defTabSz="914400" fontAlgn="base">
              <a:spcBef>
                <a:spcPct val="0"/>
              </a:spcBef>
              <a:spcAft>
                <a:spcPct val="0"/>
              </a:spcAft>
              <a:defRPr/>
            </a:pPr>
            <a:fld id="{FEF36371-D3CB-4B8B-B1CE-0EC5304E560D}"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87313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wmf"/><Relationship Id="rId2" Type="http://schemas.openxmlformats.org/officeDocument/2006/relationships/slideLayout" Target="../slideLayouts/slideLayout34.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3.wmf"/><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33.wmf"/><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xml"/><Relationship Id="rId1" Type="http://schemas.openxmlformats.org/officeDocument/2006/relationships/vmlDrawing" Target="../drawings/vmlDrawing2.vml"/><Relationship Id="rId5" Type="http://schemas.openxmlformats.org/officeDocument/2006/relationships/image" Target="../media/image43.wmf"/><Relationship Id="rId4" Type="http://schemas.openxmlformats.org/officeDocument/2006/relationships/image" Target="../media/image4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1.wmf"/></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HZwWFHWa-w" TargetMode="External"/><Relationship Id="rId2" Type="http://schemas.openxmlformats.org/officeDocument/2006/relationships/hyperlink" Target="https://www.youtube.com/watch?v=aircAruvnK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2769" y="414338"/>
            <a:ext cx="1508746" cy="369332"/>
          </a:xfrm>
          <a:prstGeom prst="rect">
            <a:avLst/>
          </a:prstGeom>
          <a:noFill/>
        </p:spPr>
        <p:txBody>
          <a:bodyPr wrap="none" rtlCol="0">
            <a:spAutoFit/>
          </a:bodyPr>
          <a:lstStyle/>
          <a:p>
            <a:pPr algn="ctr"/>
            <a:r>
              <a:rPr lang="en-US" b="1" dirty="0" smtClean="0"/>
              <a:t>April 28, 2019</a:t>
            </a:r>
            <a:endParaRPr lang="en-US" b="1" dirty="0"/>
          </a:p>
        </p:txBody>
      </p:sp>
      <p:sp>
        <p:nvSpPr>
          <p:cNvPr id="6" name="TextBox 5"/>
          <p:cNvSpPr txBox="1"/>
          <p:nvPr/>
        </p:nvSpPr>
        <p:spPr>
          <a:xfrm>
            <a:off x="884588" y="1859340"/>
            <a:ext cx="7374839" cy="1569660"/>
          </a:xfrm>
          <a:prstGeom prst="rect">
            <a:avLst/>
          </a:prstGeom>
          <a:noFill/>
        </p:spPr>
        <p:txBody>
          <a:bodyPr wrap="none" rtlCol="0">
            <a:spAutoFit/>
          </a:bodyPr>
          <a:lstStyle/>
          <a:p>
            <a:pPr algn="ctr"/>
            <a:r>
              <a:rPr lang="en-US" sz="4800" b="1" dirty="0" smtClean="0"/>
              <a:t>Copyright Protection for </a:t>
            </a:r>
          </a:p>
          <a:p>
            <a:pPr algn="ctr"/>
            <a:r>
              <a:rPr lang="en-US" sz="4800" b="1" dirty="0" smtClean="0"/>
              <a:t>Computer-Generated Works</a:t>
            </a:r>
            <a:endParaRPr lang="en-US" sz="4800" b="1" dirty="0" smtClean="0"/>
          </a:p>
        </p:txBody>
      </p:sp>
      <p:grpSp>
        <p:nvGrpSpPr>
          <p:cNvPr id="7" name="Group 6"/>
          <p:cNvGrpSpPr/>
          <p:nvPr/>
        </p:nvGrpSpPr>
        <p:grpSpPr>
          <a:xfrm>
            <a:off x="277310" y="4773064"/>
            <a:ext cx="8648383" cy="1384300"/>
            <a:chOff x="411480" y="5473700"/>
            <a:chExt cx="8648383" cy="1384300"/>
          </a:xfrm>
        </p:grpSpPr>
        <p:sp>
          <p:nvSpPr>
            <p:cNvPr id="8" name="TextBox 11"/>
            <p:cNvSpPr txBox="1">
              <a:spLocks noChangeArrowheads="1"/>
            </p:cNvSpPr>
            <p:nvPr/>
          </p:nvSpPr>
          <p:spPr bwMode="auto">
            <a:xfrm>
              <a:off x="1447800" y="5473700"/>
              <a:ext cx="61388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FontTx/>
                <a:buNone/>
              </a:pPr>
              <a:r>
                <a:rPr lang="en-US" altLang="en-US" sz="2400" b="1" dirty="0" smtClean="0"/>
                <a:t>Peter S. Menell</a:t>
              </a:r>
            </a:p>
            <a:p>
              <a:pPr algn="ctr" fontAlgn="base">
                <a:spcBef>
                  <a:spcPct val="0"/>
                </a:spcBef>
                <a:spcAft>
                  <a:spcPct val="0"/>
                </a:spcAft>
                <a:buFontTx/>
                <a:buNone/>
              </a:pPr>
              <a:r>
                <a:rPr lang="en-US" altLang="en-US" sz="2000" b="1" dirty="0" err="1" smtClean="0"/>
                <a:t>Koret</a:t>
              </a:r>
              <a:r>
                <a:rPr lang="en-US" altLang="en-US" sz="2000" b="1" dirty="0" smtClean="0"/>
                <a:t> Professor of Law</a:t>
              </a:r>
            </a:p>
            <a:p>
              <a:pPr algn="ctr" fontAlgn="base">
                <a:spcBef>
                  <a:spcPct val="0"/>
                </a:spcBef>
                <a:spcAft>
                  <a:spcPct val="0"/>
                </a:spcAft>
                <a:buFontTx/>
                <a:buNone/>
              </a:pPr>
              <a:r>
                <a:rPr lang="en-US" altLang="en-US" sz="2000" b="1" dirty="0" smtClean="0"/>
                <a:t>Director, Berkeley Center for Law &amp; Technology</a:t>
              </a:r>
            </a:p>
            <a:p>
              <a:pPr algn="ctr" fontAlgn="base">
                <a:spcBef>
                  <a:spcPct val="0"/>
                </a:spcBef>
                <a:spcAft>
                  <a:spcPct val="0"/>
                </a:spcAft>
                <a:buFontTx/>
                <a:buNone/>
              </a:pPr>
              <a:r>
                <a:rPr lang="en-US" altLang="en-US" sz="2000" b="1" dirty="0" smtClean="0"/>
                <a:t>UC Berkeley School of Law</a:t>
              </a:r>
            </a:p>
          </p:txBody>
        </p:sp>
        <p:pic>
          <p:nvPicPr>
            <p:cNvPr id="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189978"/>
              <a:ext cx="1820863" cy="58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8" descr="BCLT_logo_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 y="5719425"/>
              <a:ext cx="1066799" cy="105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70" name="Picture 2" descr="LAIP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6" y="341464"/>
            <a:ext cx="2333625" cy="666751"/>
          </a:xfrm>
          <a:prstGeom prst="rect">
            <a:avLst/>
          </a:prstGeom>
          <a:solidFill>
            <a:srgbClr val="002060"/>
          </a:solidFill>
        </p:spPr>
      </p:pic>
    </p:spTree>
    <p:extLst>
      <p:ext uri="{BB962C8B-B14F-4D97-AF65-F5344CB8AC3E}">
        <p14:creationId xmlns:p14="http://schemas.microsoft.com/office/powerpoint/2010/main" val="257569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a:grpSpLocks/>
          </p:cNvGrpSpPr>
          <p:nvPr/>
        </p:nvGrpSpPr>
        <p:grpSpPr bwMode="auto">
          <a:xfrm>
            <a:off x="1519237" y="1103889"/>
            <a:ext cx="6105525" cy="5562600"/>
            <a:chOff x="240" y="720"/>
            <a:chExt cx="2256" cy="2064"/>
          </a:xfrm>
        </p:grpSpPr>
        <p:grpSp>
          <p:nvGrpSpPr>
            <p:cNvPr id="9" name="Group 4"/>
            <p:cNvGrpSpPr>
              <a:grpSpLocks/>
            </p:cNvGrpSpPr>
            <p:nvPr/>
          </p:nvGrpSpPr>
          <p:grpSpPr bwMode="auto">
            <a:xfrm>
              <a:off x="240" y="720"/>
              <a:ext cx="2256" cy="2064"/>
              <a:chOff x="240" y="720"/>
              <a:chExt cx="2256" cy="2064"/>
            </a:xfrm>
          </p:grpSpPr>
          <p:sp>
            <p:nvSpPr>
              <p:cNvPr id="13" name="AutoShape 5" descr="Parchment"/>
              <p:cNvSpPr>
                <a:spLocks noChangeArrowheads="1"/>
              </p:cNvSpPr>
              <p:nvPr/>
            </p:nvSpPr>
            <p:spPr bwMode="auto">
              <a:xfrm>
                <a:off x="240" y="720"/>
                <a:ext cx="2256" cy="2064"/>
              </a:xfrm>
              <a:prstGeom prst="verticalScroll">
                <a:avLst>
                  <a:gd name="adj" fmla="val 10959"/>
                </a:avLst>
              </a:prstGeom>
              <a:blipFill dpi="0" rotWithShape="0">
                <a:blip r:embed="rId2"/>
                <a:srcRect/>
                <a:tile tx="0" ty="0" sx="100000" sy="100000" flip="none" algn="tl"/>
              </a:blip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endParaRPr lang="en-US" altLang="en-US" sz="1800" smtClean="0">
                  <a:solidFill>
                    <a:srgbClr val="000000"/>
                  </a:solidFill>
                  <a:latin typeface="Times New Roman" panose="02020603050405020304" pitchFamily="18" charset="0"/>
                </a:endParaRPr>
              </a:p>
            </p:txBody>
          </p:sp>
          <p:sp>
            <p:nvSpPr>
              <p:cNvPr id="14" name="Text Box 6" descr="Parchment"/>
              <p:cNvSpPr txBox="1">
                <a:spLocks noChangeArrowheads="1"/>
              </p:cNvSpPr>
              <p:nvPr/>
            </p:nvSpPr>
            <p:spPr bwMode="auto">
              <a:xfrm>
                <a:off x="768" y="720"/>
                <a:ext cx="14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4000" dirty="0" smtClean="0">
                    <a:solidFill>
                      <a:srgbClr val="000000"/>
                    </a:solidFill>
                    <a:latin typeface="Old English Text MT" panose="03040902040508030806" pitchFamily="66" charset="0"/>
                  </a:rPr>
                  <a:t>U.S. Constitution</a:t>
                </a:r>
              </a:p>
            </p:txBody>
          </p:sp>
        </p:grpSp>
        <p:sp>
          <p:nvSpPr>
            <p:cNvPr id="10" name="Text Box 7"/>
            <p:cNvSpPr txBox="1">
              <a:spLocks noChangeArrowheads="1"/>
            </p:cNvSpPr>
            <p:nvPr/>
          </p:nvSpPr>
          <p:spPr bwMode="auto">
            <a:xfrm>
              <a:off x="816" y="960"/>
              <a:ext cx="114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mtClean="0">
                  <a:solidFill>
                    <a:srgbClr val="000000"/>
                  </a:solidFill>
                  <a:latin typeface="Times New Roman" panose="02020603050405020304" pitchFamily="18" charset="0"/>
                </a:rPr>
                <a:t>Article I </a:t>
              </a:r>
              <a:r>
                <a:rPr lang="en-US" altLang="en-US" smtClean="0">
                  <a:solidFill>
                    <a:srgbClr val="000000"/>
                  </a:solidFill>
                  <a:latin typeface="Times New Roman" panose="02020603050405020304" pitchFamily="18" charset="0"/>
                  <a:cs typeface="Times New Roman" panose="02020603050405020304" pitchFamily="18" charset="0"/>
                </a:rPr>
                <a:t>§8, cl. 8</a:t>
              </a:r>
              <a:r>
                <a:rPr lang="en-US" altLang="en-US" smtClean="0">
                  <a:solidFill>
                    <a:srgbClr val="000000"/>
                  </a:solidFill>
                  <a:latin typeface="Times New Roman" panose="02020603050405020304" pitchFamily="18" charset="0"/>
                </a:rPr>
                <a:t> </a:t>
              </a:r>
            </a:p>
          </p:txBody>
        </p:sp>
        <p:sp>
          <p:nvSpPr>
            <p:cNvPr id="11" name="Text Box 8"/>
            <p:cNvSpPr txBox="1">
              <a:spLocks noChangeArrowheads="1"/>
            </p:cNvSpPr>
            <p:nvPr/>
          </p:nvSpPr>
          <p:spPr bwMode="auto">
            <a:xfrm>
              <a:off x="576" y="1456"/>
              <a:ext cx="1605"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2800" b="1" smtClean="0">
                  <a:solidFill>
                    <a:srgbClr val="000000"/>
                  </a:solidFill>
                  <a:latin typeface="Times New Roman" panose="02020603050405020304" pitchFamily="18" charset="0"/>
                </a:rPr>
                <a:t>To Promote the Progress of Science and the useful Arts, by securing for limited Times, to Authors, the exclusive Right to their respective Writings and Discoveries.</a:t>
              </a:r>
            </a:p>
          </p:txBody>
        </p:sp>
        <p:sp>
          <p:nvSpPr>
            <p:cNvPr id="12" name="Text Box 9"/>
            <p:cNvSpPr txBox="1">
              <a:spLocks noChangeArrowheads="1"/>
            </p:cNvSpPr>
            <p:nvPr/>
          </p:nvSpPr>
          <p:spPr bwMode="auto">
            <a:xfrm>
              <a:off x="528" y="1200"/>
              <a:ext cx="15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2800" b="1" dirty="0" smtClean="0">
                  <a:solidFill>
                    <a:srgbClr val="000000"/>
                  </a:solidFill>
                  <a:latin typeface="Times New Roman" panose="02020603050405020304" pitchFamily="18" charset="0"/>
                </a:rPr>
                <a:t>Congress shall have power</a:t>
              </a:r>
            </a:p>
          </p:txBody>
        </p:sp>
      </p:grpSp>
      <p:sp>
        <p:nvSpPr>
          <p:cNvPr id="15" name="Rectangle 10"/>
          <p:cNvSpPr>
            <a:spLocks noChangeArrowheads="1"/>
          </p:cNvSpPr>
          <p:nvPr/>
        </p:nvSpPr>
        <p:spPr bwMode="auto">
          <a:xfrm>
            <a:off x="5104107" y="4392881"/>
            <a:ext cx="1451647" cy="49654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endParaRPr lang="en-US" altLang="en-US" sz="1800" smtClean="0">
              <a:solidFill>
                <a:srgbClr val="000000"/>
              </a:solidFill>
              <a:latin typeface="Times New Roman" panose="02020603050405020304" pitchFamily="18" charset="0"/>
            </a:endParaRPr>
          </a:p>
        </p:txBody>
      </p:sp>
      <p:sp>
        <p:nvSpPr>
          <p:cNvPr id="16" name="Text Box 2"/>
          <p:cNvSpPr txBox="1">
            <a:spLocks noChangeArrowheads="1"/>
          </p:cNvSpPr>
          <p:nvPr/>
        </p:nvSpPr>
        <p:spPr bwMode="auto">
          <a:xfrm>
            <a:off x="40438" y="190383"/>
            <a:ext cx="9063122" cy="76944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Authorship/Originality Requirement</a:t>
            </a:r>
          </a:p>
        </p:txBody>
      </p:sp>
    </p:spTree>
    <p:extLst>
      <p:ext uri="{BB962C8B-B14F-4D97-AF65-F5344CB8AC3E}">
        <p14:creationId xmlns:p14="http://schemas.microsoft.com/office/powerpoint/2010/main" val="20196413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91" name="Picture 95" descr="earlycam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54106"/>
            <a:ext cx="14478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92" name="Object 96"/>
          <p:cNvGraphicFramePr>
            <a:graphicFrameLocks noChangeAspect="1"/>
          </p:cNvGraphicFramePr>
          <p:nvPr>
            <p:extLst>
              <p:ext uri="{D42A27DB-BD31-4B8C-83A1-F6EECF244321}">
                <p14:modId xmlns:p14="http://schemas.microsoft.com/office/powerpoint/2010/main" val="4131006343"/>
              </p:ext>
            </p:extLst>
          </p:nvPr>
        </p:nvGraphicFramePr>
        <p:xfrm>
          <a:off x="152400" y="2109072"/>
          <a:ext cx="2366963" cy="3443288"/>
        </p:xfrm>
        <a:graphic>
          <a:graphicData uri="http://schemas.openxmlformats.org/presentationml/2006/ole">
            <mc:AlternateContent xmlns:mc="http://schemas.openxmlformats.org/markup-compatibility/2006">
              <mc:Choice xmlns:v="urn:schemas-microsoft-com:vml" Requires="v">
                <p:oleObj spid="_x0000_s55322" name="Image" r:id="rId5" imgW="1537593" imgH="2236498" progId="Photoshop.Image.4">
                  <p:embed/>
                </p:oleObj>
              </mc:Choice>
              <mc:Fallback>
                <p:oleObj name="Image" r:id="rId5" imgW="1537593" imgH="2236498" progId="Photoshop.Image.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109072"/>
                        <a:ext cx="2366963" cy="3443288"/>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702" name="Text Box 102"/>
          <p:cNvSpPr txBox="1">
            <a:spLocks noChangeArrowheads="1"/>
          </p:cNvSpPr>
          <p:nvPr/>
        </p:nvSpPr>
        <p:spPr bwMode="auto">
          <a:xfrm>
            <a:off x="0" y="6396335"/>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en-US" altLang="en-US" sz="2400" b="1" i="1" dirty="0" smtClean="0">
                <a:solidFill>
                  <a:srgbClr val="333399"/>
                </a:solidFill>
                <a:latin typeface="Times New Roman" panose="02020603050405020304" pitchFamily="18" charset="0"/>
              </a:rPr>
              <a:t>Burrows-Giles Lithographic Co. v. </a:t>
            </a:r>
            <a:r>
              <a:rPr lang="en-US" altLang="en-US" sz="2400" b="1" i="1" dirty="0" err="1" smtClean="0">
                <a:solidFill>
                  <a:srgbClr val="333399"/>
                </a:solidFill>
                <a:latin typeface="Times New Roman" panose="02020603050405020304" pitchFamily="18" charset="0"/>
              </a:rPr>
              <a:t>Sarony</a:t>
            </a:r>
            <a:r>
              <a:rPr lang="en-US" altLang="en-US" sz="2400" b="1" i="1" dirty="0" smtClean="0">
                <a:solidFill>
                  <a:srgbClr val="333399"/>
                </a:solidFill>
                <a:latin typeface="Times New Roman" panose="02020603050405020304" pitchFamily="18" charset="0"/>
              </a:rPr>
              <a:t>,</a:t>
            </a:r>
            <a:r>
              <a:rPr lang="en-US" altLang="en-US" sz="2400" b="1" dirty="0" smtClean="0">
                <a:solidFill>
                  <a:srgbClr val="333399"/>
                </a:solidFill>
                <a:latin typeface="Times New Roman" panose="02020603050405020304" pitchFamily="18" charset="0"/>
              </a:rPr>
              <a:t> 11 U.S. 53, 57-58, 61 (1884)</a:t>
            </a:r>
          </a:p>
        </p:txBody>
      </p:sp>
      <p:pic>
        <p:nvPicPr>
          <p:cNvPr id="55399" name="Picture 1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9333" y="18804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6" name="Text Box 104"/>
          <p:cNvSpPr txBox="1">
            <a:spLocks noChangeArrowheads="1"/>
          </p:cNvSpPr>
          <p:nvPr/>
        </p:nvSpPr>
        <p:spPr bwMode="auto">
          <a:xfrm>
            <a:off x="1425305" y="207775"/>
            <a:ext cx="6293390" cy="646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en-US" altLang="en-US" sz="3600" b="1" dirty="0" smtClean="0">
                <a:solidFill>
                  <a:srgbClr val="000000"/>
                </a:solidFill>
                <a:latin typeface="Times New Roman" panose="02020603050405020304" pitchFamily="18" charset="0"/>
              </a:rPr>
              <a:t>Modicum of Human Creativity</a:t>
            </a:r>
          </a:p>
        </p:txBody>
      </p:sp>
      <p:sp>
        <p:nvSpPr>
          <p:cNvPr id="110" name="Text Box 106"/>
          <p:cNvSpPr txBox="1">
            <a:spLocks noChangeArrowheads="1"/>
          </p:cNvSpPr>
          <p:nvPr/>
        </p:nvSpPr>
        <p:spPr bwMode="auto">
          <a:xfrm>
            <a:off x="2757488" y="2092602"/>
            <a:ext cx="6271418" cy="3354765"/>
          </a:xfrm>
          <a:prstGeom prst="rect">
            <a:avLst/>
          </a:prstGeom>
          <a:solidFill>
            <a:srgbClr val="FFFF00"/>
          </a:solidFill>
          <a:ln w="381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ts val="1200"/>
              </a:spcAft>
              <a:buFontTx/>
              <a:buNone/>
            </a:pPr>
            <a:r>
              <a:rPr lang="en-US" altLang="en-US" sz="2400" b="1" dirty="0" smtClean="0">
                <a:solidFill>
                  <a:srgbClr val="000000"/>
                </a:solidFill>
                <a:latin typeface="Times New Roman" panose="02020603050405020304" pitchFamily="18" charset="0"/>
              </a:rPr>
              <a:t>An </a:t>
            </a:r>
            <a:r>
              <a:rPr lang="en-US" altLang="en-US" sz="2400" b="1" dirty="0">
                <a:solidFill>
                  <a:srgbClr val="000000"/>
                </a:solidFill>
                <a:latin typeface="Times New Roman" panose="02020603050405020304" pitchFamily="18" charset="0"/>
              </a:rPr>
              <a:t>author is “</a:t>
            </a:r>
            <a:r>
              <a:rPr lang="en-US" altLang="en-US" sz="2400" b="1" dirty="0" smtClean="0">
                <a:solidFill>
                  <a:srgbClr val="000000"/>
                </a:solidFill>
                <a:latin typeface="Times New Roman" panose="02020603050405020304" pitchFamily="18" charset="0"/>
              </a:rPr>
              <a:t>he to </a:t>
            </a:r>
            <a:r>
              <a:rPr lang="en-US" altLang="en-US" sz="2400" b="1" dirty="0">
                <a:solidFill>
                  <a:srgbClr val="000000"/>
                </a:solidFill>
                <a:latin typeface="Times New Roman" panose="02020603050405020304" pitchFamily="18" charset="0"/>
              </a:rPr>
              <a:t>whom anything owes it origin; originator; maker; one who completes a work of science </a:t>
            </a:r>
            <a:r>
              <a:rPr lang="en-US" altLang="en-US" sz="2400" b="1" dirty="0" smtClean="0">
                <a:solidFill>
                  <a:srgbClr val="000000"/>
                </a:solidFill>
                <a:latin typeface="Times New Roman" panose="02020603050405020304" pitchFamily="18" charset="0"/>
              </a:rPr>
              <a:t>or literature</a:t>
            </a:r>
            <a:r>
              <a:rPr lang="en-US" altLang="en-US" sz="2400" b="1" dirty="0">
                <a:solidFill>
                  <a:srgbClr val="000000"/>
                </a:solidFill>
                <a:latin typeface="Times New Roman" panose="02020603050405020304" pitchFamily="18" charset="0"/>
              </a:rPr>
              <a:t>;” </a:t>
            </a:r>
            <a:endParaRPr lang="en-US" altLang="en-US" sz="2400" b="1" dirty="0" smtClean="0">
              <a:solidFill>
                <a:srgbClr val="000000"/>
              </a:solidFill>
              <a:latin typeface="Times New Roman" panose="02020603050405020304" pitchFamily="18" charset="0"/>
            </a:endParaRPr>
          </a:p>
          <a:p>
            <a:pPr defTabSz="914400" fontAlgn="base">
              <a:spcBef>
                <a:spcPct val="0"/>
              </a:spcBef>
              <a:spcAft>
                <a:spcPts val="1200"/>
              </a:spcAft>
              <a:buFontTx/>
              <a:buNone/>
            </a:pPr>
            <a:r>
              <a:rPr lang="en-US" altLang="en-US" sz="2400" b="1" dirty="0" smtClean="0">
                <a:solidFill>
                  <a:srgbClr val="000000"/>
                </a:solidFill>
                <a:latin typeface="Times New Roman" panose="02020603050405020304" pitchFamily="18" charset="0"/>
              </a:rPr>
              <a:t>Copyright </a:t>
            </a:r>
            <a:r>
              <a:rPr lang="en-US" altLang="en-US" sz="2400" b="1" dirty="0">
                <a:solidFill>
                  <a:srgbClr val="000000"/>
                </a:solidFill>
                <a:latin typeface="Times New Roman" panose="02020603050405020304" pitchFamily="18" charset="0"/>
              </a:rPr>
              <a:t>is “the exclusive right of a man to the production of his own genius </a:t>
            </a:r>
            <a:r>
              <a:rPr lang="en-US" altLang="en-US" sz="2400" b="1" dirty="0" smtClean="0">
                <a:solidFill>
                  <a:srgbClr val="000000"/>
                </a:solidFill>
                <a:latin typeface="Times New Roman" panose="02020603050405020304" pitchFamily="18" charset="0"/>
              </a:rPr>
              <a:t>or intellect.” </a:t>
            </a:r>
          </a:p>
          <a:p>
            <a:pPr defTabSz="914400" fontAlgn="base">
              <a:spcBef>
                <a:spcPct val="0"/>
              </a:spcBef>
              <a:spcAft>
                <a:spcPts val="1200"/>
              </a:spcAft>
              <a:buFontTx/>
              <a:buNone/>
            </a:pPr>
            <a:r>
              <a:rPr lang="en-US" altLang="en-US" sz="2400" b="1" dirty="0" smtClean="0">
                <a:solidFill>
                  <a:srgbClr val="000000"/>
                </a:solidFill>
                <a:latin typeface="Times New Roman" panose="02020603050405020304" pitchFamily="18" charset="0"/>
              </a:rPr>
              <a:t>The author </a:t>
            </a:r>
            <a:r>
              <a:rPr lang="en-US" altLang="en-US" sz="2400" b="1" dirty="0">
                <a:solidFill>
                  <a:srgbClr val="000000"/>
                </a:solidFill>
                <a:latin typeface="Times New Roman" panose="02020603050405020304" pitchFamily="18" charset="0"/>
              </a:rPr>
              <a:t>is “the cause of the picture” and “the man </a:t>
            </a:r>
            <a:r>
              <a:rPr lang="en-US" altLang="en-US" sz="2400" b="1" dirty="0" smtClean="0">
                <a:solidFill>
                  <a:srgbClr val="000000"/>
                </a:solidFill>
                <a:latin typeface="Times New Roman" panose="02020603050405020304" pitchFamily="18" charset="0"/>
              </a:rPr>
              <a:t>who … gives </a:t>
            </a:r>
            <a:r>
              <a:rPr lang="en-US" altLang="en-US" sz="2400" b="1" dirty="0">
                <a:solidFill>
                  <a:srgbClr val="000000"/>
                </a:solidFill>
                <a:latin typeface="Times New Roman" panose="02020603050405020304" pitchFamily="18" charset="0"/>
              </a:rPr>
              <a:t>effect to the idea, fancy, </a:t>
            </a:r>
            <a:r>
              <a:rPr lang="en-US" altLang="en-US" sz="2400" b="1" dirty="0" smtClean="0">
                <a:solidFill>
                  <a:srgbClr val="000000"/>
                </a:solidFill>
                <a:latin typeface="Times New Roman" panose="02020603050405020304" pitchFamily="18" charset="0"/>
              </a:rPr>
              <a:t>or imagination</a:t>
            </a:r>
            <a:r>
              <a:rPr lang="en-US" altLang="en-US" sz="2400" b="1" dirty="0">
                <a:solidFill>
                  <a:srgbClr val="000000"/>
                </a:solidFill>
                <a:latin typeface="Times New Roman" panose="02020603050405020304" pitchFamily="18" charset="0"/>
              </a:rPr>
              <a:t>.</a:t>
            </a:r>
            <a:endParaRPr lang="en-US" altLang="en-US" sz="2400" b="1"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469671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5399"/>
                                        </p:tgtEl>
                                        <p:attrNameLst>
                                          <p:attrName>style.visibility</p:attrName>
                                        </p:attrNameLst>
                                      </p:cBhvr>
                                      <p:to>
                                        <p:strVal val="visible"/>
                                      </p:to>
                                    </p:set>
                                    <p:anim calcmode="lin" valueType="num">
                                      <p:cBhvr>
                                        <p:cTn id="7" dur="500" fill="hold"/>
                                        <p:tgtEl>
                                          <p:spTgt spid="55399"/>
                                        </p:tgtEl>
                                        <p:attrNameLst>
                                          <p:attrName>ppt_w</p:attrName>
                                        </p:attrNameLst>
                                      </p:cBhvr>
                                      <p:tavLst>
                                        <p:tav tm="0">
                                          <p:val>
                                            <p:fltVal val="0"/>
                                          </p:val>
                                        </p:tav>
                                        <p:tav tm="100000">
                                          <p:val>
                                            <p:strVal val="#ppt_w"/>
                                          </p:val>
                                        </p:tav>
                                      </p:tavLst>
                                    </p:anim>
                                    <p:anim calcmode="lin" valueType="num">
                                      <p:cBhvr>
                                        <p:cTn id="8" dur="500" fill="hold"/>
                                        <p:tgtEl>
                                          <p:spTgt spid="55399"/>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4" presetClass="entr" presetSubtype="32" fill="hold" nodeType="afterEffect">
                                  <p:stCondLst>
                                    <p:cond delay="0"/>
                                  </p:stCondLst>
                                  <p:childTnLst>
                                    <p:set>
                                      <p:cBhvr>
                                        <p:cTn id="11" dur="1" fill="hold">
                                          <p:stCondLst>
                                            <p:cond delay="0"/>
                                          </p:stCondLst>
                                        </p:cTn>
                                        <p:tgtEl>
                                          <p:spTgt spid="55391"/>
                                        </p:tgtEl>
                                        <p:attrNameLst>
                                          <p:attrName>style.visibility</p:attrName>
                                        </p:attrNameLst>
                                      </p:cBhvr>
                                      <p:to>
                                        <p:strVal val="visible"/>
                                      </p:to>
                                    </p:set>
                                    <p:animEffect transition="in" filter="box(out)">
                                      <p:cBhvr>
                                        <p:cTn id="12" dur="500"/>
                                        <p:tgtEl>
                                          <p:spTgt spid="55391"/>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par>
                          <p:cTn id="13" fill="hold" nodeType="withGroup">
                            <p:stCondLst>
                              <p:cond delay="1000"/>
                            </p:stCondLst>
                            <p:childTnLst>
                              <p:par>
                                <p:cTn id="14" presetID="22" presetClass="entr" presetSubtype="1" fill="hold" nodeType="afterEffect">
                                  <p:stCondLst>
                                    <p:cond delay="0"/>
                                  </p:stCondLst>
                                  <p:childTnLst>
                                    <p:set>
                                      <p:cBhvr>
                                        <p:cTn id="15" dur="1" fill="hold">
                                          <p:stCondLst>
                                            <p:cond delay="0"/>
                                          </p:stCondLst>
                                        </p:cTn>
                                        <p:tgtEl>
                                          <p:spTgt spid="55392"/>
                                        </p:tgtEl>
                                        <p:attrNameLst>
                                          <p:attrName>style.visibility</p:attrName>
                                        </p:attrNameLst>
                                      </p:cBhvr>
                                      <p:to>
                                        <p:strVal val="visible"/>
                                      </p:to>
                                    </p:set>
                                    <p:animEffect transition="in" filter="wipe(up)">
                                      <p:cBhvr>
                                        <p:cTn id="16" dur="500"/>
                                        <p:tgtEl>
                                          <p:spTgt spid="553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2702"/>
                                        </p:tgtEl>
                                        <p:attrNameLst>
                                          <p:attrName>style.visibility</p:attrName>
                                        </p:attrNameLst>
                                      </p:cBhvr>
                                      <p:to>
                                        <p:strVal val="visible"/>
                                      </p:to>
                                    </p:set>
                                    <p:animEffect transition="in" filter="fade">
                                      <p:cBhvr>
                                        <p:cTn id="19" dur="500"/>
                                        <p:tgtEl>
                                          <p:spTgt spid="24270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2" grpId="0"/>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WAL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73075"/>
            <a:ext cx="8534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371476" y="3886200"/>
            <a:ext cx="8543924" cy="1569660"/>
          </a:xfrm>
          <a:prstGeom prst="rect">
            <a:avLst/>
          </a:prstGeom>
          <a:solidFill>
            <a:srgbClr val="FFFF00"/>
          </a:solidFill>
          <a:ln w="3810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en-US" altLang="en-US" sz="2400" b="1" dirty="0">
                <a:solidFill>
                  <a:srgbClr val="000000"/>
                </a:solidFill>
                <a:latin typeface="Times New Roman" panose="02020603050405020304" pitchFamily="18" charset="0"/>
              </a:rPr>
              <a:t>“The copy is the personal reaction of an individual upon nature. Personality </a:t>
            </a:r>
            <a:r>
              <a:rPr lang="en-US" altLang="en-US" sz="2400" b="1" dirty="0" smtClean="0">
                <a:solidFill>
                  <a:srgbClr val="000000"/>
                </a:solidFill>
                <a:latin typeface="Times New Roman" panose="02020603050405020304" pitchFamily="18" charset="0"/>
              </a:rPr>
              <a:t>always contains </a:t>
            </a:r>
            <a:r>
              <a:rPr lang="en-US" altLang="en-US" sz="2400" b="1" dirty="0">
                <a:solidFill>
                  <a:srgbClr val="000000"/>
                </a:solidFill>
                <a:latin typeface="Times New Roman" panose="02020603050405020304" pitchFamily="18" charset="0"/>
              </a:rPr>
              <a:t>something unique. . . . something irreducible, which is one man’s alone. That something he</a:t>
            </a:r>
          </a:p>
          <a:p>
            <a:pPr defTabSz="914400" fontAlgn="base">
              <a:spcBef>
                <a:spcPct val="0"/>
              </a:spcBef>
              <a:spcAft>
                <a:spcPct val="0"/>
              </a:spcAft>
              <a:buFontTx/>
              <a:buNone/>
            </a:pPr>
            <a:r>
              <a:rPr lang="en-US" altLang="en-US" sz="2400" b="1" dirty="0">
                <a:solidFill>
                  <a:srgbClr val="000000"/>
                </a:solidFill>
                <a:latin typeface="Times New Roman" panose="02020603050405020304" pitchFamily="18" charset="0"/>
              </a:rPr>
              <a:t>may copyright.”</a:t>
            </a:r>
            <a:endParaRPr lang="en-US" altLang="en-US" sz="2400" b="1" dirty="0" smtClean="0">
              <a:solidFill>
                <a:srgbClr val="000000"/>
              </a:solidFill>
              <a:latin typeface="Times New Roman" panose="02020603050405020304" pitchFamily="18" charset="0"/>
            </a:endParaRPr>
          </a:p>
        </p:txBody>
      </p:sp>
      <p:sp>
        <p:nvSpPr>
          <p:cNvPr id="232452" name="Text Box 4"/>
          <p:cNvSpPr txBox="1">
            <a:spLocks noChangeArrowheads="1"/>
          </p:cNvSpPr>
          <p:nvPr/>
        </p:nvSpPr>
        <p:spPr bwMode="auto">
          <a:xfrm>
            <a:off x="1357312" y="6291996"/>
            <a:ext cx="7330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pPr>
            <a:r>
              <a:rPr lang="en-US" altLang="en-US" sz="2000" b="1" i="1" dirty="0" err="1" smtClean="0">
                <a:solidFill>
                  <a:srgbClr val="333399"/>
                </a:solidFill>
                <a:latin typeface="Times New Roman" panose="02020603050405020304" pitchFamily="18" charset="0"/>
              </a:rPr>
              <a:t>Bleistein</a:t>
            </a:r>
            <a:r>
              <a:rPr lang="en-US" altLang="en-US" sz="2000" b="1" i="1" dirty="0" smtClean="0">
                <a:solidFill>
                  <a:srgbClr val="333399"/>
                </a:solidFill>
                <a:latin typeface="Times New Roman" panose="02020603050405020304" pitchFamily="18" charset="0"/>
              </a:rPr>
              <a:t> v. Donaldson Lithographing Co.,</a:t>
            </a:r>
            <a:r>
              <a:rPr lang="en-US" altLang="en-US" sz="2000" b="1" dirty="0" smtClean="0">
                <a:solidFill>
                  <a:srgbClr val="333399"/>
                </a:solidFill>
                <a:latin typeface="Times New Roman" panose="02020603050405020304" pitchFamily="18" charset="0"/>
              </a:rPr>
              <a:t> 188 U.S. 239, 250 (1903)</a:t>
            </a:r>
          </a:p>
        </p:txBody>
      </p:sp>
    </p:spTree>
    <p:extLst>
      <p:ext uri="{BB962C8B-B14F-4D97-AF65-F5344CB8AC3E}">
        <p14:creationId xmlns:p14="http://schemas.microsoft.com/office/powerpoint/2010/main" val="332134907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wipe(up)">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t="11592" r="16515"/>
          <a:stretch/>
        </p:blipFill>
        <p:spPr>
          <a:xfrm>
            <a:off x="4943836" y="3245466"/>
            <a:ext cx="3915675" cy="3109928"/>
          </a:xfrm>
          <a:prstGeom prst="rect">
            <a:avLst/>
          </a:prstGeom>
        </p:spPr>
      </p:pic>
      <p:pic>
        <p:nvPicPr>
          <p:cNvPr id="24" name="Picture 6" descr="http://blog.gospelware.co.uk/content/images/2014/Aug/monkey.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483"/>
          <a:stretch/>
        </p:blipFill>
        <p:spPr bwMode="auto">
          <a:xfrm>
            <a:off x="4977747" y="271181"/>
            <a:ext cx="3374002" cy="27936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361418"/>
            <a:ext cx="4635441" cy="5711835"/>
            <a:chOff x="0" y="361418"/>
            <a:chExt cx="4635441" cy="5711835"/>
          </a:xfrm>
        </p:grpSpPr>
        <p:grpSp>
          <p:nvGrpSpPr>
            <p:cNvPr id="3" name="Group 2"/>
            <p:cNvGrpSpPr/>
            <p:nvPr/>
          </p:nvGrpSpPr>
          <p:grpSpPr>
            <a:xfrm>
              <a:off x="0" y="361418"/>
              <a:ext cx="4635441" cy="5711835"/>
              <a:chOff x="204723" y="208596"/>
              <a:chExt cx="2956977" cy="3933801"/>
            </a:xfrm>
          </p:grpSpPr>
          <p:grpSp>
            <p:nvGrpSpPr>
              <p:cNvPr id="6" name="Group 5"/>
              <p:cNvGrpSpPr/>
              <p:nvPr/>
            </p:nvGrpSpPr>
            <p:grpSpPr>
              <a:xfrm>
                <a:off x="204723" y="208596"/>
                <a:ext cx="2956977" cy="3933801"/>
                <a:chOff x="204723" y="208596"/>
                <a:chExt cx="2956977" cy="3933801"/>
              </a:xfrm>
            </p:grpSpPr>
            <p:grpSp>
              <p:nvGrpSpPr>
                <p:cNvPr id="10" name="Group 9"/>
                <p:cNvGrpSpPr/>
                <p:nvPr/>
              </p:nvGrpSpPr>
              <p:grpSpPr>
                <a:xfrm>
                  <a:off x="204723" y="208596"/>
                  <a:ext cx="2956977" cy="3933801"/>
                  <a:chOff x="381000" y="620699"/>
                  <a:chExt cx="2956977" cy="3933801"/>
                </a:xfrm>
              </p:grpSpPr>
              <p:sp>
                <p:nvSpPr>
                  <p:cNvPr id="12" name="Rectangle 11"/>
                  <p:cNvSpPr/>
                  <p:nvPr/>
                </p:nvSpPr>
                <p:spPr bwMode="auto">
                  <a:xfrm>
                    <a:off x="381000" y="620699"/>
                    <a:ext cx="2956977" cy="3933801"/>
                  </a:xfrm>
                  <a:prstGeom prst="rect">
                    <a:avLst/>
                  </a:prstGeom>
                  <a:solidFill>
                    <a:srgbClr val="FFFFFF"/>
                  </a:solid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000" kern="0" smtClean="0">
                      <a:solidFill>
                        <a:srgbClr val="000000"/>
                      </a:solidFill>
                      <a:latin typeface="Times New Roman"/>
                    </a:endParaRPr>
                  </a:p>
                </p:txBody>
              </p:sp>
              <p:sp>
                <p:nvSpPr>
                  <p:cNvPr id="13" name="TextBox 12"/>
                  <p:cNvSpPr txBox="1"/>
                  <p:nvPr/>
                </p:nvSpPr>
                <p:spPr>
                  <a:xfrm>
                    <a:off x="1109933" y="2482556"/>
                    <a:ext cx="491037" cy="487529"/>
                  </a:xfrm>
                  <a:prstGeom prst="rect">
                    <a:avLst/>
                  </a:prstGeom>
                  <a:noFill/>
                </p:spPr>
                <p:txBody>
                  <a:bodyPr wrap="none" rtlCol="0">
                    <a:spAutoFit/>
                  </a:bodyPr>
                  <a:lstStyle/>
                  <a:p>
                    <a:pPr defTabSz="914400">
                      <a:defRPr/>
                    </a:pPr>
                    <a:r>
                      <a:rPr lang="en-US" sz="4000" b="1" kern="0" dirty="0" smtClean="0">
                        <a:solidFill>
                          <a:srgbClr val="000000"/>
                        </a:solidFill>
                        <a:latin typeface="Times New Roman"/>
                        <a:cs typeface="Times New Roman" panose="02020603050405020304" pitchFamily="18" charset="0"/>
                      </a:rPr>
                      <a:t>vs.</a:t>
                    </a:r>
                  </a:p>
                </p:txBody>
              </p:sp>
              <p:sp>
                <p:nvSpPr>
                  <p:cNvPr id="14" name="TextBox 13"/>
                  <p:cNvSpPr txBox="1"/>
                  <p:nvPr/>
                </p:nvSpPr>
                <p:spPr>
                  <a:xfrm>
                    <a:off x="2302300" y="1148702"/>
                    <a:ext cx="215966" cy="3115943"/>
                  </a:xfrm>
                  <a:prstGeom prst="rect">
                    <a:avLst/>
                  </a:prstGeom>
                  <a:noFill/>
                </p:spPr>
                <p:txBody>
                  <a:bodyPr wrap="none" rtlCol="0">
                    <a:spAutoFit/>
                  </a:bodyPr>
                  <a:lstStyle/>
                  <a:p>
                    <a:pPr defTabSz="914400">
                      <a:defRPr/>
                    </a:pP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endParaRPr lang="en-US" sz="3600" b="1" kern="0" dirty="0" smtClean="0">
                      <a:solidFill>
                        <a:srgbClr val="000000"/>
                      </a:solidFill>
                      <a:latin typeface="Times New Roman"/>
                      <a:cs typeface="Times New Roman" panose="02020603050405020304" pitchFamily="18" charset="0"/>
                    </a:endParaRPr>
                  </a:p>
                </p:txBody>
              </p:sp>
              <p:cxnSp>
                <p:nvCxnSpPr>
                  <p:cNvPr id="15" name="Straight Connector 14"/>
                  <p:cNvCxnSpPr/>
                  <p:nvPr/>
                </p:nvCxnSpPr>
                <p:spPr bwMode="auto">
                  <a:xfrm flipV="1">
                    <a:off x="502709" y="3809314"/>
                    <a:ext cx="1785866" cy="7128"/>
                  </a:xfrm>
                  <a:prstGeom prst="line">
                    <a:avLst/>
                  </a:prstGeom>
                  <a:solidFill>
                    <a:srgbClr val="00CC99"/>
                  </a:solidFill>
                  <a:ln w="28575" cap="flat" cmpd="sng" algn="ctr">
                    <a:solidFill>
                      <a:srgbClr val="000000"/>
                    </a:solidFill>
                    <a:prstDash val="solid"/>
                    <a:round/>
                    <a:headEnd type="none" w="med" len="med"/>
                    <a:tailEnd type="none" w="med" len="med"/>
                  </a:ln>
                  <a:effectLst/>
                </p:spPr>
              </p:cxnSp>
              <p:sp>
                <p:nvSpPr>
                  <p:cNvPr id="16" name="TextBox 15"/>
                  <p:cNvSpPr txBox="1"/>
                  <p:nvPr/>
                </p:nvSpPr>
                <p:spPr>
                  <a:xfrm>
                    <a:off x="818197" y="633886"/>
                    <a:ext cx="1013567" cy="254363"/>
                  </a:xfrm>
                  <a:prstGeom prst="rect">
                    <a:avLst/>
                  </a:prstGeom>
                  <a:noFill/>
                </p:spPr>
                <p:txBody>
                  <a:bodyPr wrap="none" rtlCol="0">
                    <a:spAutoFit/>
                  </a:bodyPr>
                  <a:lstStyle/>
                  <a:p>
                    <a:pPr defTabSz="914400">
                      <a:defRPr/>
                    </a:pPr>
                    <a:r>
                      <a:rPr lang="en-US" b="1" kern="0" dirty="0" smtClean="0">
                        <a:solidFill>
                          <a:srgbClr val="000000"/>
                        </a:solidFill>
                        <a:latin typeface="Times New Roman"/>
                        <a:cs typeface="Times New Roman" panose="02020603050405020304" pitchFamily="18" charset="0"/>
                      </a:rPr>
                      <a:t>ND California</a:t>
                    </a:r>
                  </a:p>
                </p:txBody>
              </p:sp>
            </p:grpSp>
            <p:pic>
              <p:nvPicPr>
                <p:cNvPr id="11" name="Picture 17" descr="j01010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860" y="227229"/>
                  <a:ext cx="603120" cy="7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01450" y="3588702"/>
                <a:ext cx="2563522" cy="369332"/>
              </a:xfrm>
              <a:prstGeom prst="rect">
                <a:avLst/>
              </a:prstGeom>
              <a:noFill/>
            </p:spPr>
            <p:txBody>
              <a:bodyPr wrap="none" rtlCol="0">
                <a:spAutoFit/>
              </a:bodyPr>
              <a:lstStyle/>
              <a:p>
                <a:pPr defTabSz="914400">
                  <a:defRPr/>
                </a:pPr>
                <a:r>
                  <a:rPr lang="en-US" sz="2800" b="1" kern="0" dirty="0" smtClean="0">
                    <a:solidFill>
                      <a:srgbClr val="000000"/>
                    </a:solidFill>
                    <a:latin typeface="Times New Roman"/>
                  </a:rPr>
                  <a:t>Copyright Infringement</a:t>
                </a:r>
              </a:p>
            </p:txBody>
          </p:sp>
        </p:grpSp>
        <p:grpSp>
          <p:nvGrpSpPr>
            <p:cNvPr id="20" name="Group 19"/>
            <p:cNvGrpSpPr/>
            <p:nvPr/>
          </p:nvGrpSpPr>
          <p:grpSpPr>
            <a:xfrm>
              <a:off x="592033" y="1128072"/>
              <a:ext cx="2223143" cy="2084657"/>
              <a:chOff x="4849673" y="980527"/>
              <a:chExt cx="2533656" cy="2541512"/>
            </a:xfrm>
          </p:grpSpPr>
          <p:pic>
            <p:nvPicPr>
              <p:cNvPr id="18" name="Picture 4" descr="http://ichef-1.bbci.co.uk/news/660/cpsprodpb/025B/production/_85730600_monkey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673" y="980527"/>
                <a:ext cx="2533656" cy="25336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49673" y="2937264"/>
                <a:ext cx="1382879" cy="584775"/>
              </a:xfrm>
              <a:prstGeom prst="rect">
                <a:avLst/>
              </a:prstGeom>
              <a:noFill/>
            </p:spPr>
            <p:txBody>
              <a:bodyPr wrap="none" rtlCol="0">
                <a:spAutoFit/>
              </a:bodyPr>
              <a:lstStyle/>
              <a:p>
                <a:pPr defTabSz="914400">
                  <a:defRPr/>
                </a:pPr>
                <a:r>
                  <a:rPr lang="en-US" sz="3200" b="1" dirty="0" smtClean="0">
                    <a:solidFill>
                      <a:prstClr val="white"/>
                    </a:solidFill>
                  </a:rPr>
                  <a:t>Naruto</a:t>
                </a:r>
                <a:endParaRPr lang="en-US" sz="3200" b="1" dirty="0">
                  <a:solidFill>
                    <a:prstClr val="white"/>
                  </a:solidFill>
                </a:endParaRPr>
              </a:p>
            </p:txBody>
          </p:sp>
        </p:grpSp>
        <p:pic>
          <p:nvPicPr>
            <p:cNvPr id="22" name="Picture 21"/>
            <p:cNvPicPr>
              <a:picLocks noChangeAspect="1"/>
            </p:cNvPicPr>
            <p:nvPr/>
          </p:nvPicPr>
          <p:blipFill>
            <a:blip r:embed="rId8"/>
            <a:stretch>
              <a:fillRect/>
            </a:stretch>
          </p:blipFill>
          <p:spPr>
            <a:xfrm>
              <a:off x="562584" y="3671518"/>
              <a:ext cx="1886717" cy="1255643"/>
            </a:xfrm>
            <a:prstGeom prst="rect">
              <a:avLst/>
            </a:prstGeom>
          </p:spPr>
        </p:pic>
        <p:sp>
          <p:nvSpPr>
            <p:cNvPr id="23" name="TextBox 22"/>
            <p:cNvSpPr txBox="1"/>
            <p:nvPr/>
          </p:nvSpPr>
          <p:spPr>
            <a:xfrm>
              <a:off x="445147" y="3649773"/>
              <a:ext cx="987868" cy="830997"/>
            </a:xfrm>
            <a:prstGeom prst="rect">
              <a:avLst/>
            </a:prstGeom>
            <a:noFill/>
          </p:spPr>
          <p:txBody>
            <a:bodyPr wrap="square" rtlCol="0">
              <a:spAutoFit/>
            </a:bodyPr>
            <a:lstStyle/>
            <a:p>
              <a:pPr algn="ctr" defTabSz="914400">
                <a:defRPr/>
              </a:pPr>
              <a:r>
                <a:rPr lang="en-US" sz="2400" b="1" dirty="0" smtClean="0">
                  <a:solidFill>
                    <a:prstClr val="white"/>
                  </a:solidFill>
                </a:rPr>
                <a:t>David Slater</a:t>
              </a:r>
              <a:endParaRPr lang="en-US" sz="2400" b="1" dirty="0">
                <a:solidFill>
                  <a:prstClr val="white"/>
                </a:solidFill>
              </a:endParaRPr>
            </a:p>
          </p:txBody>
        </p:sp>
        <p:pic>
          <p:nvPicPr>
            <p:cNvPr id="25" name="Picture 8" descr="https://pbs.twimg.com/profile_images/2926647718/937ae335103d0d04521115ab4a9c2d8a_400x400.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3738" y="365897"/>
              <a:ext cx="1686762" cy="16867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011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out)">
                                      <p:cBhvr>
                                        <p:cTn id="15" dur="1000"/>
                                        <p:tgtEl>
                                          <p:spTgt spid="24"/>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4"/>
          <a:srcRect t="11592" r="16515"/>
          <a:stretch/>
        </p:blipFill>
        <p:spPr>
          <a:xfrm>
            <a:off x="4943836" y="3245466"/>
            <a:ext cx="3915675" cy="3109928"/>
          </a:xfrm>
          <a:prstGeom prst="rect">
            <a:avLst/>
          </a:prstGeom>
        </p:spPr>
      </p:pic>
      <p:pic>
        <p:nvPicPr>
          <p:cNvPr id="24" name="Picture 6" descr="http://blog.gospelware.co.uk/content/images/2014/Aug/monkey.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9483"/>
          <a:stretch/>
        </p:blipFill>
        <p:spPr bwMode="auto">
          <a:xfrm>
            <a:off x="4977747" y="271181"/>
            <a:ext cx="3374002" cy="279363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361418"/>
            <a:ext cx="4635441" cy="5711835"/>
            <a:chOff x="0" y="361418"/>
            <a:chExt cx="4635441" cy="5711835"/>
          </a:xfrm>
        </p:grpSpPr>
        <p:grpSp>
          <p:nvGrpSpPr>
            <p:cNvPr id="3" name="Group 2"/>
            <p:cNvGrpSpPr/>
            <p:nvPr/>
          </p:nvGrpSpPr>
          <p:grpSpPr>
            <a:xfrm>
              <a:off x="0" y="361418"/>
              <a:ext cx="4635441" cy="5711835"/>
              <a:chOff x="204723" y="208596"/>
              <a:chExt cx="2956977" cy="3933801"/>
            </a:xfrm>
          </p:grpSpPr>
          <p:grpSp>
            <p:nvGrpSpPr>
              <p:cNvPr id="6" name="Group 5"/>
              <p:cNvGrpSpPr/>
              <p:nvPr/>
            </p:nvGrpSpPr>
            <p:grpSpPr>
              <a:xfrm>
                <a:off x="204723" y="208596"/>
                <a:ext cx="2956977" cy="3933801"/>
                <a:chOff x="204723" y="208596"/>
                <a:chExt cx="2956977" cy="3933801"/>
              </a:xfrm>
            </p:grpSpPr>
            <p:grpSp>
              <p:nvGrpSpPr>
                <p:cNvPr id="10" name="Group 9"/>
                <p:cNvGrpSpPr/>
                <p:nvPr/>
              </p:nvGrpSpPr>
              <p:grpSpPr>
                <a:xfrm>
                  <a:off x="204723" y="208596"/>
                  <a:ext cx="2956977" cy="3933801"/>
                  <a:chOff x="381000" y="620699"/>
                  <a:chExt cx="2956977" cy="3933801"/>
                </a:xfrm>
              </p:grpSpPr>
              <p:sp>
                <p:nvSpPr>
                  <p:cNvPr id="12" name="Rectangle 11"/>
                  <p:cNvSpPr/>
                  <p:nvPr/>
                </p:nvSpPr>
                <p:spPr bwMode="auto">
                  <a:xfrm>
                    <a:off x="381000" y="620699"/>
                    <a:ext cx="2956977" cy="3933801"/>
                  </a:xfrm>
                  <a:prstGeom prst="rect">
                    <a:avLst/>
                  </a:prstGeom>
                  <a:solidFill>
                    <a:srgbClr val="FFFFFF"/>
                  </a:solid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defTabSz="914400" fontAlgn="base">
                      <a:spcBef>
                        <a:spcPct val="0"/>
                      </a:spcBef>
                      <a:spcAft>
                        <a:spcPct val="0"/>
                      </a:spcAft>
                      <a:defRPr/>
                    </a:pPr>
                    <a:endParaRPr lang="en-US" sz="2000" kern="0" smtClean="0">
                      <a:solidFill>
                        <a:srgbClr val="000000"/>
                      </a:solidFill>
                      <a:latin typeface="Times New Roman"/>
                    </a:endParaRPr>
                  </a:p>
                </p:txBody>
              </p:sp>
              <p:sp>
                <p:nvSpPr>
                  <p:cNvPr id="13" name="TextBox 12"/>
                  <p:cNvSpPr txBox="1"/>
                  <p:nvPr/>
                </p:nvSpPr>
                <p:spPr>
                  <a:xfrm>
                    <a:off x="1109933" y="2482556"/>
                    <a:ext cx="491037" cy="487529"/>
                  </a:xfrm>
                  <a:prstGeom prst="rect">
                    <a:avLst/>
                  </a:prstGeom>
                  <a:noFill/>
                </p:spPr>
                <p:txBody>
                  <a:bodyPr wrap="none" rtlCol="0">
                    <a:spAutoFit/>
                  </a:bodyPr>
                  <a:lstStyle/>
                  <a:p>
                    <a:pPr defTabSz="914400">
                      <a:defRPr/>
                    </a:pPr>
                    <a:r>
                      <a:rPr lang="en-US" sz="4000" b="1" kern="0" dirty="0" smtClean="0">
                        <a:solidFill>
                          <a:srgbClr val="000000"/>
                        </a:solidFill>
                        <a:latin typeface="Times New Roman"/>
                        <a:cs typeface="Times New Roman" panose="02020603050405020304" pitchFamily="18" charset="0"/>
                      </a:rPr>
                      <a:t>vs.</a:t>
                    </a:r>
                  </a:p>
                </p:txBody>
              </p:sp>
              <p:sp>
                <p:nvSpPr>
                  <p:cNvPr id="14" name="TextBox 13"/>
                  <p:cNvSpPr txBox="1"/>
                  <p:nvPr/>
                </p:nvSpPr>
                <p:spPr>
                  <a:xfrm>
                    <a:off x="2302300" y="1148702"/>
                    <a:ext cx="215966" cy="3115943"/>
                  </a:xfrm>
                  <a:prstGeom prst="rect">
                    <a:avLst/>
                  </a:prstGeom>
                  <a:noFill/>
                </p:spPr>
                <p:txBody>
                  <a:bodyPr wrap="none" rtlCol="0">
                    <a:spAutoFit/>
                  </a:bodyPr>
                  <a:lstStyle/>
                  <a:p>
                    <a:pPr defTabSz="914400">
                      <a:defRPr/>
                    </a:pP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r>
                      <a:rPr lang="en-US" sz="3600" b="1" kern="0" dirty="0" smtClean="0">
                        <a:solidFill>
                          <a:srgbClr val="000000"/>
                        </a:solidFill>
                        <a:latin typeface="Times New Roman"/>
                        <a:cs typeface="Times New Roman" panose="02020603050405020304" pitchFamily="18" charset="0"/>
                      </a:rPr>
                      <a:t>)</a:t>
                    </a:r>
                    <a:br>
                      <a:rPr lang="en-US" sz="3600" b="1" kern="0" dirty="0" smtClean="0">
                        <a:solidFill>
                          <a:srgbClr val="000000"/>
                        </a:solidFill>
                        <a:latin typeface="Times New Roman"/>
                        <a:cs typeface="Times New Roman" panose="02020603050405020304" pitchFamily="18" charset="0"/>
                      </a:rPr>
                    </a:br>
                    <a:endParaRPr lang="en-US" sz="3600" b="1" kern="0" dirty="0" smtClean="0">
                      <a:solidFill>
                        <a:srgbClr val="000000"/>
                      </a:solidFill>
                      <a:latin typeface="Times New Roman"/>
                      <a:cs typeface="Times New Roman" panose="02020603050405020304" pitchFamily="18" charset="0"/>
                    </a:endParaRPr>
                  </a:p>
                </p:txBody>
              </p:sp>
              <p:cxnSp>
                <p:nvCxnSpPr>
                  <p:cNvPr id="15" name="Straight Connector 14"/>
                  <p:cNvCxnSpPr/>
                  <p:nvPr/>
                </p:nvCxnSpPr>
                <p:spPr bwMode="auto">
                  <a:xfrm flipV="1">
                    <a:off x="502709" y="3809314"/>
                    <a:ext cx="1785866" cy="7128"/>
                  </a:xfrm>
                  <a:prstGeom prst="line">
                    <a:avLst/>
                  </a:prstGeom>
                  <a:solidFill>
                    <a:srgbClr val="00CC99"/>
                  </a:solidFill>
                  <a:ln w="28575" cap="flat" cmpd="sng" algn="ctr">
                    <a:solidFill>
                      <a:srgbClr val="000000"/>
                    </a:solidFill>
                    <a:prstDash val="solid"/>
                    <a:round/>
                    <a:headEnd type="none" w="med" len="med"/>
                    <a:tailEnd type="none" w="med" len="med"/>
                  </a:ln>
                  <a:effectLst/>
                </p:spPr>
              </p:cxnSp>
              <p:sp>
                <p:nvSpPr>
                  <p:cNvPr id="16" name="TextBox 15"/>
                  <p:cNvSpPr txBox="1"/>
                  <p:nvPr/>
                </p:nvSpPr>
                <p:spPr>
                  <a:xfrm>
                    <a:off x="818197" y="633886"/>
                    <a:ext cx="1013567" cy="254363"/>
                  </a:xfrm>
                  <a:prstGeom prst="rect">
                    <a:avLst/>
                  </a:prstGeom>
                  <a:noFill/>
                </p:spPr>
                <p:txBody>
                  <a:bodyPr wrap="none" rtlCol="0">
                    <a:spAutoFit/>
                  </a:bodyPr>
                  <a:lstStyle/>
                  <a:p>
                    <a:pPr defTabSz="914400">
                      <a:defRPr/>
                    </a:pPr>
                    <a:r>
                      <a:rPr lang="en-US" b="1" kern="0" dirty="0" smtClean="0">
                        <a:solidFill>
                          <a:srgbClr val="000000"/>
                        </a:solidFill>
                        <a:latin typeface="Times New Roman"/>
                        <a:cs typeface="Times New Roman" panose="02020603050405020304" pitchFamily="18" charset="0"/>
                      </a:rPr>
                      <a:t>ND California</a:t>
                    </a:r>
                  </a:p>
                </p:txBody>
              </p:sp>
            </p:grpSp>
            <p:pic>
              <p:nvPicPr>
                <p:cNvPr id="11" name="Picture 17" descr="j010108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3860" y="227229"/>
                  <a:ext cx="603120" cy="70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01450" y="3588702"/>
                <a:ext cx="2563522" cy="369332"/>
              </a:xfrm>
              <a:prstGeom prst="rect">
                <a:avLst/>
              </a:prstGeom>
              <a:noFill/>
            </p:spPr>
            <p:txBody>
              <a:bodyPr wrap="none" rtlCol="0">
                <a:spAutoFit/>
              </a:bodyPr>
              <a:lstStyle/>
              <a:p>
                <a:pPr defTabSz="914400">
                  <a:defRPr/>
                </a:pPr>
                <a:r>
                  <a:rPr lang="en-US" sz="2800" b="1" kern="0" dirty="0" smtClean="0">
                    <a:solidFill>
                      <a:srgbClr val="000000"/>
                    </a:solidFill>
                    <a:latin typeface="Times New Roman"/>
                  </a:rPr>
                  <a:t>Copyright Infringement</a:t>
                </a:r>
              </a:p>
            </p:txBody>
          </p:sp>
        </p:grpSp>
        <p:grpSp>
          <p:nvGrpSpPr>
            <p:cNvPr id="20" name="Group 19"/>
            <p:cNvGrpSpPr/>
            <p:nvPr/>
          </p:nvGrpSpPr>
          <p:grpSpPr>
            <a:xfrm>
              <a:off x="592033" y="1128072"/>
              <a:ext cx="2223143" cy="2084657"/>
              <a:chOff x="4849673" y="980527"/>
              <a:chExt cx="2533656" cy="2541512"/>
            </a:xfrm>
          </p:grpSpPr>
          <p:pic>
            <p:nvPicPr>
              <p:cNvPr id="18" name="Picture 4" descr="http://ichef-1.bbci.co.uk/news/660/cpsprodpb/025B/production/_85730600_monkey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9673" y="980527"/>
                <a:ext cx="2533656" cy="253365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49673" y="2937264"/>
                <a:ext cx="1382879" cy="584775"/>
              </a:xfrm>
              <a:prstGeom prst="rect">
                <a:avLst/>
              </a:prstGeom>
              <a:noFill/>
            </p:spPr>
            <p:txBody>
              <a:bodyPr wrap="none" rtlCol="0">
                <a:spAutoFit/>
              </a:bodyPr>
              <a:lstStyle/>
              <a:p>
                <a:pPr defTabSz="914400">
                  <a:defRPr/>
                </a:pPr>
                <a:r>
                  <a:rPr lang="en-US" sz="3200" b="1" dirty="0" smtClean="0">
                    <a:solidFill>
                      <a:prstClr val="white"/>
                    </a:solidFill>
                  </a:rPr>
                  <a:t>Naruto</a:t>
                </a:r>
                <a:endParaRPr lang="en-US" sz="3200" b="1" dirty="0">
                  <a:solidFill>
                    <a:prstClr val="white"/>
                  </a:solidFill>
                </a:endParaRPr>
              </a:p>
            </p:txBody>
          </p:sp>
        </p:grpSp>
        <p:pic>
          <p:nvPicPr>
            <p:cNvPr id="22" name="Picture 21"/>
            <p:cNvPicPr>
              <a:picLocks noChangeAspect="1"/>
            </p:cNvPicPr>
            <p:nvPr/>
          </p:nvPicPr>
          <p:blipFill>
            <a:blip r:embed="rId8"/>
            <a:stretch>
              <a:fillRect/>
            </a:stretch>
          </p:blipFill>
          <p:spPr>
            <a:xfrm>
              <a:off x="562584" y="3671518"/>
              <a:ext cx="1886717" cy="1255643"/>
            </a:xfrm>
            <a:prstGeom prst="rect">
              <a:avLst/>
            </a:prstGeom>
          </p:spPr>
        </p:pic>
        <p:sp>
          <p:nvSpPr>
            <p:cNvPr id="23" name="TextBox 22"/>
            <p:cNvSpPr txBox="1"/>
            <p:nvPr/>
          </p:nvSpPr>
          <p:spPr>
            <a:xfrm>
              <a:off x="445147" y="3649773"/>
              <a:ext cx="987868" cy="830997"/>
            </a:xfrm>
            <a:prstGeom prst="rect">
              <a:avLst/>
            </a:prstGeom>
            <a:noFill/>
          </p:spPr>
          <p:txBody>
            <a:bodyPr wrap="square" rtlCol="0">
              <a:spAutoFit/>
            </a:bodyPr>
            <a:lstStyle/>
            <a:p>
              <a:pPr algn="ctr" defTabSz="914400">
                <a:defRPr/>
              </a:pPr>
              <a:r>
                <a:rPr lang="en-US" sz="2400" b="1" dirty="0" smtClean="0">
                  <a:solidFill>
                    <a:prstClr val="white"/>
                  </a:solidFill>
                </a:rPr>
                <a:t>David Slater</a:t>
              </a:r>
              <a:endParaRPr lang="en-US" sz="2400" b="1" dirty="0">
                <a:solidFill>
                  <a:prstClr val="white"/>
                </a:solidFill>
              </a:endParaRPr>
            </a:p>
          </p:txBody>
        </p:sp>
        <p:pic>
          <p:nvPicPr>
            <p:cNvPr id="25" name="Picture 8" descr="https://pbs.twimg.com/profile_images/2926647718/937ae335103d0d04521115ab4a9c2d8a_400x400.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3738" y="365897"/>
              <a:ext cx="1686762" cy="1686762"/>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http://motherboard-images.vice.com/content-images/contentimage/no-id/1447277633676866.png"/>
          <p:cNvPicPr>
            <a:picLocks noChangeAspect="1" noChangeArrowheads="1"/>
          </p:cNvPicPr>
          <p:nvPr/>
        </p:nvPicPr>
        <p:blipFill rotWithShape="1">
          <a:blip r:embed="rId10">
            <a:extLst>
              <a:ext uri="{28A0092B-C50C-407E-A947-70E740481C1C}">
                <a14:useLocalDpi xmlns:a14="http://schemas.microsoft.com/office/drawing/2010/main" val="0"/>
              </a:ext>
            </a:extLst>
          </a:blip>
          <a:srcRect r="2342"/>
          <a:stretch/>
        </p:blipFill>
        <p:spPr bwMode="auto">
          <a:xfrm>
            <a:off x="51879" y="2419171"/>
            <a:ext cx="8807631" cy="1297596"/>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128897" y="6419040"/>
            <a:ext cx="8138254" cy="461665"/>
          </a:xfrm>
          <a:prstGeom prst="rect">
            <a:avLst/>
          </a:prstGeom>
          <a:noFill/>
        </p:spPr>
        <p:txBody>
          <a:bodyPr wrap="none" rtlCol="0">
            <a:spAutoFit/>
          </a:bodyPr>
          <a:lstStyle/>
          <a:p>
            <a:pPr defTabSz="914400">
              <a:defRPr/>
            </a:pPr>
            <a:r>
              <a:rPr lang="en-US" sz="2400" b="1" i="1" dirty="0" smtClean="0">
                <a:solidFill>
                  <a:srgbClr val="002060"/>
                </a:solidFill>
                <a:latin typeface="Times New Roman" panose="02020603050405020304" pitchFamily="18" charset="0"/>
                <a:cs typeface="Times New Roman" panose="02020603050405020304" pitchFamily="18" charset="0"/>
              </a:rPr>
              <a:t>Naruto v. David John Slater</a:t>
            </a:r>
            <a:r>
              <a:rPr lang="en-US" sz="2400" b="1" dirty="0">
                <a:solidFill>
                  <a:srgbClr val="002060"/>
                </a:solidFill>
                <a:latin typeface="Times New Roman" panose="02020603050405020304" pitchFamily="18" charset="0"/>
                <a:cs typeface="Times New Roman" panose="02020603050405020304" pitchFamily="18" charset="0"/>
              </a:rPr>
              <a:t>, 2016 WL </a:t>
            </a:r>
            <a:r>
              <a:rPr lang="en-US" sz="2400" b="1" dirty="0" smtClean="0">
                <a:solidFill>
                  <a:srgbClr val="002060"/>
                </a:solidFill>
                <a:latin typeface="Times New Roman" panose="02020603050405020304" pitchFamily="18" charset="0"/>
                <a:cs typeface="Times New Roman" panose="02020603050405020304" pitchFamily="18" charset="0"/>
              </a:rPr>
              <a:t>362231 (ND Cal 2016)</a:t>
            </a:r>
            <a:endParaRPr lang="en-US" sz="2400" b="1" dirty="0">
              <a:solidFill>
                <a:srgbClr val="002060"/>
              </a:solidFill>
              <a:latin typeface="Times New Roman" panose="02020603050405020304" pitchFamily="18" charset="0"/>
              <a:cs typeface="Times New Roman" panose="02020603050405020304" pitchFamily="18" charset="0"/>
            </a:endParaRPr>
          </a:p>
        </p:txBody>
      </p:sp>
      <p:grpSp>
        <p:nvGrpSpPr>
          <p:cNvPr id="28" name="Group 183"/>
          <p:cNvGrpSpPr>
            <a:grpSpLocks/>
          </p:cNvGrpSpPr>
          <p:nvPr/>
        </p:nvGrpSpPr>
        <p:grpSpPr bwMode="auto">
          <a:xfrm>
            <a:off x="2661834" y="3349828"/>
            <a:ext cx="3064424" cy="1785619"/>
            <a:chOff x="5334000" y="2057400"/>
            <a:chExt cx="1828801" cy="1101726"/>
          </a:xfrm>
        </p:grpSpPr>
        <p:sp>
          <p:nvSpPr>
            <p:cNvPr id="29" name="AutoShape 6"/>
            <p:cNvSpPr>
              <a:spLocks noChangeAspect="1" noChangeArrowheads="1" noTextEdit="1"/>
            </p:cNvSpPr>
            <p:nvPr/>
          </p:nvSpPr>
          <p:spPr bwMode="auto">
            <a:xfrm>
              <a:off x="5334000" y="2057400"/>
              <a:ext cx="1828800" cy="1101725"/>
            </a:xfrm>
            <a:prstGeom prst="rect">
              <a:avLst/>
            </a:prstGeom>
            <a:noFill/>
            <a:ln w="9525">
              <a:noFill/>
              <a:miter lim="800000"/>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0" name="Freeform 8"/>
            <p:cNvSpPr>
              <a:spLocks/>
            </p:cNvSpPr>
            <p:nvPr/>
          </p:nvSpPr>
          <p:spPr bwMode="auto">
            <a:xfrm>
              <a:off x="5759450" y="2433638"/>
              <a:ext cx="1177925" cy="725488"/>
            </a:xfrm>
            <a:custGeom>
              <a:avLst/>
              <a:gdLst>
                <a:gd name="T0" fmla="*/ 2147483647 w 7417"/>
                <a:gd name="T1" fmla="*/ 2147483647 h 4574"/>
                <a:gd name="T2" fmla="*/ 2147483647 w 7417"/>
                <a:gd name="T3" fmla="*/ 2147483647 h 4574"/>
                <a:gd name="T4" fmla="*/ 2147483647 w 7417"/>
                <a:gd name="T5" fmla="*/ 2147483647 h 4574"/>
                <a:gd name="T6" fmla="*/ 2147483647 w 7417"/>
                <a:gd name="T7" fmla="*/ 2147483647 h 4574"/>
                <a:gd name="T8" fmla="*/ 2147483647 w 7417"/>
                <a:gd name="T9" fmla="*/ 2147483647 h 4574"/>
                <a:gd name="T10" fmla="*/ 2147483647 w 7417"/>
                <a:gd name="T11" fmla="*/ 2147483647 h 4574"/>
                <a:gd name="T12" fmla="*/ 2147483647 w 7417"/>
                <a:gd name="T13" fmla="*/ 2147483647 h 4574"/>
                <a:gd name="T14" fmla="*/ 2147483647 w 7417"/>
                <a:gd name="T15" fmla="*/ 2147483647 h 4574"/>
                <a:gd name="T16" fmla="*/ 2147483647 w 7417"/>
                <a:gd name="T17" fmla="*/ 2147483647 h 4574"/>
                <a:gd name="T18" fmla="*/ 2147483647 w 7417"/>
                <a:gd name="T19" fmla="*/ 2147483647 h 4574"/>
                <a:gd name="T20" fmla="*/ 2147483647 w 7417"/>
                <a:gd name="T21" fmla="*/ 2147483647 h 4574"/>
                <a:gd name="T22" fmla="*/ 2147483647 w 7417"/>
                <a:gd name="T23" fmla="*/ 2147483647 h 4574"/>
                <a:gd name="T24" fmla="*/ 2147483647 w 7417"/>
                <a:gd name="T25" fmla="*/ 2147483647 h 4574"/>
                <a:gd name="T26" fmla="*/ 2147483647 w 7417"/>
                <a:gd name="T27" fmla="*/ 2147483647 h 4574"/>
                <a:gd name="T28" fmla="*/ 2147483647 w 7417"/>
                <a:gd name="T29" fmla="*/ 2147483647 h 4574"/>
                <a:gd name="T30" fmla="*/ 2147483647 w 7417"/>
                <a:gd name="T31" fmla="*/ 2147483647 h 4574"/>
                <a:gd name="T32" fmla="*/ 2147483647 w 7417"/>
                <a:gd name="T33" fmla="*/ 2147483647 h 4574"/>
                <a:gd name="T34" fmla="*/ 2147483647 w 7417"/>
                <a:gd name="T35" fmla="*/ 2147483647 h 4574"/>
                <a:gd name="T36" fmla="*/ 2147483647 w 7417"/>
                <a:gd name="T37" fmla="*/ 2147483647 h 4574"/>
                <a:gd name="T38" fmla="*/ 2147483647 w 7417"/>
                <a:gd name="T39" fmla="*/ 2147483647 h 4574"/>
                <a:gd name="T40" fmla="*/ 2147483647 w 7417"/>
                <a:gd name="T41" fmla="*/ 2147483647 h 4574"/>
                <a:gd name="T42" fmla="*/ 2147483647 w 7417"/>
                <a:gd name="T43" fmla="*/ 2147483647 h 4574"/>
                <a:gd name="T44" fmla="*/ 2147483647 w 7417"/>
                <a:gd name="T45" fmla="*/ 2147483647 h 4574"/>
                <a:gd name="T46" fmla="*/ 2147483647 w 7417"/>
                <a:gd name="T47" fmla="*/ 2147483647 h 4574"/>
                <a:gd name="T48" fmla="*/ 2147483647 w 7417"/>
                <a:gd name="T49" fmla="*/ 2147483647 h 4574"/>
                <a:gd name="T50" fmla="*/ 2147483647 w 7417"/>
                <a:gd name="T51" fmla="*/ 2147483647 h 4574"/>
                <a:gd name="T52" fmla="*/ 2147483647 w 7417"/>
                <a:gd name="T53" fmla="*/ 2147483647 h 4574"/>
                <a:gd name="T54" fmla="*/ 2147483647 w 7417"/>
                <a:gd name="T55" fmla="*/ 2147483647 h 4574"/>
                <a:gd name="T56" fmla="*/ 2147483647 w 7417"/>
                <a:gd name="T57" fmla="*/ 2147483647 h 4574"/>
                <a:gd name="T58" fmla="*/ 2147483647 w 7417"/>
                <a:gd name="T59" fmla="*/ 2147483647 h 4574"/>
                <a:gd name="T60" fmla="*/ 2147483647 w 7417"/>
                <a:gd name="T61" fmla="*/ 2147483647 h 4574"/>
                <a:gd name="T62" fmla="*/ 2147483647 w 7417"/>
                <a:gd name="T63" fmla="*/ 2147483647 h 4574"/>
                <a:gd name="T64" fmla="*/ 2147483647 w 7417"/>
                <a:gd name="T65" fmla="*/ 2147483647 h 4574"/>
                <a:gd name="T66" fmla="*/ 2147483647 w 7417"/>
                <a:gd name="T67" fmla="*/ 2147483647 h 4574"/>
                <a:gd name="T68" fmla="*/ 2147483647 w 7417"/>
                <a:gd name="T69" fmla="*/ 2147483647 h 4574"/>
                <a:gd name="T70" fmla="*/ 2147483647 w 7417"/>
                <a:gd name="T71" fmla="*/ 2147483647 h 4574"/>
                <a:gd name="T72" fmla="*/ 2147483647 w 7417"/>
                <a:gd name="T73" fmla="*/ 2147483647 h 4574"/>
                <a:gd name="T74" fmla="*/ 2147483647 w 7417"/>
                <a:gd name="T75" fmla="*/ 2147483647 h 4574"/>
                <a:gd name="T76" fmla="*/ 2147483647 w 7417"/>
                <a:gd name="T77" fmla="*/ 2147483647 h 4574"/>
                <a:gd name="T78" fmla="*/ 2147483647 w 7417"/>
                <a:gd name="T79" fmla="*/ 2147483647 h 4574"/>
                <a:gd name="T80" fmla="*/ 2147483647 w 7417"/>
                <a:gd name="T81" fmla="*/ 0 h 4574"/>
                <a:gd name="T82" fmla="*/ 2147483647 w 7417"/>
                <a:gd name="T83" fmla="*/ 2147483647 h 4574"/>
                <a:gd name="T84" fmla="*/ 0 w 7417"/>
                <a:gd name="T85" fmla="*/ 2147483647 h 4574"/>
                <a:gd name="T86" fmla="*/ 2147483647 w 7417"/>
                <a:gd name="T87" fmla="*/ 2147483647 h 4574"/>
                <a:gd name="T88" fmla="*/ 2147483647 w 7417"/>
                <a:gd name="T89" fmla="*/ 2147483647 h 4574"/>
                <a:gd name="T90" fmla="*/ 2147483647 w 7417"/>
                <a:gd name="T91" fmla="*/ 2147483647 h 4574"/>
                <a:gd name="T92" fmla="*/ 2147483647 w 7417"/>
                <a:gd name="T93" fmla="*/ 2147483647 h 4574"/>
                <a:gd name="T94" fmla="*/ 2147483647 w 7417"/>
                <a:gd name="T95" fmla="*/ 2147483647 h 4574"/>
                <a:gd name="T96" fmla="*/ 2147483647 w 7417"/>
                <a:gd name="T97" fmla="*/ 2147483647 h 4574"/>
                <a:gd name="T98" fmla="*/ 2147483647 w 7417"/>
                <a:gd name="T99" fmla="*/ 2147483647 h 4574"/>
                <a:gd name="T100" fmla="*/ 2147483647 w 7417"/>
                <a:gd name="T101" fmla="*/ 2147483647 h 4574"/>
                <a:gd name="T102" fmla="*/ 2147483647 w 7417"/>
                <a:gd name="T103" fmla="*/ 2147483647 h 4574"/>
                <a:gd name="T104" fmla="*/ 2147483647 w 7417"/>
                <a:gd name="T105" fmla="*/ 2147483647 h 4574"/>
                <a:gd name="T106" fmla="*/ 2147483647 w 7417"/>
                <a:gd name="T107" fmla="*/ 2147483647 h 4574"/>
                <a:gd name="T108" fmla="*/ 2147483647 w 7417"/>
                <a:gd name="T109" fmla="*/ 2147483647 h 4574"/>
                <a:gd name="T110" fmla="*/ 2147483647 w 7417"/>
                <a:gd name="T111" fmla="*/ 2147483647 h 4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17"/>
                <a:gd name="T169" fmla="*/ 0 h 4574"/>
                <a:gd name="T170" fmla="*/ 7417 w 7417"/>
                <a:gd name="T171" fmla="*/ 4574 h 45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17" h="4574">
                  <a:moveTo>
                    <a:pt x="6290" y="4191"/>
                  </a:moveTo>
                  <a:lnTo>
                    <a:pt x="6369" y="4203"/>
                  </a:lnTo>
                  <a:lnTo>
                    <a:pt x="6380" y="4237"/>
                  </a:lnTo>
                  <a:lnTo>
                    <a:pt x="6414" y="4270"/>
                  </a:lnTo>
                  <a:lnTo>
                    <a:pt x="6458" y="4282"/>
                  </a:lnTo>
                  <a:lnTo>
                    <a:pt x="6504" y="4270"/>
                  </a:lnTo>
                  <a:lnTo>
                    <a:pt x="6583" y="4383"/>
                  </a:lnTo>
                  <a:lnTo>
                    <a:pt x="6673" y="4462"/>
                  </a:lnTo>
                  <a:lnTo>
                    <a:pt x="6808" y="4484"/>
                  </a:lnTo>
                  <a:lnTo>
                    <a:pt x="6932" y="4473"/>
                  </a:lnTo>
                  <a:lnTo>
                    <a:pt x="6943" y="4518"/>
                  </a:lnTo>
                  <a:lnTo>
                    <a:pt x="6966" y="4540"/>
                  </a:lnTo>
                  <a:lnTo>
                    <a:pt x="7022" y="4574"/>
                  </a:lnTo>
                  <a:lnTo>
                    <a:pt x="7068" y="4563"/>
                  </a:lnTo>
                  <a:lnTo>
                    <a:pt x="7417" y="3921"/>
                  </a:lnTo>
                  <a:lnTo>
                    <a:pt x="7417" y="3864"/>
                  </a:lnTo>
                  <a:lnTo>
                    <a:pt x="7384" y="3831"/>
                  </a:lnTo>
                  <a:lnTo>
                    <a:pt x="7338" y="3808"/>
                  </a:lnTo>
                  <a:lnTo>
                    <a:pt x="7293" y="3820"/>
                  </a:lnTo>
                  <a:lnTo>
                    <a:pt x="7248" y="3685"/>
                  </a:lnTo>
                  <a:lnTo>
                    <a:pt x="7169" y="3617"/>
                  </a:lnTo>
                  <a:lnTo>
                    <a:pt x="7022" y="3560"/>
                  </a:lnTo>
                  <a:lnTo>
                    <a:pt x="6876" y="3594"/>
                  </a:lnTo>
                  <a:lnTo>
                    <a:pt x="6864" y="3550"/>
                  </a:lnTo>
                  <a:lnTo>
                    <a:pt x="6843" y="3504"/>
                  </a:lnTo>
                  <a:lnTo>
                    <a:pt x="6764" y="3493"/>
                  </a:lnTo>
                  <a:lnTo>
                    <a:pt x="6718" y="3515"/>
                  </a:lnTo>
                  <a:lnTo>
                    <a:pt x="6188" y="3188"/>
                  </a:lnTo>
                  <a:lnTo>
                    <a:pt x="4351" y="2175"/>
                  </a:lnTo>
                  <a:lnTo>
                    <a:pt x="1059" y="384"/>
                  </a:lnTo>
                  <a:lnTo>
                    <a:pt x="1047" y="338"/>
                  </a:lnTo>
                  <a:lnTo>
                    <a:pt x="1014" y="305"/>
                  </a:lnTo>
                  <a:lnTo>
                    <a:pt x="969" y="293"/>
                  </a:lnTo>
                  <a:lnTo>
                    <a:pt x="924" y="305"/>
                  </a:lnTo>
                  <a:lnTo>
                    <a:pt x="845" y="191"/>
                  </a:lnTo>
                  <a:lnTo>
                    <a:pt x="755" y="124"/>
                  </a:lnTo>
                  <a:lnTo>
                    <a:pt x="620" y="90"/>
                  </a:lnTo>
                  <a:lnTo>
                    <a:pt x="495" y="113"/>
                  </a:lnTo>
                  <a:lnTo>
                    <a:pt x="485" y="68"/>
                  </a:lnTo>
                  <a:lnTo>
                    <a:pt x="462" y="34"/>
                  </a:lnTo>
                  <a:lnTo>
                    <a:pt x="406" y="0"/>
                  </a:lnTo>
                  <a:lnTo>
                    <a:pt x="360" y="12"/>
                  </a:lnTo>
                  <a:lnTo>
                    <a:pt x="0" y="676"/>
                  </a:lnTo>
                  <a:lnTo>
                    <a:pt x="11" y="721"/>
                  </a:lnTo>
                  <a:lnTo>
                    <a:pt x="33" y="755"/>
                  </a:lnTo>
                  <a:lnTo>
                    <a:pt x="90" y="789"/>
                  </a:lnTo>
                  <a:lnTo>
                    <a:pt x="135" y="767"/>
                  </a:lnTo>
                  <a:lnTo>
                    <a:pt x="179" y="902"/>
                  </a:lnTo>
                  <a:lnTo>
                    <a:pt x="258" y="969"/>
                  </a:lnTo>
                  <a:lnTo>
                    <a:pt x="406" y="1025"/>
                  </a:lnTo>
                  <a:lnTo>
                    <a:pt x="552" y="1002"/>
                  </a:lnTo>
                  <a:lnTo>
                    <a:pt x="564" y="1048"/>
                  </a:lnTo>
                  <a:lnTo>
                    <a:pt x="585" y="1081"/>
                  </a:lnTo>
                  <a:lnTo>
                    <a:pt x="664" y="1104"/>
                  </a:lnTo>
                  <a:lnTo>
                    <a:pt x="710" y="1070"/>
                  </a:lnTo>
                  <a:lnTo>
                    <a:pt x="6290" y="4191"/>
                  </a:lnTo>
                  <a:close/>
                </a:path>
              </a:pathLst>
            </a:custGeom>
            <a:solidFill>
              <a:srgbClr val="BF7F00"/>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1" name="Freeform 9"/>
            <p:cNvSpPr>
              <a:spLocks/>
            </p:cNvSpPr>
            <p:nvPr/>
          </p:nvSpPr>
          <p:spPr bwMode="auto">
            <a:xfrm>
              <a:off x="5759450" y="2433638"/>
              <a:ext cx="1177925" cy="725488"/>
            </a:xfrm>
            <a:custGeom>
              <a:avLst/>
              <a:gdLst>
                <a:gd name="T0" fmla="*/ 2147483647 w 7417"/>
                <a:gd name="T1" fmla="*/ 2147483647 h 4574"/>
                <a:gd name="T2" fmla="*/ 2147483647 w 7417"/>
                <a:gd name="T3" fmla="*/ 2147483647 h 4574"/>
                <a:gd name="T4" fmla="*/ 2147483647 w 7417"/>
                <a:gd name="T5" fmla="*/ 2147483647 h 4574"/>
                <a:gd name="T6" fmla="*/ 2147483647 w 7417"/>
                <a:gd name="T7" fmla="*/ 2147483647 h 4574"/>
                <a:gd name="T8" fmla="*/ 2147483647 w 7417"/>
                <a:gd name="T9" fmla="*/ 2147483647 h 4574"/>
                <a:gd name="T10" fmla="*/ 2147483647 w 7417"/>
                <a:gd name="T11" fmla="*/ 2147483647 h 4574"/>
                <a:gd name="T12" fmla="*/ 2147483647 w 7417"/>
                <a:gd name="T13" fmla="*/ 2147483647 h 4574"/>
                <a:gd name="T14" fmla="*/ 2147483647 w 7417"/>
                <a:gd name="T15" fmla="*/ 2147483647 h 4574"/>
                <a:gd name="T16" fmla="*/ 2147483647 w 7417"/>
                <a:gd name="T17" fmla="*/ 2147483647 h 4574"/>
                <a:gd name="T18" fmla="*/ 2147483647 w 7417"/>
                <a:gd name="T19" fmla="*/ 2147483647 h 4574"/>
                <a:gd name="T20" fmla="*/ 2147483647 w 7417"/>
                <a:gd name="T21" fmla="*/ 2147483647 h 4574"/>
                <a:gd name="T22" fmla="*/ 2147483647 w 7417"/>
                <a:gd name="T23" fmla="*/ 2147483647 h 4574"/>
                <a:gd name="T24" fmla="*/ 2147483647 w 7417"/>
                <a:gd name="T25" fmla="*/ 2147483647 h 4574"/>
                <a:gd name="T26" fmla="*/ 2147483647 w 7417"/>
                <a:gd name="T27" fmla="*/ 2147483647 h 4574"/>
                <a:gd name="T28" fmla="*/ 2147483647 w 7417"/>
                <a:gd name="T29" fmla="*/ 2147483647 h 4574"/>
                <a:gd name="T30" fmla="*/ 2147483647 w 7417"/>
                <a:gd name="T31" fmla="*/ 2147483647 h 4574"/>
                <a:gd name="T32" fmla="*/ 2147483647 w 7417"/>
                <a:gd name="T33" fmla="*/ 2147483647 h 4574"/>
                <a:gd name="T34" fmla="*/ 2147483647 w 7417"/>
                <a:gd name="T35" fmla="*/ 2147483647 h 4574"/>
                <a:gd name="T36" fmla="*/ 2147483647 w 7417"/>
                <a:gd name="T37" fmla="*/ 2147483647 h 4574"/>
                <a:gd name="T38" fmla="*/ 2147483647 w 7417"/>
                <a:gd name="T39" fmla="*/ 2147483647 h 4574"/>
                <a:gd name="T40" fmla="*/ 2147483647 w 7417"/>
                <a:gd name="T41" fmla="*/ 2147483647 h 4574"/>
                <a:gd name="T42" fmla="*/ 2147483647 w 7417"/>
                <a:gd name="T43" fmla="*/ 2147483647 h 4574"/>
                <a:gd name="T44" fmla="*/ 2147483647 w 7417"/>
                <a:gd name="T45" fmla="*/ 2147483647 h 4574"/>
                <a:gd name="T46" fmla="*/ 2147483647 w 7417"/>
                <a:gd name="T47" fmla="*/ 2147483647 h 4574"/>
                <a:gd name="T48" fmla="*/ 2147483647 w 7417"/>
                <a:gd name="T49" fmla="*/ 2147483647 h 4574"/>
                <a:gd name="T50" fmla="*/ 2147483647 w 7417"/>
                <a:gd name="T51" fmla="*/ 2147483647 h 4574"/>
                <a:gd name="T52" fmla="*/ 2147483647 w 7417"/>
                <a:gd name="T53" fmla="*/ 2147483647 h 4574"/>
                <a:gd name="T54" fmla="*/ 2147483647 w 7417"/>
                <a:gd name="T55" fmla="*/ 2147483647 h 4574"/>
                <a:gd name="T56" fmla="*/ 2147483647 w 7417"/>
                <a:gd name="T57" fmla="*/ 2147483647 h 4574"/>
                <a:gd name="T58" fmla="*/ 2147483647 w 7417"/>
                <a:gd name="T59" fmla="*/ 2147483647 h 4574"/>
                <a:gd name="T60" fmla="*/ 2147483647 w 7417"/>
                <a:gd name="T61" fmla="*/ 2147483647 h 4574"/>
                <a:gd name="T62" fmla="*/ 2147483647 w 7417"/>
                <a:gd name="T63" fmla="*/ 2147483647 h 4574"/>
                <a:gd name="T64" fmla="*/ 2147483647 w 7417"/>
                <a:gd name="T65" fmla="*/ 2147483647 h 4574"/>
                <a:gd name="T66" fmla="*/ 2147483647 w 7417"/>
                <a:gd name="T67" fmla="*/ 2147483647 h 4574"/>
                <a:gd name="T68" fmla="*/ 2147483647 w 7417"/>
                <a:gd name="T69" fmla="*/ 2147483647 h 4574"/>
                <a:gd name="T70" fmla="*/ 2147483647 w 7417"/>
                <a:gd name="T71" fmla="*/ 2147483647 h 4574"/>
                <a:gd name="T72" fmla="*/ 2147483647 w 7417"/>
                <a:gd name="T73" fmla="*/ 2147483647 h 4574"/>
                <a:gd name="T74" fmla="*/ 2147483647 w 7417"/>
                <a:gd name="T75" fmla="*/ 2147483647 h 4574"/>
                <a:gd name="T76" fmla="*/ 2147483647 w 7417"/>
                <a:gd name="T77" fmla="*/ 2147483647 h 4574"/>
                <a:gd name="T78" fmla="*/ 2147483647 w 7417"/>
                <a:gd name="T79" fmla="*/ 2147483647 h 4574"/>
                <a:gd name="T80" fmla="*/ 2147483647 w 7417"/>
                <a:gd name="T81" fmla="*/ 0 h 4574"/>
                <a:gd name="T82" fmla="*/ 2147483647 w 7417"/>
                <a:gd name="T83" fmla="*/ 2147483647 h 4574"/>
                <a:gd name="T84" fmla="*/ 0 w 7417"/>
                <a:gd name="T85" fmla="*/ 2147483647 h 4574"/>
                <a:gd name="T86" fmla="*/ 2147483647 w 7417"/>
                <a:gd name="T87" fmla="*/ 2147483647 h 4574"/>
                <a:gd name="T88" fmla="*/ 2147483647 w 7417"/>
                <a:gd name="T89" fmla="*/ 2147483647 h 4574"/>
                <a:gd name="T90" fmla="*/ 2147483647 w 7417"/>
                <a:gd name="T91" fmla="*/ 2147483647 h 4574"/>
                <a:gd name="T92" fmla="*/ 2147483647 w 7417"/>
                <a:gd name="T93" fmla="*/ 2147483647 h 4574"/>
                <a:gd name="T94" fmla="*/ 2147483647 w 7417"/>
                <a:gd name="T95" fmla="*/ 2147483647 h 4574"/>
                <a:gd name="T96" fmla="*/ 2147483647 w 7417"/>
                <a:gd name="T97" fmla="*/ 2147483647 h 4574"/>
                <a:gd name="T98" fmla="*/ 2147483647 w 7417"/>
                <a:gd name="T99" fmla="*/ 2147483647 h 4574"/>
                <a:gd name="T100" fmla="*/ 2147483647 w 7417"/>
                <a:gd name="T101" fmla="*/ 2147483647 h 4574"/>
                <a:gd name="T102" fmla="*/ 2147483647 w 7417"/>
                <a:gd name="T103" fmla="*/ 2147483647 h 4574"/>
                <a:gd name="T104" fmla="*/ 2147483647 w 7417"/>
                <a:gd name="T105" fmla="*/ 2147483647 h 4574"/>
                <a:gd name="T106" fmla="*/ 2147483647 w 7417"/>
                <a:gd name="T107" fmla="*/ 2147483647 h 4574"/>
                <a:gd name="T108" fmla="*/ 2147483647 w 7417"/>
                <a:gd name="T109" fmla="*/ 2147483647 h 4574"/>
                <a:gd name="T110" fmla="*/ 2147483647 w 7417"/>
                <a:gd name="T111" fmla="*/ 2147483647 h 4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17"/>
                <a:gd name="T169" fmla="*/ 0 h 4574"/>
                <a:gd name="T170" fmla="*/ 7417 w 7417"/>
                <a:gd name="T171" fmla="*/ 4574 h 457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17" h="4574">
                  <a:moveTo>
                    <a:pt x="6290" y="4191"/>
                  </a:moveTo>
                  <a:lnTo>
                    <a:pt x="6369" y="4203"/>
                  </a:lnTo>
                  <a:lnTo>
                    <a:pt x="6380" y="4237"/>
                  </a:lnTo>
                  <a:lnTo>
                    <a:pt x="6414" y="4270"/>
                  </a:lnTo>
                  <a:lnTo>
                    <a:pt x="6458" y="4282"/>
                  </a:lnTo>
                  <a:lnTo>
                    <a:pt x="6504" y="4270"/>
                  </a:lnTo>
                  <a:lnTo>
                    <a:pt x="6583" y="4383"/>
                  </a:lnTo>
                  <a:lnTo>
                    <a:pt x="6673" y="4462"/>
                  </a:lnTo>
                  <a:lnTo>
                    <a:pt x="6808" y="4484"/>
                  </a:lnTo>
                  <a:lnTo>
                    <a:pt x="6932" y="4473"/>
                  </a:lnTo>
                  <a:lnTo>
                    <a:pt x="6943" y="4518"/>
                  </a:lnTo>
                  <a:lnTo>
                    <a:pt x="6966" y="4540"/>
                  </a:lnTo>
                  <a:lnTo>
                    <a:pt x="7022" y="4574"/>
                  </a:lnTo>
                  <a:lnTo>
                    <a:pt x="7068" y="4563"/>
                  </a:lnTo>
                  <a:lnTo>
                    <a:pt x="7417" y="3921"/>
                  </a:lnTo>
                  <a:lnTo>
                    <a:pt x="7417" y="3864"/>
                  </a:lnTo>
                  <a:lnTo>
                    <a:pt x="7384" y="3831"/>
                  </a:lnTo>
                  <a:lnTo>
                    <a:pt x="7338" y="3808"/>
                  </a:lnTo>
                  <a:lnTo>
                    <a:pt x="7293" y="3820"/>
                  </a:lnTo>
                  <a:lnTo>
                    <a:pt x="7248" y="3685"/>
                  </a:lnTo>
                  <a:lnTo>
                    <a:pt x="7169" y="3617"/>
                  </a:lnTo>
                  <a:lnTo>
                    <a:pt x="7022" y="3560"/>
                  </a:lnTo>
                  <a:lnTo>
                    <a:pt x="6876" y="3594"/>
                  </a:lnTo>
                  <a:lnTo>
                    <a:pt x="6864" y="3550"/>
                  </a:lnTo>
                  <a:lnTo>
                    <a:pt x="6843" y="3504"/>
                  </a:lnTo>
                  <a:lnTo>
                    <a:pt x="6764" y="3493"/>
                  </a:lnTo>
                  <a:lnTo>
                    <a:pt x="6718" y="3515"/>
                  </a:lnTo>
                  <a:lnTo>
                    <a:pt x="6188" y="3188"/>
                  </a:lnTo>
                  <a:lnTo>
                    <a:pt x="4351" y="2175"/>
                  </a:lnTo>
                  <a:lnTo>
                    <a:pt x="1059" y="384"/>
                  </a:lnTo>
                  <a:lnTo>
                    <a:pt x="1047" y="338"/>
                  </a:lnTo>
                  <a:lnTo>
                    <a:pt x="1014" y="305"/>
                  </a:lnTo>
                  <a:lnTo>
                    <a:pt x="969" y="293"/>
                  </a:lnTo>
                  <a:lnTo>
                    <a:pt x="924" y="305"/>
                  </a:lnTo>
                  <a:lnTo>
                    <a:pt x="845" y="191"/>
                  </a:lnTo>
                  <a:lnTo>
                    <a:pt x="755" y="124"/>
                  </a:lnTo>
                  <a:lnTo>
                    <a:pt x="620" y="90"/>
                  </a:lnTo>
                  <a:lnTo>
                    <a:pt x="495" y="113"/>
                  </a:lnTo>
                  <a:lnTo>
                    <a:pt x="485" y="68"/>
                  </a:lnTo>
                  <a:lnTo>
                    <a:pt x="462" y="34"/>
                  </a:lnTo>
                  <a:lnTo>
                    <a:pt x="406" y="0"/>
                  </a:lnTo>
                  <a:lnTo>
                    <a:pt x="360" y="12"/>
                  </a:lnTo>
                  <a:lnTo>
                    <a:pt x="0" y="676"/>
                  </a:lnTo>
                  <a:lnTo>
                    <a:pt x="11" y="721"/>
                  </a:lnTo>
                  <a:lnTo>
                    <a:pt x="33" y="755"/>
                  </a:lnTo>
                  <a:lnTo>
                    <a:pt x="90" y="789"/>
                  </a:lnTo>
                  <a:lnTo>
                    <a:pt x="135" y="767"/>
                  </a:lnTo>
                  <a:lnTo>
                    <a:pt x="179" y="902"/>
                  </a:lnTo>
                  <a:lnTo>
                    <a:pt x="258" y="969"/>
                  </a:lnTo>
                  <a:lnTo>
                    <a:pt x="406" y="1025"/>
                  </a:lnTo>
                  <a:lnTo>
                    <a:pt x="552" y="1002"/>
                  </a:lnTo>
                  <a:lnTo>
                    <a:pt x="564" y="1048"/>
                  </a:lnTo>
                  <a:lnTo>
                    <a:pt x="585" y="1081"/>
                  </a:lnTo>
                  <a:lnTo>
                    <a:pt x="664" y="1104"/>
                  </a:lnTo>
                  <a:lnTo>
                    <a:pt x="710" y="1070"/>
                  </a:lnTo>
                  <a:lnTo>
                    <a:pt x="6290" y="4191"/>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2" name="Freeform 10"/>
            <p:cNvSpPr>
              <a:spLocks/>
            </p:cNvSpPr>
            <p:nvPr/>
          </p:nvSpPr>
          <p:spPr bwMode="auto">
            <a:xfrm>
              <a:off x="5334000" y="2057400"/>
              <a:ext cx="601663" cy="704850"/>
            </a:xfrm>
            <a:custGeom>
              <a:avLst/>
              <a:gdLst>
                <a:gd name="T0" fmla="*/ 2147483647 w 3788"/>
                <a:gd name="T1" fmla="*/ 2147483647 h 4439"/>
                <a:gd name="T2" fmla="*/ 2147483647 w 3788"/>
                <a:gd name="T3" fmla="*/ 2147483647 h 4439"/>
                <a:gd name="T4" fmla="*/ 2147483647 w 3788"/>
                <a:gd name="T5" fmla="*/ 2147483647 h 4439"/>
                <a:gd name="T6" fmla="*/ 2147483647 w 3788"/>
                <a:gd name="T7" fmla="*/ 2147483647 h 4439"/>
                <a:gd name="T8" fmla="*/ 2147483647 w 3788"/>
                <a:gd name="T9" fmla="*/ 2147483647 h 4439"/>
                <a:gd name="T10" fmla="*/ 2147483647 w 3788"/>
                <a:gd name="T11" fmla="*/ 2147483647 h 4439"/>
                <a:gd name="T12" fmla="*/ 2147483647 w 3788"/>
                <a:gd name="T13" fmla="*/ 2147483647 h 4439"/>
                <a:gd name="T14" fmla="*/ 2147483647 w 3788"/>
                <a:gd name="T15" fmla="*/ 2147483647 h 4439"/>
                <a:gd name="T16" fmla="*/ 0 w 3788"/>
                <a:gd name="T17" fmla="*/ 2147483647 h 4439"/>
                <a:gd name="T18" fmla="*/ 0 w 3788"/>
                <a:gd name="T19" fmla="*/ 2147483647 h 4439"/>
                <a:gd name="T20" fmla="*/ 2147483647 w 3788"/>
                <a:gd name="T21" fmla="*/ 2147483647 h 4439"/>
                <a:gd name="T22" fmla="*/ 2147483647 w 3788"/>
                <a:gd name="T23" fmla="*/ 2147483647 h 4439"/>
                <a:gd name="T24" fmla="*/ 2147483647 w 3788"/>
                <a:gd name="T25" fmla="*/ 2147483647 h 4439"/>
                <a:gd name="T26" fmla="*/ 2147483647 w 3788"/>
                <a:gd name="T27" fmla="*/ 2147483647 h 4439"/>
                <a:gd name="T28" fmla="*/ 2147483647 w 3788"/>
                <a:gd name="T29" fmla="*/ 2147483647 h 4439"/>
                <a:gd name="T30" fmla="*/ 2147483647 w 3788"/>
                <a:gd name="T31" fmla="*/ 2147483647 h 4439"/>
                <a:gd name="T32" fmla="*/ 2147483647 w 3788"/>
                <a:gd name="T33" fmla="*/ 2147483647 h 4439"/>
                <a:gd name="T34" fmla="*/ 2147483647 w 3788"/>
                <a:gd name="T35" fmla="*/ 2147483647 h 4439"/>
                <a:gd name="T36" fmla="*/ 2147483647 w 3788"/>
                <a:gd name="T37" fmla="*/ 2147483647 h 4439"/>
                <a:gd name="T38" fmla="*/ 2147483647 w 3788"/>
                <a:gd name="T39" fmla="*/ 2147483647 h 4439"/>
                <a:gd name="T40" fmla="*/ 2147483647 w 3788"/>
                <a:gd name="T41" fmla="*/ 2147483647 h 4439"/>
                <a:gd name="T42" fmla="*/ 2147483647 w 3788"/>
                <a:gd name="T43" fmla="*/ 2147483647 h 4439"/>
                <a:gd name="T44" fmla="*/ 2147483647 w 3788"/>
                <a:gd name="T45" fmla="*/ 2147483647 h 4439"/>
                <a:gd name="T46" fmla="*/ 2147483647 w 3788"/>
                <a:gd name="T47" fmla="*/ 2147483647 h 4439"/>
                <a:gd name="T48" fmla="*/ 2147483647 w 3788"/>
                <a:gd name="T49" fmla="*/ 0 h 4439"/>
                <a:gd name="T50" fmla="*/ 2147483647 w 3788"/>
                <a:gd name="T51" fmla="*/ 2147483647 h 4439"/>
                <a:gd name="T52" fmla="*/ 2147483647 w 3788"/>
                <a:gd name="T53" fmla="*/ 2147483647 h 4439"/>
                <a:gd name="T54" fmla="*/ 2147483647 w 3788"/>
                <a:gd name="T55" fmla="*/ 2147483647 h 4439"/>
                <a:gd name="T56" fmla="*/ 2147483647 w 3788"/>
                <a:gd name="T57" fmla="*/ 2147483647 h 4439"/>
                <a:gd name="T58" fmla="*/ 2147483647 w 3788"/>
                <a:gd name="T59" fmla="*/ 2147483647 h 4439"/>
                <a:gd name="T60" fmla="*/ 2147483647 w 3788"/>
                <a:gd name="T61" fmla="*/ 2147483647 h 4439"/>
                <a:gd name="T62" fmla="*/ 2147483647 w 3788"/>
                <a:gd name="T63" fmla="*/ 2147483647 h 4439"/>
                <a:gd name="T64" fmla="*/ 2147483647 w 3788"/>
                <a:gd name="T65" fmla="*/ 2147483647 h 4439"/>
                <a:gd name="T66" fmla="*/ 2147483647 w 3788"/>
                <a:gd name="T67" fmla="*/ 2147483647 h 44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88"/>
                <a:gd name="T103" fmla="*/ 0 h 4439"/>
                <a:gd name="T104" fmla="*/ 3788 w 3788"/>
                <a:gd name="T105" fmla="*/ 4439 h 44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88" h="4439">
                  <a:moveTo>
                    <a:pt x="2558" y="3279"/>
                  </a:moveTo>
                  <a:lnTo>
                    <a:pt x="2457" y="3391"/>
                  </a:lnTo>
                  <a:lnTo>
                    <a:pt x="2321" y="3493"/>
                  </a:lnTo>
                  <a:lnTo>
                    <a:pt x="2333" y="3549"/>
                  </a:lnTo>
                  <a:lnTo>
                    <a:pt x="2321" y="3605"/>
                  </a:lnTo>
                  <a:lnTo>
                    <a:pt x="2277" y="3639"/>
                  </a:lnTo>
                  <a:lnTo>
                    <a:pt x="2242" y="3639"/>
                  </a:lnTo>
                  <a:lnTo>
                    <a:pt x="1961" y="4102"/>
                  </a:lnTo>
                  <a:lnTo>
                    <a:pt x="1961" y="4135"/>
                  </a:lnTo>
                  <a:lnTo>
                    <a:pt x="1950" y="4202"/>
                  </a:lnTo>
                  <a:lnTo>
                    <a:pt x="1915" y="4214"/>
                  </a:lnTo>
                  <a:lnTo>
                    <a:pt x="1871" y="4202"/>
                  </a:lnTo>
                  <a:lnTo>
                    <a:pt x="1894" y="4304"/>
                  </a:lnTo>
                  <a:lnTo>
                    <a:pt x="1871" y="4394"/>
                  </a:lnTo>
                  <a:lnTo>
                    <a:pt x="1815" y="4439"/>
                  </a:lnTo>
                  <a:lnTo>
                    <a:pt x="1759" y="4416"/>
                  </a:lnTo>
                  <a:lnTo>
                    <a:pt x="22" y="3426"/>
                  </a:lnTo>
                  <a:lnTo>
                    <a:pt x="0" y="3358"/>
                  </a:lnTo>
                  <a:lnTo>
                    <a:pt x="0" y="3312"/>
                  </a:lnTo>
                  <a:lnTo>
                    <a:pt x="0" y="3268"/>
                  </a:lnTo>
                  <a:lnTo>
                    <a:pt x="44" y="3211"/>
                  </a:lnTo>
                  <a:lnTo>
                    <a:pt x="90" y="3189"/>
                  </a:lnTo>
                  <a:lnTo>
                    <a:pt x="180" y="3177"/>
                  </a:lnTo>
                  <a:lnTo>
                    <a:pt x="169" y="3133"/>
                  </a:lnTo>
                  <a:lnTo>
                    <a:pt x="180" y="3076"/>
                  </a:lnTo>
                  <a:lnTo>
                    <a:pt x="225" y="3064"/>
                  </a:lnTo>
                  <a:lnTo>
                    <a:pt x="259" y="3064"/>
                  </a:lnTo>
                  <a:lnTo>
                    <a:pt x="506" y="2659"/>
                  </a:lnTo>
                  <a:lnTo>
                    <a:pt x="496" y="2603"/>
                  </a:lnTo>
                  <a:lnTo>
                    <a:pt x="506" y="2557"/>
                  </a:lnTo>
                  <a:lnTo>
                    <a:pt x="552" y="2535"/>
                  </a:lnTo>
                  <a:lnTo>
                    <a:pt x="585" y="2535"/>
                  </a:lnTo>
                  <a:lnTo>
                    <a:pt x="687" y="2242"/>
                  </a:lnTo>
                  <a:lnTo>
                    <a:pt x="812" y="1949"/>
                  </a:lnTo>
                  <a:lnTo>
                    <a:pt x="958" y="1645"/>
                  </a:lnTo>
                  <a:lnTo>
                    <a:pt x="1104" y="1398"/>
                  </a:lnTo>
                  <a:lnTo>
                    <a:pt x="1285" y="1171"/>
                  </a:lnTo>
                  <a:lnTo>
                    <a:pt x="1476" y="1003"/>
                  </a:lnTo>
                  <a:lnTo>
                    <a:pt x="1453" y="935"/>
                  </a:lnTo>
                  <a:lnTo>
                    <a:pt x="1465" y="868"/>
                  </a:lnTo>
                  <a:lnTo>
                    <a:pt x="1510" y="834"/>
                  </a:lnTo>
                  <a:lnTo>
                    <a:pt x="1555" y="822"/>
                  </a:lnTo>
                  <a:lnTo>
                    <a:pt x="1836" y="360"/>
                  </a:lnTo>
                  <a:lnTo>
                    <a:pt x="1815" y="316"/>
                  </a:lnTo>
                  <a:lnTo>
                    <a:pt x="1815" y="281"/>
                  </a:lnTo>
                  <a:lnTo>
                    <a:pt x="1848" y="248"/>
                  </a:lnTo>
                  <a:lnTo>
                    <a:pt x="1882" y="248"/>
                  </a:lnTo>
                  <a:lnTo>
                    <a:pt x="1859" y="146"/>
                  </a:lnTo>
                  <a:lnTo>
                    <a:pt x="1882" y="56"/>
                  </a:lnTo>
                  <a:lnTo>
                    <a:pt x="1927" y="0"/>
                  </a:lnTo>
                  <a:lnTo>
                    <a:pt x="1994" y="0"/>
                  </a:lnTo>
                  <a:lnTo>
                    <a:pt x="3765" y="1070"/>
                  </a:lnTo>
                  <a:lnTo>
                    <a:pt x="3788" y="1149"/>
                  </a:lnTo>
                  <a:lnTo>
                    <a:pt x="3776" y="1228"/>
                  </a:lnTo>
                  <a:lnTo>
                    <a:pt x="3730" y="1284"/>
                  </a:lnTo>
                  <a:lnTo>
                    <a:pt x="3652" y="1319"/>
                  </a:lnTo>
                  <a:lnTo>
                    <a:pt x="3663" y="1363"/>
                  </a:lnTo>
                  <a:lnTo>
                    <a:pt x="3630" y="1419"/>
                  </a:lnTo>
                  <a:lnTo>
                    <a:pt x="3584" y="1431"/>
                  </a:lnTo>
                  <a:lnTo>
                    <a:pt x="3528" y="1431"/>
                  </a:lnTo>
                  <a:lnTo>
                    <a:pt x="3291" y="1893"/>
                  </a:lnTo>
                  <a:lnTo>
                    <a:pt x="3303" y="1949"/>
                  </a:lnTo>
                  <a:lnTo>
                    <a:pt x="3303" y="1995"/>
                  </a:lnTo>
                  <a:lnTo>
                    <a:pt x="3257" y="2039"/>
                  </a:lnTo>
                  <a:lnTo>
                    <a:pt x="3212" y="2028"/>
                  </a:lnTo>
                  <a:lnTo>
                    <a:pt x="3043" y="2467"/>
                  </a:lnTo>
                  <a:lnTo>
                    <a:pt x="2806" y="2929"/>
                  </a:lnTo>
                  <a:lnTo>
                    <a:pt x="2581" y="3268"/>
                  </a:lnTo>
                  <a:lnTo>
                    <a:pt x="2558" y="3279"/>
                  </a:lnTo>
                  <a:close/>
                </a:path>
              </a:pathLst>
            </a:custGeom>
            <a:solidFill>
              <a:srgbClr val="BF7F00"/>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3" name="Freeform 11"/>
            <p:cNvSpPr>
              <a:spLocks/>
            </p:cNvSpPr>
            <p:nvPr/>
          </p:nvSpPr>
          <p:spPr bwMode="auto">
            <a:xfrm>
              <a:off x="5334000" y="2057400"/>
              <a:ext cx="601663" cy="704850"/>
            </a:xfrm>
            <a:custGeom>
              <a:avLst/>
              <a:gdLst>
                <a:gd name="T0" fmla="*/ 2147483647 w 3788"/>
                <a:gd name="T1" fmla="*/ 2147483647 h 4439"/>
                <a:gd name="T2" fmla="*/ 2147483647 w 3788"/>
                <a:gd name="T3" fmla="*/ 2147483647 h 4439"/>
                <a:gd name="T4" fmla="*/ 2147483647 w 3788"/>
                <a:gd name="T5" fmla="*/ 2147483647 h 4439"/>
                <a:gd name="T6" fmla="*/ 2147483647 w 3788"/>
                <a:gd name="T7" fmla="*/ 2147483647 h 4439"/>
                <a:gd name="T8" fmla="*/ 2147483647 w 3788"/>
                <a:gd name="T9" fmla="*/ 2147483647 h 4439"/>
                <a:gd name="T10" fmla="*/ 2147483647 w 3788"/>
                <a:gd name="T11" fmla="*/ 2147483647 h 4439"/>
                <a:gd name="T12" fmla="*/ 2147483647 w 3788"/>
                <a:gd name="T13" fmla="*/ 2147483647 h 4439"/>
                <a:gd name="T14" fmla="*/ 2147483647 w 3788"/>
                <a:gd name="T15" fmla="*/ 2147483647 h 4439"/>
                <a:gd name="T16" fmla="*/ 0 w 3788"/>
                <a:gd name="T17" fmla="*/ 2147483647 h 4439"/>
                <a:gd name="T18" fmla="*/ 0 w 3788"/>
                <a:gd name="T19" fmla="*/ 2147483647 h 4439"/>
                <a:gd name="T20" fmla="*/ 2147483647 w 3788"/>
                <a:gd name="T21" fmla="*/ 2147483647 h 4439"/>
                <a:gd name="T22" fmla="*/ 2147483647 w 3788"/>
                <a:gd name="T23" fmla="*/ 2147483647 h 4439"/>
                <a:gd name="T24" fmla="*/ 2147483647 w 3788"/>
                <a:gd name="T25" fmla="*/ 2147483647 h 4439"/>
                <a:gd name="T26" fmla="*/ 2147483647 w 3788"/>
                <a:gd name="T27" fmla="*/ 2147483647 h 4439"/>
                <a:gd name="T28" fmla="*/ 2147483647 w 3788"/>
                <a:gd name="T29" fmla="*/ 2147483647 h 4439"/>
                <a:gd name="T30" fmla="*/ 2147483647 w 3788"/>
                <a:gd name="T31" fmla="*/ 2147483647 h 4439"/>
                <a:gd name="T32" fmla="*/ 2147483647 w 3788"/>
                <a:gd name="T33" fmla="*/ 2147483647 h 4439"/>
                <a:gd name="T34" fmla="*/ 2147483647 w 3788"/>
                <a:gd name="T35" fmla="*/ 2147483647 h 4439"/>
                <a:gd name="T36" fmla="*/ 2147483647 w 3788"/>
                <a:gd name="T37" fmla="*/ 2147483647 h 4439"/>
                <a:gd name="T38" fmla="*/ 2147483647 w 3788"/>
                <a:gd name="T39" fmla="*/ 2147483647 h 4439"/>
                <a:gd name="T40" fmla="*/ 2147483647 w 3788"/>
                <a:gd name="T41" fmla="*/ 2147483647 h 4439"/>
                <a:gd name="T42" fmla="*/ 2147483647 w 3788"/>
                <a:gd name="T43" fmla="*/ 2147483647 h 4439"/>
                <a:gd name="T44" fmla="*/ 2147483647 w 3788"/>
                <a:gd name="T45" fmla="*/ 2147483647 h 4439"/>
                <a:gd name="T46" fmla="*/ 2147483647 w 3788"/>
                <a:gd name="T47" fmla="*/ 2147483647 h 4439"/>
                <a:gd name="T48" fmla="*/ 2147483647 w 3788"/>
                <a:gd name="T49" fmla="*/ 0 h 4439"/>
                <a:gd name="T50" fmla="*/ 2147483647 w 3788"/>
                <a:gd name="T51" fmla="*/ 2147483647 h 4439"/>
                <a:gd name="T52" fmla="*/ 2147483647 w 3788"/>
                <a:gd name="T53" fmla="*/ 2147483647 h 4439"/>
                <a:gd name="T54" fmla="*/ 2147483647 w 3788"/>
                <a:gd name="T55" fmla="*/ 2147483647 h 4439"/>
                <a:gd name="T56" fmla="*/ 2147483647 w 3788"/>
                <a:gd name="T57" fmla="*/ 2147483647 h 4439"/>
                <a:gd name="T58" fmla="*/ 2147483647 w 3788"/>
                <a:gd name="T59" fmla="*/ 2147483647 h 4439"/>
                <a:gd name="T60" fmla="*/ 2147483647 w 3788"/>
                <a:gd name="T61" fmla="*/ 2147483647 h 4439"/>
                <a:gd name="T62" fmla="*/ 2147483647 w 3788"/>
                <a:gd name="T63" fmla="*/ 2147483647 h 4439"/>
                <a:gd name="T64" fmla="*/ 2147483647 w 3788"/>
                <a:gd name="T65" fmla="*/ 2147483647 h 4439"/>
                <a:gd name="T66" fmla="*/ 2147483647 w 3788"/>
                <a:gd name="T67" fmla="*/ 2147483647 h 44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788"/>
                <a:gd name="T103" fmla="*/ 0 h 4439"/>
                <a:gd name="T104" fmla="*/ 3788 w 3788"/>
                <a:gd name="T105" fmla="*/ 4439 h 44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788" h="4439">
                  <a:moveTo>
                    <a:pt x="2558" y="3279"/>
                  </a:moveTo>
                  <a:lnTo>
                    <a:pt x="2457" y="3391"/>
                  </a:lnTo>
                  <a:lnTo>
                    <a:pt x="2321" y="3493"/>
                  </a:lnTo>
                  <a:lnTo>
                    <a:pt x="2333" y="3549"/>
                  </a:lnTo>
                  <a:lnTo>
                    <a:pt x="2321" y="3605"/>
                  </a:lnTo>
                  <a:lnTo>
                    <a:pt x="2277" y="3639"/>
                  </a:lnTo>
                  <a:lnTo>
                    <a:pt x="2242" y="3639"/>
                  </a:lnTo>
                  <a:lnTo>
                    <a:pt x="1961" y="4102"/>
                  </a:lnTo>
                  <a:lnTo>
                    <a:pt x="1961" y="4135"/>
                  </a:lnTo>
                  <a:lnTo>
                    <a:pt x="1950" y="4202"/>
                  </a:lnTo>
                  <a:lnTo>
                    <a:pt x="1915" y="4214"/>
                  </a:lnTo>
                  <a:lnTo>
                    <a:pt x="1871" y="4202"/>
                  </a:lnTo>
                  <a:lnTo>
                    <a:pt x="1894" y="4304"/>
                  </a:lnTo>
                  <a:lnTo>
                    <a:pt x="1871" y="4394"/>
                  </a:lnTo>
                  <a:lnTo>
                    <a:pt x="1815" y="4439"/>
                  </a:lnTo>
                  <a:lnTo>
                    <a:pt x="1759" y="4416"/>
                  </a:lnTo>
                  <a:lnTo>
                    <a:pt x="22" y="3426"/>
                  </a:lnTo>
                  <a:lnTo>
                    <a:pt x="0" y="3358"/>
                  </a:lnTo>
                  <a:lnTo>
                    <a:pt x="0" y="3312"/>
                  </a:lnTo>
                  <a:lnTo>
                    <a:pt x="0" y="3268"/>
                  </a:lnTo>
                  <a:lnTo>
                    <a:pt x="44" y="3211"/>
                  </a:lnTo>
                  <a:lnTo>
                    <a:pt x="90" y="3189"/>
                  </a:lnTo>
                  <a:lnTo>
                    <a:pt x="180" y="3177"/>
                  </a:lnTo>
                  <a:lnTo>
                    <a:pt x="169" y="3133"/>
                  </a:lnTo>
                  <a:lnTo>
                    <a:pt x="180" y="3076"/>
                  </a:lnTo>
                  <a:lnTo>
                    <a:pt x="225" y="3064"/>
                  </a:lnTo>
                  <a:lnTo>
                    <a:pt x="259" y="3064"/>
                  </a:lnTo>
                  <a:lnTo>
                    <a:pt x="506" y="2659"/>
                  </a:lnTo>
                  <a:lnTo>
                    <a:pt x="496" y="2603"/>
                  </a:lnTo>
                  <a:lnTo>
                    <a:pt x="506" y="2557"/>
                  </a:lnTo>
                  <a:lnTo>
                    <a:pt x="552" y="2535"/>
                  </a:lnTo>
                  <a:lnTo>
                    <a:pt x="585" y="2535"/>
                  </a:lnTo>
                  <a:lnTo>
                    <a:pt x="687" y="2242"/>
                  </a:lnTo>
                  <a:lnTo>
                    <a:pt x="812" y="1949"/>
                  </a:lnTo>
                  <a:lnTo>
                    <a:pt x="958" y="1645"/>
                  </a:lnTo>
                  <a:lnTo>
                    <a:pt x="1104" y="1398"/>
                  </a:lnTo>
                  <a:lnTo>
                    <a:pt x="1285" y="1171"/>
                  </a:lnTo>
                  <a:lnTo>
                    <a:pt x="1476" y="1003"/>
                  </a:lnTo>
                  <a:lnTo>
                    <a:pt x="1453" y="935"/>
                  </a:lnTo>
                  <a:lnTo>
                    <a:pt x="1465" y="868"/>
                  </a:lnTo>
                  <a:lnTo>
                    <a:pt x="1510" y="834"/>
                  </a:lnTo>
                  <a:lnTo>
                    <a:pt x="1555" y="822"/>
                  </a:lnTo>
                  <a:lnTo>
                    <a:pt x="1836" y="360"/>
                  </a:lnTo>
                  <a:lnTo>
                    <a:pt x="1815" y="316"/>
                  </a:lnTo>
                  <a:lnTo>
                    <a:pt x="1815" y="281"/>
                  </a:lnTo>
                  <a:lnTo>
                    <a:pt x="1848" y="248"/>
                  </a:lnTo>
                  <a:lnTo>
                    <a:pt x="1882" y="248"/>
                  </a:lnTo>
                  <a:lnTo>
                    <a:pt x="1859" y="146"/>
                  </a:lnTo>
                  <a:lnTo>
                    <a:pt x="1882" y="56"/>
                  </a:lnTo>
                  <a:lnTo>
                    <a:pt x="1927" y="0"/>
                  </a:lnTo>
                  <a:lnTo>
                    <a:pt x="1994" y="0"/>
                  </a:lnTo>
                  <a:lnTo>
                    <a:pt x="3765" y="1070"/>
                  </a:lnTo>
                  <a:lnTo>
                    <a:pt x="3788" y="1149"/>
                  </a:lnTo>
                  <a:lnTo>
                    <a:pt x="3776" y="1228"/>
                  </a:lnTo>
                  <a:lnTo>
                    <a:pt x="3730" y="1284"/>
                  </a:lnTo>
                  <a:lnTo>
                    <a:pt x="3652" y="1319"/>
                  </a:lnTo>
                  <a:lnTo>
                    <a:pt x="3663" y="1363"/>
                  </a:lnTo>
                  <a:lnTo>
                    <a:pt x="3630" y="1419"/>
                  </a:lnTo>
                  <a:lnTo>
                    <a:pt x="3584" y="1431"/>
                  </a:lnTo>
                  <a:lnTo>
                    <a:pt x="3528" y="1431"/>
                  </a:lnTo>
                  <a:lnTo>
                    <a:pt x="3291" y="1893"/>
                  </a:lnTo>
                  <a:lnTo>
                    <a:pt x="3303" y="1949"/>
                  </a:lnTo>
                  <a:lnTo>
                    <a:pt x="3303" y="1995"/>
                  </a:lnTo>
                  <a:lnTo>
                    <a:pt x="3257" y="2039"/>
                  </a:lnTo>
                  <a:lnTo>
                    <a:pt x="3212" y="2028"/>
                  </a:lnTo>
                  <a:lnTo>
                    <a:pt x="3043" y="2467"/>
                  </a:lnTo>
                  <a:lnTo>
                    <a:pt x="2806" y="2929"/>
                  </a:lnTo>
                  <a:lnTo>
                    <a:pt x="2581" y="3268"/>
                  </a:lnTo>
                  <a:lnTo>
                    <a:pt x="2558" y="3279"/>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4" name="Line 12"/>
            <p:cNvSpPr>
              <a:spLocks noChangeShapeType="1"/>
            </p:cNvSpPr>
            <p:nvPr/>
          </p:nvSpPr>
          <p:spPr bwMode="auto">
            <a:xfrm>
              <a:off x="5632450" y="2095500"/>
              <a:ext cx="282575" cy="169863"/>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5" name="Line 13"/>
            <p:cNvSpPr>
              <a:spLocks noChangeShapeType="1"/>
            </p:cNvSpPr>
            <p:nvPr/>
          </p:nvSpPr>
          <p:spPr bwMode="auto">
            <a:xfrm flipH="1" flipV="1">
              <a:off x="5624513" y="2112963"/>
              <a:ext cx="271463" cy="171450"/>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6" name="Line 14"/>
            <p:cNvSpPr>
              <a:spLocks noChangeShapeType="1"/>
            </p:cNvSpPr>
            <p:nvPr/>
          </p:nvSpPr>
          <p:spPr bwMode="auto">
            <a:xfrm>
              <a:off x="5584825" y="2187575"/>
              <a:ext cx="273050" cy="16827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7" name="Line 15"/>
            <p:cNvSpPr>
              <a:spLocks noChangeShapeType="1"/>
            </p:cNvSpPr>
            <p:nvPr/>
          </p:nvSpPr>
          <p:spPr bwMode="auto">
            <a:xfrm flipH="1" flipV="1">
              <a:off x="5570538" y="2217738"/>
              <a:ext cx="271463" cy="163513"/>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8" name="Line 16"/>
            <p:cNvSpPr>
              <a:spLocks noChangeShapeType="1"/>
            </p:cNvSpPr>
            <p:nvPr/>
          </p:nvSpPr>
          <p:spPr bwMode="auto">
            <a:xfrm>
              <a:off x="5429250" y="2455863"/>
              <a:ext cx="273050" cy="15557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39" name="Line 17"/>
            <p:cNvSpPr>
              <a:spLocks noChangeShapeType="1"/>
            </p:cNvSpPr>
            <p:nvPr/>
          </p:nvSpPr>
          <p:spPr bwMode="auto">
            <a:xfrm flipH="1" flipV="1">
              <a:off x="5414963" y="2478088"/>
              <a:ext cx="274638" cy="157163"/>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0" name="Line 18"/>
            <p:cNvSpPr>
              <a:spLocks noChangeShapeType="1"/>
            </p:cNvSpPr>
            <p:nvPr/>
          </p:nvSpPr>
          <p:spPr bwMode="auto">
            <a:xfrm>
              <a:off x="5378450" y="2541588"/>
              <a:ext cx="265113" cy="166688"/>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1" name="Line 19"/>
            <p:cNvSpPr>
              <a:spLocks noChangeShapeType="1"/>
            </p:cNvSpPr>
            <p:nvPr/>
          </p:nvSpPr>
          <p:spPr bwMode="auto">
            <a:xfrm flipH="1" flipV="1">
              <a:off x="5364163" y="2562225"/>
              <a:ext cx="265113" cy="16192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2" name="Freeform 20"/>
            <p:cNvSpPr>
              <a:spLocks/>
            </p:cNvSpPr>
            <p:nvPr/>
          </p:nvSpPr>
          <p:spPr bwMode="auto">
            <a:xfrm>
              <a:off x="5359400" y="2079625"/>
              <a:ext cx="330200" cy="542925"/>
            </a:xfrm>
            <a:custGeom>
              <a:avLst/>
              <a:gdLst>
                <a:gd name="T0" fmla="*/ 2147483647 w 2085"/>
                <a:gd name="T1" fmla="*/ 2147483647 h 3426"/>
                <a:gd name="T2" fmla="*/ 2147483647 w 2085"/>
                <a:gd name="T3" fmla="*/ 2147483647 h 3426"/>
                <a:gd name="T4" fmla="*/ 2147483647 w 2085"/>
                <a:gd name="T5" fmla="*/ 2147483647 h 3426"/>
                <a:gd name="T6" fmla="*/ 2147483647 w 2085"/>
                <a:gd name="T7" fmla="*/ 2147483647 h 3426"/>
                <a:gd name="T8" fmla="*/ 2147483647 w 2085"/>
                <a:gd name="T9" fmla="*/ 2147483647 h 3426"/>
                <a:gd name="T10" fmla="*/ 2147483647 w 2085"/>
                <a:gd name="T11" fmla="*/ 2147483647 h 3426"/>
                <a:gd name="T12" fmla="*/ 2147483647 w 2085"/>
                <a:gd name="T13" fmla="*/ 2147483647 h 3426"/>
                <a:gd name="T14" fmla="*/ 2147483647 w 2085"/>
                <a:gd name="T15" fmla="*/ 2147483647 h 3426"/>
                <a:gd name="T16" fmla="*/ 2147483647 w 2085"/>
                <a:gd name="T17" fmla="*/ 2147483647 h 3426"/>
                <a:gd name="T18" fmla="*/ 2147483647 w 2085"/>
                <a:gd name="T19" fmla="*/ 2147483647 h 3426"/>
                <a:gd name="T20" fmla="*/ 2147483647 w 2085"/>
                <a:gd name="T21" fmla="*/ 2147483647 h 3426"/>
                <a:gd name="T22" fmla="*/ 2147483647 w 2085"/>
                <a:gd name="T23" fmla="*/ 2147483647 h 3426"/>
                <a:gd name="T24" fmla="*/ 2147483647 w 2085"/>
                <a:gd name="T25" fmla="*/ 2147483647 h 3426"/>
                <a:gd name="T26" fmla="*/ 2147483647 w 2085"/>
                <a:gd name="T27" fmla="*/ 2147483647 h 3426"/>
                <a:gd name="T28" fmla="*/ 2147483647 w 2085"/>
                <a:gd name="T29" fmla="*/ 2147483647 h 3426"/>
                <a:gd name="T30" fmla="*/ 2147483647 w 2085"/>
                <a:gd name="T31" fmla="*/ 2147483647 h 3426"/>
                <a:gd name="T32" fmla="*/ 2147483647 w 2085"/>
                <a:gd name="T33" fmla="*/ 2147483647 h 3426"/>
                <a:gd name="T34" fmla="*/ 0 w 2085"/>
                <a:gd name="T35" fmla="*/ 2147483647 h 3426"/>
                <a:gd name="T36" fmla="*/ 2147483647 w 2085"/>
                <a:gd name="T37" fmla="*/ 2147483647 h 3426"/>
                <a:gd name="T38" fmla="*/ 2147483647 w 2085"/>
                <a:gd name="T39" fmla="*/ 2147483647 h 3426"/>
                <a:gd name="T40" fmla="*/ 2147483647 w 2085"/>
                <a:gd name="T41" fmla="*/ 2147483647 h 3426"/>
                <a:gd name="T42" fmla="*/ 2147483647 w 2085"/>
                <a:gd name="T43" fmla="*/ 2147483647 h 3426"/>
                <a:gd name="T44" fmla="*/ 2147483647 w 2085"/>
                <a:gd name="T45" fmla="*/ 2147483647 h 3426"/>
                <a:gd name="T46" fmla="*/ 2147483647 w 2085"/>
                <a:gd name="T47" fmla="*/ 2147483647 h 3426"/>
                <a:gd name="T48" fmla="*/ 2147483647 w 2085"/>
                <a:gd name="T49" fmla="*/ 2147483647 h 3426"/>
                <a:gd name="T50" fmla="*/ 2147483647 w 2085"/>
                <a:gd name="T51" fmla="*/ 2147483647 h 3426"/>
                <a:gd name="T52" fmla="*/ 2147483647 w 2085"/>
                <a:gd name="T53" fmla="*/ 2147483647 h 3426"/>
                <a:gd name="T54" fmla="*/ 2147483647 w 2085"/>
                <a:gd name="T55" fmla="*/ 2147483647 h 3426"/>
                <a:gd name="T56" fmla="*/ 2147483647 w 2085"/>
                <a:gd name="T57" fmla="*/ 2147483647 h 3426"/>
                <a:gd name="T58" fmla="*/ 2147483647 w 2085"/>
                <a:gd name="T59" fmla="*/ 2147483647 h 3426"/>
                <a:gd name="T60" fmla="*/ 2147483647 w 2085"/>
                <a:gd name="T61" fmla="*/ 2147483647 h 3426"/>
                <a:gd name="T62" fmla="*/ 2147483647 w 2085"/>
                <a:gd name="T63" fmla="*/ 2147483647 h 3426"/>
                <a:gd name="T64" fmla="*/ 2147483647 w 2085"/>
                <a:gd name="T65" fmla="*/ 2147483647 h 3426"/>
                <a:gd name="T66" fmla="*/ 2147483647 w 2085"/>
                <a:gd name="T67" fmla="*/ 0 h 3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5"/>
                <a:gd name="T103" fmla="*/ 0 h 3426"/>
                <a:gd name="T104" fmla="*/ 2085 w 2085"/>
                <a:gd name="T105" fmla="*/ 3426 h 34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5" h="3426">
                  <a:moveTo>
                    <a:pt x="2085" y="34"/>
                  </a:moveTo>
                  <a:lnTo>
                    <a:pt x="2018" y="46"/>
                  </a:lnTo>
                  <a:lnTo>
                    <a:pt x="1973" y="102"/>
                  </a:lnTo>
                  <a:lnTo>
                    <a:pt x="1950" y="181"/>
                  </a:lnTo>
                  <a:lnTo>
                    <a:pt x="1973" y="281"/>
                  </a:lnTo>
                  <a:lnTo>
                    <a:pt x="1939" y="281"/>
                  </a:lnTo>
                  <a:lnTo>
                    <a:pt x="1906" y="316"/>
                  </a:lnTo>
                  <a:lnTo>
                    <a:pt x="1906" y="360"/>
                  </a:lnTo>
                  <a:lnTo>
                    <a:pt x="1928" y="394"/>
                  </a:lnTo>
                  <a:lnTo>
                    <a:pt x="1646" y="857"/>
                  </a:lnTo>
                  <a:lnTo>
                    <a:pt x="1602" y="879"/>
                  </a:lnTo>
                  <a:lnTo>
                    <a:pt x="1556" y="901"/>
                  </a:lnTo>
                  <a:lnTo>
                    <a:pt x="1544" y="980"/>
                  </a:lnTo>
                  <a:lnTo>
                    <a:pt x="1567" y="1036"/>
                  </a:lnTo>
                  <a:lnTo>
                    <a:pt x="1375" y="1205"/>
                  </a:lnTo>
                  <a:lnTo>
                    <a:pt x="1196" y="1442"/>
                  </a:lnTo>
                  <a:lnTo>
                    <a:pt x="1038" y="1690"/>
                  </a:lnTo>
                  <a:lnTo>
                    <a:pt x="902" y="1995"/>
                  </a:lnTo>
                  <a:lnTo>
                    <a:pt x="778" y="2276"/>
                  </a:lnTo>
                  <a:lnTo>
                    <a:pt x="676" y="2569"/>
                  </a:lnTo>
                  <a:lnTo>
                    <a:pt x="643" y="2569"/>
                  </a:lnTo>
                  <a:lnTo>
                    <a:pt x="597" y="2592"/>
                  </a:lnTo>
                  <a:lnTo>
                    <a:pt x="586" y="2636"/>
                  </a:lnTo>
                  <a:lnTo>
                    <a:pt x="597" y="2692"/>
                  </a:lnTo>
                  <a:lnTo>
                    <a:pt x="349" y="3098"/>
                  </a:lnTo>
                  <a:lnTo>
                    <a:pt x="316" y="3098"/>
                  </a:lnTo>
                  <a:lnTo>
                    <a:pt x="270" y="3121"/>
                  </a:lnTo>
                  <a:lnTo>
                    <a:pt x="260" y="3177"/>
                  </a:lnTo>
                  <a:lnTo>
                    <a:pt x="270" y="3212"/>
                  </a:lnTo>
                  <a:lnTo>
                    <a:pt x="181" y="3233"/>
                  </a:lnTo>
                  <a:lnTo>
                    <a:pt x="135" y="3245"/>
                  </a:lnTo>
                  <a:lnTo>
                    <a:pt x="91" y="3301"/>
                  </a:lnTo>
                  <a:lnTo>
                    <a:pt x="91" y="3347"/>
                  </a:lnTo>
                  <a:lnTo>
                    <a:pt x="91" y="3426"/>
                  </a:lnTo>
                  <a:lnTo>
                    <a:pt x="12" y="3380"/>
                  </a:lnTo>
                  <a:lnTo>
                    <a:pt x="0" y="3312"/>
                  </a:lnTo>
                  <a:lnTo>
                    <a:pt x="12" y="3256"/>
                  </a:lnTo>
                  <a:lnTo>
                    <a:pt x="56" y="3212"/>
                  </a:lnTo>
                  <a:lnTo>
                    <a:pt x="102" y="3189"/>
                  </a:lnTo>
                  <a:lnTo>
                    <a:pt x="191" y="3177"/>
                  </a:lnTo>
                  <a:lnTo>
                    <a:pt x="181" y="3133"/>
                  </a:lnTo>
                  <a:lnTo>
                    <a:pt x="191" y="3076"/>
                  </a:lnTo>
                  <a:lnTo>
                    <a:pt x="237" y="3065"/>
                  </a:lnTo>
                  <a:lnTo>
                    <a:pt x="270" y="3065"/>
                  </a:lnTo>
                  <a:lnTo>
                    <a:pt x="519" y="2659"/>
                  </a:lnTo>
                  <a:lnTo>
                    <a:pt x="507" y="2603"/>
                  </a:lnTo>
                  <a:lnTo>
                    <a:pt x="519" y="2557"/>
                  </a:lnTo>
                  <a:lnTo>
                    <a:pt x="564" y="2524"/>
                  </a:lnTo>
                  <a:lnTo>
                    <a:pt x="597" y="2536"/>
                  </a:lnTo>
                  <a:lnTo>
                    <a:pt x="699" y="2243"/>
                  </a:lnTo>
                  <a:lnTo>
                    <a:pt x="823" y="1949"/>
                  </a:lnTo>
                  <a:lnTo>
                    <a:pt x="970" y="1645"/>
                  </a:lnTo>
                  <a:lnTo>
                    <a:pt x="1117" y="1398"/>
                  </a:lnTo>
                  <a:lnTo>
                    <a:pt x="1296" y="1172"/>
                  </a:lnTo>
                  <a:lnTo>
                    <a:pt x="1488" y="992"/>
                  </a:lnTo>
                  <a:lnTo>
                    <a:pt x="1466" y="935"/>
                  </a:lnTo>
                  <a:lnTo>
                    <a:pt x="1477" y="868"/>
                  </a:lnTo>
                  <a:lnTo>
                    <a:pt x="1523" y="834"/>
                  </a:lnTo>
                  <a:lnTo>
                    <a:pt x="1567" y="811"/>
                  </a:lnTo>
                  <a:lnTo>
                    <a:pt x="1849" y="360"/>
                  </a:lnTo>
                  <a:lnTo>
                    <a:pt x="1827" y="316"/>
                  </a:lnTo>
                  <a:lnTo>
                    <a:pt x="1827" y="271"/>
                  </a:lnTo>
                  <a:lnTo>
                    <a:pt x="1860" y="248"/>
                  </a:lnTo>
                  <a:lnTo>
                    <a:pt x="1894" y="248"/>
                  </a:lnTo>
                  <a:lnTo>
                    <a:pt x="1872" y="146"/>
                  </a:lnTo>
                  <a:lnTo>
                    <a:pt x="1894" y="56"/>
                  </a:lnTo>
                  <a:lnTo>
                    <a:pt x="1939" y="0"/>
                  </a:lnTo>
                  <a:lnTo>
                    <a:pt x="2007" y="0"/>
                  </a:lnTo>
                  <a:lnTo>
                    <a:pt x="2085" y="34"/>
                  </a:lnTo>
                  <a:close/>
                </a:path>
              </a:pathLst>
            </a:custGeom>
            <a:solidFill>
              <a:srgbClr val="FFFFFF"/>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3" name="Freeform 21"/>
            <p:cNvSpPr>
              <a:spLocks/>
            </p:cNvSpPr>
            <p:nvPr/>
          </p:nvSpPr>
          <p:spPr bwMode="auto">
            <a:xfrm>
              <a:off x="5359400" y="2079625"/>
              <a:ext cx="330200" cy="542925"/>
            </a:xfrm>
            <a:custGeom>
              <a:avLst/>
              <a:gdLst>
                <a:gd name="T0" fmla="*/ 2147483647 w 2085"/>
                <a:gd name="T1" fmla="*/ 2147483647 h 3426"/>
                <a:gd name="T2" fmla="*/ 2147483647 w 2085"/>
                <a:gd name="T3" fmla="*/ 2147483647 h 3426"/>
                <a:gd name="T4" fmla="*/ 2147483647 w 2085"/>
                <a:gd name="T5" fmla="*/ 2147483647 h 3426"/>
                <a:gd name="T6" fmla="*/ 2147483647 w 2085"/>
                <a:gd name="T7" fmla="*/ 2147483647 h 3426"/>
                <a:gd name="T8" fmla="*/ 2147483647 w 2085"/>
                <a:gd name="T9" fmla="*/ 2147483647 h 3426"/>
                <a:gd name="T10" fmla="*/ 2147483647 w 2085"/>
                <a:gd name="T11" fmla="*/ 2147483647 h 3426"/>
                <a:gd name="T12" fmla="*/ 2147483647 w 2085"/>
                <a:gd name="T13" fmla="*/ 2147483647 h 3426"/>
                <a:gd name="T14" fmla="*/ 2147483647 w 2085"/>
                <a:gd name="T15" fmla="*/ 2147483647 h 3426"/>
                <a:gd name="T16" fmla="*/ 2147483647 w 2085"/>
                <a:gd name="T17" fmla="*/ 2147483647 h 3426"/>
                <a:gd name="T18" fmla="*/ 2147483647 w 2085"/>
                <a:gd name="T19" fmla="*/ 2147483647 h 3426"/>
                <a:gd name="T20" fmla="*/ 2147483647 w 2085"/>
                <a:gd name="T21" fmla="*/ 2147483647 h 3426"/>
                <a:gd name="T22" fmla="*/ 2147483647 w 2085"/>
                <a:gd name="T23" fmla="*/ 2147483647 h 3426"/>
                <a:gd name="T24" fmla="*/ 2147483647 w 2085"/>
                <a:gd name="T25" fmla="*/ 2147483647 h 3426"/>
                <a:gd name="T26" fmla="*/ 2147483647 w 2085"/>
                <a:gd name="T27" fmla="*/ 2147483647 h 3426"/>
                <a:gd name="T28" fmla="*/ 2147483647 w 2085"/>
                <a:gd name="T29" fmla="*/ 2147483647 h 3426"/>
                <a:gd name="T30" fmla="*/ 2147483647 w 2085"/>
                <a:gd name="T31" fmla="*/ 2147483647 h 3426"/>
                <a:gd name="T32" fmla="*/ 2147483647 w 2085"/>
                <a:gd name="T33" fmla="*/ 2147483647 h 3426"/>
                <a:gd name="T34" fmla="*/ 0 w 2085"/>
                <a:gd name="T35" fmla="*/ 2147483647 h 3426"/>
                <a:gd name="T36" fmla="*/ 2147483647 w 2085"/>
                <a:gd name="T37" fmla="*/ 2147483647 h 3426"/>
                <a:gd name="T38" fmla="*/ 2147483647 w 2085"/>
                <a:gd name="T39" fmla="*/ 2147483647 h 3426"/>
                <a:gd name="T40" fmla="*/ 2147483647 w 2085"/>
                <a:gd name="T41" fmla="*/ 2147483647 h 3426"/>
                <a:gd name="T42" fmla="*/ 2147483647 w 2085"/>
                <a:gd name="T43" fmla="*/ 2147483647 h 3426"/>
                <a:gd name="T44" fmla="*/ 2147483647 w 2085"/>
                <a:gd name="T45" fmla="*/ 2147483647 h 3426"/>
                <a:gd name="T46" fmla="*/ 2147483647 w 2085"/>
                <a:gd name="T47" fmla="*/ 2147483647 h 3426"/>
                <a:gd name="T48" fmla="*/ 2147483647 w 2085"/>
                <a:gd name="T49" fmla="*/ 2147483647 h 3426"/>
                <a:gd name="T50" fmla="*/ 2147483647 w 2085"/>
                <a:gd name="T51" fmla="*/ 2147483647 h 3426"/>
                <a:gd name="T52" fmla="*/ 2147483647 w 2085"/>
                <a:gd name="T53" fmla="*/ 2147483647 h 3426"/>
                <a:gd name="T54" fmla="*/ 2147483647 w 2085"/>
                <a:gd name="T55" fmla="*/ 2147483647 h 3426"/>
                <a:gd name="T56" fmla="*/ 2147483647 w 2085"/>
                <a:gd name="T57" fmla="*/ 2147483647 h 3426"/>
                <a:gd name="T58" fmla="*/ 2147483647 w 2085"/>
                <a:gd name="T59" fmla="*/ 2147483647 h 3426"/>
                <a:gd name="T60" fmla="*/ 2147483647 w 2085"/>
                <a:gd name="T61" fmla="*/ 2147483647 h 3426"/>
                <a:gd name="T62" fmla="*/ 2147483647 w 2085"/>
                <a:gd name="T63" fmla="*/ 2147483647 h 3426"/>
                <a:gd name="T64" fmla="*/ 2147483647 w 2085"/>
                <a:gd name="T65" fmla="*/ 2147483647 h 3426"/>
                <a:gd name="T66" fmla="*/ 2147483647 w 2085"/>
                <a:gd name="T67" fmla="*/ 0 h 34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5"/>
                <a:gd name="T103" fmla="*/ 0 h 3426"/>
                <a:gd name="T104" fmla="*/ 2085 w 2085"/>
                <a:gd name="T105" fmla="*/ 3426 h 34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5" h="3426">
                  <a:moveTo>
                    <a:pt x="2085" y="34"/>
                  </a:moveTo>
                  <a:lnTo>
                    <a:pt x="2018" y="46"/>
                  </a:lnTo>
                  <a:lnTo>
                    <a:pt x="1973" y="102"/>
                  </a:lnTo>
                  <a:lnTo>
                    <a:pt x="1950" y="181"/>
                  </a:lnTo>
                  <a:lnTo>
                    <a:pt x="1973" y="281"/>
                  </a:lnTo>
                  <a:lnTo>
                    <a:pt x="1939" y="281"/>
                  </a:lnTo>
                  <a:lnTo>
                    <a:pt x="1906" y="316"/>
                  </a:lnTo>
                  <a:lnTo>
                    <a:pt x="1906" y="360"/>
                  </a:lnTo>
                  <a:lnTo>
                    <a:pt x="1928" y="394"/>
                  </a:lnTo>
                  <a:lnTo>
                    <a:pt x="1646" y="857"/>
                  </a:lnTo>
                  <a:lnTo>
                    <a:pt x="1602" y="879"/>
                  </a:lnTo>
                  <a:lnTo>
                    <a:pt x="1556" y="901"/>
                  </a:lnTo>
                  <a:lnTo>
                    <a:pt x="1544" y="980"/>
                  </a:lnTo>
                  <a:lnTo>
                    <a:pt x="1567" y="1036"/>
                  </a:lnTo>
                  <a:lnTo>
                    <a:pt x="1375" y="1205"/>
                  </a:lnTo>
                  <a:lnTo>
                    <a:pt x="1196" y="1442"/>
                  </a:lnTo>
                  <a:lnTo>
                    <a:pt x="1038" y="1690"/>
                  </a:lnTo>
                  <a:lnTo>
                    <a:pt x="902" y="1995"/>
                  </a:lnTo>
                  <a:lnTo>
                    <a:pt x="778" y="2276"/>
                  </a:lnTo>
                  <a:lnTo>
                    <a:pt x="676" y="2569"/>
                  </a:lnTo>
                  <a:lnTo>
                    <a:pt x="643" y="2569"/>
                  </a:lnTo>
                  <a:lnTo>
                    <a:pt x="597" y="2592"/>
                  </a:lnTo>
                  <a:lnTo>
                    <a:pt x="586" y="2636"/>
                  </a:lnTo>
                  <a:lnTo>
                    <a:pt x="597" y="2692"/>
                  </a:lnTo>
                  <a:lnTo>
                    <a:pt x="349" y="3098"/>
                  </a:lnTo>
                  <a:lnTo>
                    <a:pt x="316" y="3098"/>
                  </a:lnTo>
                  <a:lnTo>
                    <a:pt x="270" y="3121"/>
                  </a:lnTo>
                  <a:lnTo>
                    <a:pt x="260" y="3177"/>
                  </a:lnTo>
                  <a:lnTo>
                    <a:pt x="270" y="3212"/>
                  </a:lnTo>
                  <a:lnTo>
                    <a:pt x="181" y="3233"/>
                  </a:lnTo>
                  <a:lnTo>
                    <a:pt x="135" y="3245"/>
                  </a:lnTo>
                  <a:lnTo>
                    <a:pt x="91" y="3301"/>
                  </a:lnTo>
                  <a:lnTo>
                    <a:pt x="91" y="3347"/>
                  </a:lnTo>
                  <a:lnTo>
                    <a:pt x="91" y="3426"/>
                  </a:lnTo>
                  <a:lnTo>
                    <a:pt x="12" y="3380"/>
                  </a:lnTo>
                  <a:lnTo>
                    <a:pt x="0" y="3312"/>
                  </a:lnTo>
                  <a:lnTo>
                    <a:pt x="12" y="3256"/>
                  </a:lnTo>
                  <a:lnTo>
                    <a:pt x="56" y="3212"/>
                  </a:lnTo>
                  <a:lnTo>
                    <a:pt x="102" y="3189"/>
                  </a:lnTo>
                  <a:lnTo>
                    <a:pt x="191" y="3177"/>
                  </a:lnTo>
                  <a:lnTo>
                    <a:pt x="181" y="3133"/>
                  </a:lnTo>
                  <a:lnTo>
                    <a:pt x="191" y="3076"/>
                  </a:lnTo>
                  <a:lnTo>
                    <a:pt x="237" y="3065"/>
                  </a:lnTo>
                  <a:lnTo>
                    <a:pt x="270" y="3065"/>
                  </a:lnTo>
                  <a:lnTo>
                    <a:pt x="519" y="2659"/>
                  </a:lnTo>
                  <a:lnTo>
                    <a:pt x="507" y="2603"/>
                  </a:lnTo>
                  <a:lnTo>
                    <a:pt x="519" y="2557"/>
                  </a:lnTo>
                  <a:lnTo>
                    <a:pt x="564" y="2524"/>
                  </a:lnTo>
                  <a:lnTo>
                    <a:pt x="597" y="2536"/>
                  </a:lnTo>
                  <a:lnTo>
                    <a:pt x="699" y="2243"/>
                  </a:lnTo>
                  <a:lnTo>
                    <a:pt x="823" y="1949"/>
                  </a:lnTo>
                  <a:lnTo>
                    <a:pt x="970" y="1645"/>
                  </a:lnTo>
                  <a:lnTo>
                    <a:pt x="1117" y="1398"/>
                  </a:lnTo>
                  <a:lnTo>
                    <a:pt x="1296" y="1172"/>
                  </a:lnTo>
                  <a:lnTo>
                    <a:pt x="1488" y="992"/>
                  </a:lnTo>
                  <a:lnTo>
                    <a:pt x="1466" y="935"/>
                  </a:lnTo>
                  <a:lnTo>
                    <a:pt x="1477" y="868"/>
                  </a:lnTo>
                  <a:lnTo>
                    <a:pt x="1523" y="834"/>
                  </a:lnTo>
                  <a:lnTo>
                    <a:pt x="1567" y="811"/>
                  </a:lnTo>
                  <a:lnTo>
                    <a:pt x="1849" y="360"/>
                  </a:lnTo>
                  <a:lnTo>
                    <a:pt x="1827" y="316"/>
                  </a:lnTo>
                  <a:lnTo>
                    <a:pt x="1827" y="271"/>
                  </a:lnTo>
                  <a:lnTo>
                    <a:pt x="1860" y="248"/>
                  </a:lnTo>
                  <a:lnTo>
                    <a:pt x="1894" y="248"/>
                  </a:lnTo>
                  <a:lnTo>
                    <a:pt x="1872" y="146"/>
                  </a:lnTo>
                  <a:lnTo>
                    <a:pt x="1894" y="56"/>
                  </a:lnTo>
                  <a:lnTo>
                    <a:pt x="1939" y="0"/>
                  </a:lnTo>
                  <a:lnTo>
                    <a:pt x="2007" y="0"/>
                  </a:lnTo>
                  <a:lnTo>
                    <a:pt x="2085" y="34"/>
                  </a:lnTo>
                </a:path>
              </a:pathLst>
            </a:custGeom>
            <a:noFill/>
            <a:ln w="0">
              <a:solidFill>
                <a:srgbClr val="FFFFFF"/>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4" name="Freeform 22"/>
            <p:cNvSpPr>
              <a:spLocks/>
            </p:cNvSpPr>
            <p:nvPr/>
          </p:nvSpPr>
          <p:spPr bwMode="auto">
            <a:xfrm>
              <a:off x="5568950" y="2201863"/>
              <a:ext cx="328613" cy="538163"/>
            </a:xfrm>
            <a:custGeom>
              <a:avLst/>
              <a:gdLst>
                <a:gd name="T0" fmla="*/ 2147483647 w 2075"/>
                <a:gd name="T1" fmla="*/ 2147483647 h 3391"/>
                <a:gd name="T2" fmla="*/ 2147483647 w 2075"/>
                <a:gd name="T3" fmla="*/ 2147483647 h 3391"/>
                <a:gd name="T4" fmla="*/ 2147483647 w 2075"/>
                <a:gd name="T5" fmla="*/ 2147483647 h 3391"/>
                <a:gd name="T6" fmla="*/ 2147483647 w 2075"/>
                <a:gd name="T7" fmla="*/ 2147483647 h 3391"/>
                <a:gd name="T8" fmla="*/ 2147483647 w 2075"/>
                <a:gd name="T9" fmla="*/ 2147483647 h 3391"/>
                <a:gd name="T10" fmla="*/ 2147483647 w 2075"/>
                <a:gd name="T11" fmla="*/ 2147483647 h 3391"/>
                <a:gd name="T12" fmla="*/ 2147483647 w 2075"/>
                <a:gd name="T13" fmla="*/ 2147483647 h 3391"/>
                <a:gd name="T14" fmla="*/ 2147483647 w 2075"/>
                <a:gd name="T15" fmla="*/ 2147483647 h 3391"/>
                <a:gd name="T16" fmla="*/ 2147483647 w 2075"/>
                <a:gd name="T17" fmla="*/ 2147483647 h 3391"/>
                <a:gd name="T18" fmla="*/ 2147483647 w 2075"/>
                <a:gd name="T19" fmla="*/ 2147483647 h 3391"/>
                <a:gd name="T20" fmla="*/ 2147483647 w 2075"/>
                <a:gd name="T21" fmla="*/ 2147483647 h 3391"/>
                <a:gd name="T22" fmla="*/ 2147483647 w 2075"/>
                <a:gd name="T23" fmla="*/ 2147483647 h 3391"/>
                <a:gd name="T24" fmla="*/ 2147483647 w 2075"/>
                <a:gd name="T25" fmla="*/ 2147483647 h 3391"/>
                <a:gd name="T26" fmla="*/ 2147483647 w 2075"/>
                <a:gd name="T27" fmla="*/ 2147483647 h 3391"/>
                <a:gd name="T28" fmla="*/ 2147483647 w 2075"/>
                <a:gd name="T29" fmla="*/ 2147483647 h 3391"/>
                <a:gd name="T30" fmla="*/ 2147483647 w 2075"/>
                <a:gd name="T31" fmla="*/ 2147483647 h 3391"/>
                <a:gd name="T32" fmla="*/ 2147483647 w 2075"/>
                <a:gd name="T33" fmla="*/ 0 h 3391"/>
                <a:gd name="T34" fmla="*/ 2147483647 w 2075"/>
                <a:gd name="T35" fmla="*/ 2147483647 h 3391"/>
                <a:gd name="T36" fmla="*/ 2147483647 w 2075"/>
                <a:gd name="T37" fmla="*/ 2147483647 h 3391"/>
                <a:gd name="T38" fmla="*/ 2147483647 w 2075"/>
                <a:gd name="T39" fmla="*/ 2147483647 h 3391"/>
                <a:gd name="T40" fmla="*/ 2147483647 w 2075"/>
                <a:gd name="T41" fmla="*/ 2147483647 h 3391"/>
                <a:gd name="T42" fmla="*/ 2147483647 w 2075"/>
                <a:gd name="T43" fmla="*/ 2147483647 h 3391"/>
                <a:gd name="T44" fmla="*/ 2147483647 w 2075"/>
                <a:gd name="T45" fmla="*/ 2147483647 h 3391"/>
                <a:gd name="T46" fmla="*/ 2147483647 w 2075"/>
                <a:gd name="T47" fmla="*/ 2147483647 h 3391"/>
                <a:gd name="T48" fmla="*/ 2147483647 w 2075"/>
                <a:gd name="T49" fmla="*/ 2147483647 h 3391"/>
                <a:gd name="T50" fmla="*/ 2147483647 w 2075"/>
                <a:gd name="T51" fmla="*/ 2147483647 h 3391"/>
                <a:gd name="T52" fmla="*/ 2147483647 w 2075"/>
                <a:gd name="T53" fmla="*/ 2147483647 h 3391"/>
                <a:gd name="T54" fmla="*/ 2147483647 w 2075"/>
                <a:gd name="T55" fmla="*/ 2147483647 h 3391"/>
                <a:gd name="T56" fmla="*/ 2147483647 w 2075"/>
                <a:gd name="T57" fmla="*/ 2147483647 h 3391"/>
                <a:gd name="T58" fmla="*/ 2147483647 w 2075"/>
                <a:gd name="T59" fmla="*/ 2147483647 h 3391"/>
                <a:gd name="T60" fmla="*/ 2147483647 w 2075"/>
                <a:gd name="T61" fmla="*/ 2147483647 h 3391"/>
                <a:gd name="T62" fmla="*/ 2147483647 w 2075"/>
                <a:gd name="T63" fmla="*/ 2147483647 h 3391"/>
                <a:gd name="T64" fmla="*/ 2147483647 w 2075"/>
                <a:gd name="T65" fmla="*/ 2147483647 h 3391"/>
                <a:gd name="T66" fmla="*/ 2147483647 w 2075"/>
                <a:gd name="T67" fmla="*/ 2147483647 h 3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5"/>
                <a:gd name="T103" fmla="*/ 0 h 3391"/>
                <a:gd name="T104" fmla="*/ 2075 w 2075"/>
                <a:gd name="T105" fmla="*/ 3391 h 3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5" h="3391">
                  <a:moveTo>
                    <a:pt x="0" y="3357"/>
                  </a:moveTo>
                  <a:lnTo>
                    <a:pt x="68" y="3346"/>
                  </a:lnTo>
                  <a:lnTo>
                    <a:pt x="113" y="3289"/>
                  </a:lnTo>
                  <a:lnTo>
                    <a:pt x="135" y="3210"/>
                  </a:lnTo>
                  <a:lnTo>
                    <a:pt x="113" y="3110"/>
                  </a:lnTo>
                  <a:lnTo>
                    <a:pt x="147" y="3110"/>
                  </a:lnTo>
                  <a:lnTo>
                    <a:pt x="181" y="3075"/>
                  </a:lnTo>
                  <a:lnTo>
                    <a:pt x="181" y="3031"/>
                  </a:lnTo>
                  <a:lnTo>
                    <a:pt x="169" y="2996"/>
                  </a:lnTo>
                  <a:lnTo>
                    <a:pt x="451" y="2534"/>
                  </a:lnTo>
                  <a:lnTo>
                    <a:pt x="485" y="2513"/>
                  </a:lnTo>
                  <a:lnTo>
                    <a:pt x="530" y="2490"/>
                  </a:lnTo>
                  <a:lnTo>
                    <a:pt x="541" y="2411"/>
                  </a:lnTo>
                  <a:lnTo>
                    <a:pt x="530" y="2355"/>
                  </a:lnTo>
                  <a:lnTo>
                    <a:pt x="710" y="2185"/>
                  </a:lnTo>
                  <a:lnTo>
                    <a:pt x="902" y="1949"/>
                  </a:lnTo>
                  <a:lnTo>
                    <a:pt x="1049" y="1701"/>
                  </a:lnTo>
                  <a:lnTo>
                    <a:pt x="1195" y="1408"/>
                  </a:lnTo>
                  <a:lnTo>
                    <a:pt x="1319" y="1115"/>
                  </a:lnTo>
                  <a:lnTo>
                    <a:pt x="1409" y="822"/>
                  </a:lnTo>
                  <a:lnTo>
                    <a:pt x="1455" y="822"/>
                  </a:lnTo>
                  <a:lnTo>
                    <a:pt x="1500" y="799"/>
                  </a:lnTo>
                  <a:lnTo>
                    <a:pt x="1511" y="755"/>
                  </a:lnTo>
                  <a:lnTo>
                    <a:pt x="1500" y="698"/>
                  </a:lnTo>
                  <a:lnTo>
                    <a:pt x="1748" y="292"/>
                  </a:lnTo>
                  <a:lnTo>
                    <a:pt x="1781" y="292"/>
                  </a:lnTo>
                  <a:lnTo>
                    <a:pt x="1815" y="281"/>
                  </a:lnTo>
                  <a:lnTo>
                    <a:pt x="1838" y="214"/>
                  </a:lnTo>
                  <a:lnTo>
                    <a:pt x="1815" y="179"/>
                  </a:lnTo>
                  <a:lnTo>
                    <a:pt x="1917" y="157"/>
                  </a:lnTo>
                  <a:lnTo>
                    <a:pt x="1962" y="146"/>
                  </a:lnTo>
                  <a:lnTo>
                    <a:pt x="1996" y="90"/>
                  </a:lnTo>
                  <a:lnTo>
                    <a:pt x="1996" y="44"/>
                  </a:lnTo>
                  <a:lnTo>
                    <a:pt x="1996" y="0"/>
                  </a:lnTo>
                  <a:lnTo>
                    <a:pt x="2075" y="44"/>
                  </a:lnTo>
                  <a:lnTo>
                    <a:pt x="2075" y="90"/>
                  </a:lnTo>
                  <a:lnTo>
                    <a:pt x="2075" y="135"/>
                  </a:lnTo>
                  <a:lnTo>
                    <a:pt x="2029" y="191"/>
                  </a:lnTo>
                  <a:lnTo>
                    <a:pt x="1984" y="202"/>
                  </a:lnTo>
                  <a:lnTo>
                    <a:pt x="1894" y="225"/>
                  </a:lnTo>
                  <a:lnTo>
                    <a:pt x="1917" y="258"/>
                  </a:lnTo>
                  <a:lnTo>
                    <a:pt x="1906" y="315"/>
                  </a:lnTo>
                  <a:lnTo>
                    <a:pt x="1849" y="337"/>
                  </a:lnTo>
                  <a:lnTo>
                    <a:pt x="1815" y="337"/>
                  </a:lnTo>
                  <a:lnTo>
                    <a:pt x="1578" y="743"/>
                  </a:lnTo>
                  <a:lnTo>
                    <a:pt x="1590" y="799"/>
                  </a:lnTo>
                  <a:lnTo>
                    <a:pt x="1578" y="833"/>
                  </a:lnTo>
                  <a:lnTo>
                    <a:pt x="1534" y="867"/>
                  </a:lnTo>
                  <a:lnTo>
                    <a:pt x="1488" y="867"/>
                  </a:lnTo>
                  <a:lnTo>
                    <a:pt x="1398" y="1161"/>
                  </a:lnTo>
                  <a:lnTo>
                    <a:pt x="1274" y="1442"/>
                  </a:lnTo>
                  <a:lnTo>
                    <a:pt x="1128" y="1746"/>
                  </a:lnTo>
                  <a:lnTo>
                    <a:pt x="981" y="1993"/>
                  </a:lnTo>
                  <a:lnTo>
                    <a:pt x="789" y="2220"/>
                  </a:lnTo>
                  <a:lnTo>
                    <a:pt x="609" y="2399"/>
                  </a:lnTo>
                  <a:lnTo>
                    <a:pt x="620" y="2455"/>
                  </a:lnTo>
                  <a:lnTo>
                    <a:pt x="609" y="2523"/>
                  </a:lnTo>
                  <a:lnTo>
                    <a:pt x="564" y="2557"/>
                  </a:lnTo>
                  <a:lnTo>
                    <a:pt x="530" y="2580"/>
                  </a:lnTo>
                  <a:lnTo>
                    <a:pt x="248" y="3042"/>
                  </a:lnTo>
                  <a:lnTo>
                    <a:pt x="260" y="3075"/>
                  </a:lnTo>
                  <a:lnTo>
                    <a:pt x="260" y="3121"/>
                  </a:lnTo>
                  <a:lnTo>
                    <a:pt x="225" y="3143"/>
                  </a:lnTo>
                  <a:lnTo>
                    <a:pt x="192" y="3143"/>
                  </a:lnTo>
                  <a:lnTo>
                    <a:pt x="214" y="3256"/>
                  </a:lnTo>
                  <a:lnTo>
                    <a:pt x="192" y="3335"/>
                  </a:lnTo>
                  <a:lnTo>
                    <a:pt x="147" y="3391"/>
                  </a:lnTo>
                  <a:lnTo>
                    <a:pt x="79" y="3391"/>
                  </a:lnTo>
                  <a:lnTo>
                    <a:pt x="0" y="3357"/>
                  </a:lnTo>
                  <a:close/>
                </a:path>
              </a:pathLst>
            </a:custGeom>
            <a:solidFill>
              <a:srgbClr val="822902"/>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5" name="Freeform 23"/>
            <p:cNvSpPr>
              <a:spLocks/>
            </p:cNvSpPr>
            <p:nvPr/>
          </p:nvSpPr>
          <p:spPr bwMode="auto">
            <a:xfrm>
              <a:off x="5568950" y="2201863"/>
              <a:ext cx="328613" cy="538163"/>
            </a:xfrm>
            <a:custGeom>
              <a:avLst/>
              <a:gdLst>
                <a:gd name="T0" fmla="*/ 2147483647 w 2075"/>
                <a:gd name="T1" fmla="*/ 2147483647 h 3391"/>
                <a:gd name="T2" fmla="*/ 2147483647 w 2075"/>
                <a:gd name="T3" fmla="*/ 2147483647 h 3391"/>
                <a:gd name="T4" fmla="*/ 2147483647 w 2075"/>
                <a:gd name="T5" fmla="*/ 2147483647 h 3391"/>
                <a:gd name="T6" fmla="*/ 2147483647 w 2075"/>
                <a:gd name="T7" fmla="*/ 2147483647 h 3391"/>
                <a:gd name="T8" fmla="*/ 2147483647 w 2075"/>
                <a:gd name="T9" fmla="*/ 2147483647 h 3391"/>
                <a:gd name="T10" fmla="*/ 2147483647 w 2075"/>
                <a:gd name="T11" fmla="*/ 2147483647 h 3391"/>
                <a:gd name="T12" fmla="*/ 2147483647 w 2075"/>
                <a:gd name="T13" fmla="*/ 2147483647 h 3391"/>
                <a:gd name="T14" fmla="*/ 2147483647 w 2075"/>
                <a:gd name="T15" fmla="*/ 2147483647 h 3391"/>
                <a:gd name="T16" fmla="*/ 2147483647 w 2075"/>
                <a:gd name="T17" fmla="*/ 2147483647 h 3391"/>
                <a:gd name="T18" fmla="*/ 2147483647 w 2075"/>
                <a:gd name="T19" fmla="*/ 2147483647 h 3391"/>
                <a:gd name="T20" fmla="*/ 2147483647 w 2075"/>
                <a:gd name="T21" fmla="*/ 2147483647 h 3391"/>
                <a:gd name="T22" fmla="*/ 2147483647 w 2075"/>
                <a:gd name="T23" fmla="*/ 2147483647 h 3391"/>
                <a:gd name="T24" fmla="*/ 2147483647 w 2075"/>
                <a:gd name="T25" fmla="*/ 2147483647 h 3391"/>
                <a:gd name="T26" fmla="*/ 2147483647 w 2075"/>
                <a:gd name="T27" fmla="*/ 2147483647 h 3391"/>
                <a:gd name="T28" fmla="*/ 2147483647 w 2075"/>
                <a:gd name="T29" fmla="*/ 2147483647 h 3391"/>
                <a:gd name="T30" fmla="*/ 2147483647 w 2075"/>
                <a:gd name="T31" fmla="*/ 2147483647 h 3391"/>
                <a:gd name="T32" fmla="*/ 2147483647 w 2075"/>
                <a:gd name="T33" fmla="*/ 0 h 3391"/>
                <a:gd name="T34" fmla="*/ 2147483647 w 2075"/>
                <a:gd name="T35" fmla="*/ 2147483647 h 3391"/>
                <a:gd name="T36" fmla="*/ 2147483647 w 2075"/>
                <a:gd name="T37" fmla="*/ 2147483647 h 3391"/>
                <a:gd name="T38" fmla="*/ 2147483647 w 2075"/>
                <a:gd name="T39" fmla="*/ 2147483647 h 3391"/>
                <a:gd name="T40" fmla="*/ 2147483647 w 2075"/>
                <a:gd name="T41" fmla="*/ 2147483647 h 3391"/>
                <a:gd name="T42" fmla="*/ 2147483647 w 2075"/>
                <a:gd name="T43" fmla="*/ 2147483647 h 3391"/>
                <a:gd name="T44" fmla="*/ 2147483647 w 2075"/>
                <a:gd name="T45" fmla="*/ 2147483647 h 3391"/>
                <a:gd name="T46" fmla="*/ 2147483647 w 2075"/>
                <a:gd name="T47" fmla="*/ 2147483647 h 3391"/>
                <a:gd name="T48" fmla="*/ 2147483647 w 2075"/>
                <a:gd name="T49" fmla="*/ 2147483647 h 3391"/>
                <a:gd name="T50" fmla="*/ 2147483647 w 2075"/>
                <a:gd name="T51" fmla="*/ 2147483647 h 3391"/>
                <a:gd name="T52" fmla="*/ 2147483647 w 2075"/>
                <a:gd name="T53" fmla="*/ 2147483647 h 3391"/>
                <a:gd name="T54" fmla="*/ 2147483647 w 2075"/>
                <a:gd name="T55" fmla="*/ 2147483647 h 3391"/>
                <a:gd name="T56" fmla="*/ 2147483647 w 2075"/>
                <a:gd name="T57" fmla="*/ 2147483647 h 3391"/>
                <a:gd name="T58" fmla="*/ 2147483647 w 2075"/>
                <a:gd name="T59" fmla="*/ 2147483647 h 3391"/>
                <a:gd name="T60" fmla="*/ 2147483647 w 2075"/>
                <a:gd name="T61" fmla="*/ 2147483647 h 3391"/>
                <a:gd name="T62" fmla="*/ 2147483647 w 2075"/>
                <a:gd name="T63" fmla="*/ 2147483647 h 3391"/>
                <a:gd name="T64" fmla="*/ 2147483647 w 2075"/>
                <a:gd name="T65" fmla="*/ 2147483647 h 3391"/>
                <a:gd name="T66" fmla="*/ 2147483647 w 2075"/>
                <a:gd name="T67" fmla="*/ 2147483647 h 3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5"/>
                <a:gd name="T103" fmla="*/ 0 h 3391"/>
                <a:gd name="T104" fmla="*/ 2075 w 2075"/>
                <a:gd name="T105" fmla="*/ 3391 h 3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5" h="3391">
                  <a:moveTo>
                    <a:pt x="0" y="3357"/>
                  </a:moveTo>
                  <a:lnTo>
                    <a:pt x="68" y="3346"/>
                  </a:lnTo>
                  <a:lnTo>
                    <a:pt x="113" y="3289"/>
                  </a:lnTo>
                  <a:lnTo>
                    <a:pt x="135" y="3210"/>
                  </a:lnTo>
                  <a:lnTo>
                    <a:pt x="113" y="3110"/>
                  </a:lnTo>
                  <a:lnTo>
                    <a:pt x="147" y="3110"/>
                  </a:lnTo>
                  <a:lnTo>
                    <a:pt x="181" y="3075"/>
                  </a:lnTo>
                  <a:lnTo>
                    <a:pt x="181" y="3031"/>
                  </a:lnTo>
                  <a:lnTo>
                    <a:pt x="169" y="2996"/>
                  </a:lnTo>
                  <a:lnTo>
                    <a:pt x="451" y="2534"/>
                  </a:lnTo>
                  <a:lnTo>
                    <a:pt x="485" y="2513"/>
                  </a:lnTo>
                  <a:lnTo>
                    <a:pt x="530" y="2490"/>
                  </a:lnTo>
                  <a:lnTo>
                    <a:pt x="541" y="2411"/>
                  </a:lnTo>
                  <a:lnTo>
                    <a:pt x="530" y="2355"/>
                  </a:lnTo>
                  <a:lnTo>
                    <a:pt x="710" y="2185"/>
                  </a:lnTo>
                  <a:lnTo>
                    <a:pt x="902" y="1949"/>
                  </a:lnTo>
                  <a:lnTo>
                    <a:pt x="1049" y="1701"/>
                  </a:lnTo>
                  <a:lnTo>
                    <a:pt x="1195" y="1408"/>
                  </a:lnTo>
                  <a:lnTo>
                    <a:pt x="1319" y="1115"/>
                  </a:lnTo>
                  <a:lnTo>
                    <a:pt x="1409" y="822"/>
                  </a:lnTo>
                  <a:lnTo>
                    <a:pt x="1455" y="822"/>
                  </a:lnTo>
                  <a:lnTo>
                    <a:pt x="1500" y="799"/>
                  </a:lnTo>
                  <a:lnTo>
                    <a:pt x="1511" y="755"/>
                  </a:lnTo>
                  <a:lnTo>
                    <a:pt x="1500" y="698"/>
                  </a:lnTo>
                  <a:lnTo>
                    <a:pt x="1748" y="292"/>
                  </a:lnTo>
                  <a:lnTo>
                    <a:pt x="1781" y="292"/>
                  </a:lnTo>
                  <a:lnTo>
                    <a:pt x="1815" y="281"/>
                  </a:lnTo>
                  <a:lnTo>
                    <a:pt x="1838" y="214"/>
                  </a:lnTo>
                  <a:lnTo>
                    <a:pt x="1815" y="179"/>
                  </a:lnTo>
                  <a:lnTo>
                    <a:pt x="1917" y="157"/>
                  </a:lnTo>
                  <a:lnTo>
                    <a:pt x="1962" y="146"/>
                  </a:lnTo>
                  <a:lnTo>
                    <a:pt x="1996" y="90"/>
                  </a:lnTo>
                  <a:lnTo>
                    <a:pt x="1996" y="44"/>
                  </a:lnTo>
                  <a:lnTo>
                    <a:pt x="1996" y="0"/>
                  </a:lnTo>
                  <a:lnTo>
                    <a:pt x="2075" y="44"/>
                  </a:lnTo>
                  <a:lnTo>
                    <a:pt x="2075" y="90"/>
                  </a:lnTo>
                  <a:lnTo>
                    <a:pt x="2075" y="135"/>
                  </a:lnTo>
                  <a:lnTo>
                    <a:pt x="2029" y="191"/>
                  </a:lnTo>
                  <a:lnTo>
                    <a:pt x="1984" y="202"/>
                  </a:lnTo>
                  <a:lnTo>
                    <a:pt x="1894" y="225"/>
                  </a:lnTo>
                  <a:lnTo>
                    <a:pt x="1917" y="258"/>
                  </a:lnTo>
                  <a:lnTo>
                    <a:pt x="1906" y="315"/>
                  </a:lnTo>
                  <a:lnTo>
                    <a:pt x="1849" y="337"/>
                  </a:lnTo>
                  <a:lnTo>
                    <a:pt x="1815" y="337"/>
                  </a:lnTo>
                  <a:lnTo>
                    <a:pt x="1578" y="743"/>
                  </a:lnTo>
                  <a:lnTo>
                    <a:pt x="1590" y="799"/>
                  </a:lnTo>
                  <a:lnTo>
                    <a:pt x="1578" y="833"/>
                  </a:lnTo>
                  <a:lnTo>
                    <a:pt x="1534" y="867"/>
                  </a:lnTo>
                  <a:lnTo>
                    <a:pt x="1488" y="867"/>
                  </a:lnTo>
                  <a:lnTo>
                    <a:pt x="1398" y="1161"/>
                  </a:lnTo>
                  <a:lnTo>
                    <a:pt x="1274" y="1442"/>
                  </a:lnTo>
                  <a:lnTo>
                    <a:pt x="1128" y="1746"/>
                  </a:lnTo>
                  <a:lnTo>
                    <a:pt x="981" y="1993"/>
                  </a:lnTo>
                  <a:lnTo>
                    <a:pt x="789" y="2220"/>
                  </a:lnTo>
                  <a:lnTo>
                    <a:pt x="609" y="2399"/>
                  </a:lnTo>
                  <a:lnTo>
                    <a:pt x="620" y="2455"/>
                  </a:lnTo>
                  <a:lnTo>
                    <a:pt x="609" y="2523"/>
                  </a:lnTo>
                  <a:lnTo>
                    <a:pt x="564" y="2557"/>
                  </a:lnTo>
                  <a:lnTo>
                    <a:pt x="530" y="2580"/>
                  </a:lnTo>
                  <a:lnTo>
                    <a:pt x="248" y="3042"/>
                  </a:lnTo>
                  <a:lnTo>
                    <a:pt x="260" y="3075"/>
                  </a:lnTo>
                  <a:lnTo>
                    <a:pt x="260" y="3121"/>
                  </a:lnTo>
                  <a:lnTo>
                    <a:pt x="225" y="3143"/>
                  </a:lnTo>
                  <a:lnTo>
                    <a:pt x="192" y="3143"/>
                  </a:lnTo>
                  <a:lnTo>
                    <a:pt x="214" y="3256"/>
                  </a:lnTo>
                  <a:lnTo>
                    <a:pt x="192" y="3335"/>
                  </a:lnTo>
                  <a:lnTo>
                    <a:pt x="147" y="3391"/>
                  </a:lnTo>
                  <a:lnTo>
                    <a:pt x="79" y="3391"/>
                  </a:lnTo>
                  <a:lnTo>
                    <a:pt x="0" y="3357"/>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6" name="Line 24"/>
            <p:cNvSpPr>
              <a:spLocks noChangeShapeType="1"/>
            </p:cNvSpPr>
            <p:nvPr/>
          </p:nvSpPr>
          <p:spPr bwMode="auto">
            <a:xfrm flipV="1">
              <a:off x="5781675" y="2449513"/>
              <a:ext cx="57150" cy="10477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7" name="Line 25"/>
            <p:cNvSpPr>
              <a:spLocks noChangeShapeType="1"/>
            </p:cNvSpPr>
            <p:nvPr/>
          </p:nvSpPr>
          <p:spPr bwMode="auto">
            <a:xfrm flipV="1">
              <a:off x="5846763" y="2481263"/>
              <a:ext cx="60325" cy="11112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8" name="Line 26"/>
            <p:cNvSpPr>
              <a:spLocks noChangeShapeType="1"/>
            </p:cNvSpPr>
            <p:nvPr/>
          </p:nvSpPr>
          <p:spPr bwMode="auto">
            <a:xfrm flipH="1">
              <a:off x="5872163" y="2492375"/>
              <a:ext cx="53975" cy="112713"/>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49" name="Line 27"/>
            <p:cNvSpPr>
              <a:spLocks noChangeShapeType="1"/>
            </p:cNvSpPr>
            <p:nvPr/>
          </p:nvSpPr>
          <p:spPr bwMode="auto">
            <a:xfrm flipH="1">
              <a:off x="6861175" y="3040063"/>
              <a:ext cx="57150" cy="103188"/>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0" name="Line 28"/>
            <p:cNvSpPr>
              <a:spLocks noChangeShapeType="1"/>
            </p:cNvSpPr>
            <p:nvPr/>
          </p:nvSpPr>
          <p:spPr bwMode="auto">
            <a:xfrm flipH="1">
              <a:off x="6794500" y="3001963"/>
              <a:ext cx="57150" cy="111125"/>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1" name="Line 29"/>
            <p:cNvSpPr>
              <a:spLocks noChangeShapeType="1"/>
            </p:cNvSpPr>
            <p:nvPr/>
          </p:nvSpPr>
          <p:spPr bwMode="auto">
            <a:xfrm flipV="1">
              <a:off x="6770688" y="2992438"/>
              <a:ext cx="57150" cy="107950"/>
            </a:xfrm>
            <a:prstGeom prst="line">
              <a:avLst/>
            </a:prstGeom>
            <a:noFill/>
            <a:ln w="0">
              <a:solidFill>
                <a:srgbClr val="822902"/>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2" name="Freeform 30"/>
            <p:cNvSpPr>
              <a:spLocks/>
            </p:cNvSpPr>
            <p:nvPr/>
          </p:nvSpPr>
          <p:spPr bwMode="auto">
            <a:xfrm>
              <a:off x="5578475" y="2209800"/>
              <a:ext cx="330200" cy="538163"/>
            </a:xfrm>
            <a:custGeom>
              <a:avLst/>
              <a:gdLst>
                <a:gd name="T0" fmla="*/ 2147483647 w 2074"/>
                <a:gd name="T1" fmla="*/ 2147483647 h 3392"/>
                <a:gd name="T2" fmla="*/ 2147483647 w 2074"/>
                <a:gd name="T3" fmla="*/ 2147483647 h 3392"/>
                <a:gd name="T4" fmla="*/ 2147483647 w 2074"/>
                <a:gd name="T5" fmla="*/ 2147483647 h 3392"/>
                <a:gd name="T6" fmla="*/ 2147483647 w 2074"/>
                <a:gd name="T7" fmla="*/ 2147483647 h 3392"/>
                <a:gd name="T8" fmla="*/ 2147483647 w 2074"/>
                <a:gd name="T9" fmla="*/ 2147483647 h 3392"/>
                <a:gd name="T10" fmla="*/ 2147483647 w 2074"/>
                <a:gd name="T11" fmla="*/ 2147483647 h 3392"/>
                <a:gd name="T12" fmla="*/ 2147483647 w 2074"/>
                <a:gd name="T13" fmla="*/ 2147483647 h 3392"/>
                <a:gd name="T14" fmla="*/ 2147483647 w 2074"/>
                <a:gd name="T15" fmla="*/ 2147483647 h 3392"/>
                <a:gd name="T16" fmla="*/ 2147483647 w 2074"/>
                <a:gd name="T17" fmla="*/ 2147483647 h 3392"/>
                <a:gd name="T18" fmla="*/ 2147483647 w 2074"/>
                <a:gd name="T19" fmla="*/ 2147483647 h 3392"/>
                <a:gd name="T20" fmla="*/ 2147483647 w 2074"/>
                <a:gd name="T21" fmla="*/ 2147483647 h 3392"/>
                <a:gd name="T22" fmla="*/ 2147483647 w 2074"/>
                <a:gd name="T23" fmla="*/ 2147483647 h 3392"/>
                <a:gd name="T24" fmla="*/ 2147483647 w 2074"/>
                <a:gd name="T25" fmla="*/ 2147483647 h 3392"/>
                <a:gd name="T26" fmla="*/ 2147483647 w 2074"/>
                <a:gd name="T27" fmla="*/ 2147483647 h 3392"/>
                <a:gd name="T28" fmla="*/ 2147483647 w 2074"/>
                <a:gd name="T29" fmla="*/ 2147483647 h 3392"/>
                <a:gd name="T30" fmla="*/ 2147483647 w 2074"/>
                <a:gd name="T31" fmla="*/ 2147483647 h 3392"/>
                <a:gd name="T32" fmla="*/ 2147483647 w 2074"/>
                <a:gd name="T33" fmla="*/ 0 h 3392"/>
                <a:gd name="T34" fmla="*/ 2147483647 w 2074"/>
                <a:gd name="T35" fmla="*/ 2147483647 h 3392"/>
                <a:gd name="T36" fmla="*/ 2147483647 w 2074"/>
                <a:gd name="T37" fmla="*/ 2147483647 h 3392"/>
                <a:gd name="T38" fmla="*/ 2147483647 w 2074"/>
                <a:gd name="T39" fmla="*/ 2147483647 h 3392"/>
                <a:gd name="T40" fmla="*/ 2147483647 w 2074"/>
                <a:gd name="T41" fmla="*/ 2147483647 h 3392"/>
                <a:gd name="T42" fmla="*/ 2147483647 w 2074"/>
                <a:gd name="T43" fmla="*/ 2147483647 h 3392"/>
                <a:gd name="T44" fmla="*/ 2147483647 w 2074"/>
                <a:gd name="T45" fmla="*/ 2147483647 h 3392"/>
                <a:gd name="T46" fmla="*/ 2147483647 w 2074"/>
                <a:gd name="T47" fmla="*/ 2147483647 h 3392"/>
                <a:gd name="T48" fmla="*/ 2147483647 w 2074"/>
                <a:gd name="T49" fmla="*/ 2147483647 h 3392"/>
                <a:gd name="T50" fmla="*/ 2147483647 w 2074"/>
                <a:gd name="T51" fmla="*/ 2147483647 h 3392"/>
                <a:gd name="T52" fmla="*/ 2147483647 w 2074"/>
                <a:gd name="T53" fmla="*/ 2147483647 h 3392"/>
                <a:gd name="T54" fmla="*/ 2147483647 w 2074"/>
                <a:gd name="T55" fmla="*/ 2147483647 h 3392"/>
                <a:gd name="T56" fmla="*/ 2147483647 w 2074"/>
                <a:gd name="T57" fmla="*/ 2147483647 h 3392"/>
                <a:gd name="T58" fmla="*/ 2147483647 w 2074"/>
                <a:gd name="T59" fmla="*/ 2147483647 h 3392"/>
                <a:gd name="T60" fmla="*/ 2147483647 w 2074"/>
                <a:gd name="T61" fmla="*/ 2147483647 h 3392"/>
                <a:gd name="T62" fmla="*/ 2147483647 w 2074"/>
                <a:gd name="T63" fmla="*/ 2147483647 h 3392"/>
                <a:gd name="T64" fmla="*/ 2147483647 w 2074"/>
                <a:gd name="T65" fmla="*/ 2147483647 h 3392"/>
                <a:gd name="T66" fmla="*/ 2147483647 w 2074"/>
                <a:gd name="T67" fmla="*/ 2147483647 h 3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4"/>
                <a:gd name="T103" fmla="*/ 0 h 3392"/>
                <a:gd name="T104" fmla="*/ 2074 w 2074"/>
                <a:gd name="T105" fmla="*/ 3392 h 33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4" h="3392">
                  <a:moveTo>
                    <a:pt x="0" y="3347"/>
                  </a:moveTo>
                  <a:lnTo>
                    <a:pt x="57" y="3347"/>
                  </a:lnTo>
                  <a:lnTo>
                    <a:pt x="101" y="3291"/>
                  </a:lnTo>
                  <a:lnTo>
                    <a:pt x="124" y="3201"/>
                  </a:lnTo>
                  <a:lnTo>
                    <a:pt x="101" y="3099"/>
                  </a:lnTo>
                  <a:lnTo>
                    <a:pt x="146" y="3099"/>
                  </a:lnTo>
                  <a:lnTo>
                    <a:pt x="180" y="3077"/>
                  </a:lnTo>
                  <a:lnTo>
                    <a:pt x="180" y="3031"/>
                  </a:lnTo>
                  <a:lnTo>
                    <a:pt x="157" y="2987"/>
                  </a:lnTo>
                  <a:lnTo>
                    <a:pt x="440" y="2525"/>
                  </a:lnTo>
                  <a:lnTo>
                    <a:pt x="473" y="2513"/>
                  </a:lnTo>
                  <a:lnTo>
                    <a:pt x="519" y="2479"/>
                  </a:lnTo>
                  <a:lnTo>
                    <a:pt x="529" y="2411"/>
                  </a:lnTo>
                  <a:lnTo>
                    <a:pt x="519" y="2344"/>
                  </a:lnTo>
                  <a:lnTo>
                    <a:pt x="698" y="2176"/>
                  </a:lnTo>
                  <a:lnTo>
                    <a:pt x="891" y="1949"/>
                  </a:lnTo>
                  <a:lnTo>
                    <a:pt x="1037" y="1702"/>
                  </a:lnTo>
                  <a:lnTo>
                    <a:pt x="1183" y="1398"/>
                  </a:lnTo>
                  <a:lnTo>
                    <a:pt x="1308" y="1105"/>
                  </a:lnTo>
                  <a:lnTo>
                    <a:pt x="1409" y="812"/>
                  </a:lnTo>
                  <a:lnTo>
                    <a:pt x="1443" y="812"/>
                  </a:lnTo>
                  <a:lnTo>
                    <a:pt x="1488" y="789"/>
                  </a:lnTo>
                  <a:lnTo>
                    <a:pt x="1499" y="744"/>
                  </a:lnTo>
                  <a:lnTo>
                    <a:pt x="1488" y="688"/>
                  </a:lnTo>
                  <a:lnTo>
                    <a:pt x="1736" y="283"/>
                  </a:lnTo>
                  <a:lnTo>
                    <a:pt x="1770" y="283"/>
                  </a:lnTo>
                  <a:lnTo>
                    <a:pt x="1815" y="271"/>
                  </a:lnTo>
                  <a:lnTo>
                    <a:pt x="1826" y="214"/>
                  </a:lnTo>
                  <a:lnTo>
                    <a:pt x="1815" y="170"/>
                  </a:lnTo>
                  <a:lnTo>
                    <a:pt x="1905" y="158"/>
                  </a:lnTo>
                  <a:lnTo>
                    <a:pt x="1950" y="135"/>
                  </a:lnTo>
                  <a:lnTo>
                    <a:pt x="1995" y="79"/>
                  </a:lnTo>
                  <a:lnTo>
                    <a:pt x="1995" y="35"/>
                  </a:lnTo>
                  <a:lnTo>
                    <a:pt x="1995" y="0"/>
                  </a:lnTo>
                  <a:lnTo>
                    <a:pt x="2074" y="35"/>
                  </a:lnTo>
                  <a:lnTo>
                    <a:pt x="2074" y="79"/>
                  </a:lnTo>
                  <a:lnTo>
                    <a:pt x="2074" y="125"/>
                  </a:lnTo>
                  <a:lnTo>
                    <a:pt x="2029" y="181"/>
                  </a:lnTo>
                  <a:lnTo>
                    <a:pt x="1984" y="204"/>
                  </a:lnTo>
                  <a:lnTo>
                    <a:pt x="1894" y="214"/>
                  </a:lnTo>
                  <a:lnTo>
                    <a:pt x="1905" y="260"/>
                  </a:lnTo>
                  <a:lnTo>
                    <a:pt x="1894" y="316"/>
                  </a:lnTo>
                  <a:lnTo>
                    <a:pt x="1849" y="327"/>
                  </a:lnTo>
                  <a:lnTo>
                    <a:pt x="1815" y="327"/>
                  </a:lnTo>
                  <a:lnTo>
                    <a:pt x="1567" y="733"/>
                  </a:lnTo>
                  <a:lnTo>
                    <a:pt x="1578" y="789"/>
                  </a:lnTo>
                  <a:lnTo>
                    <a:pt x="1567" y="834"/>
                  </a:lnTo>
                  <a:lnTo>
                    <a:pt x="1522" y="857"/>
                  </a:lnTo>
                  <a:lnTo>
                    <a:pt x="1488" y="857"/>
                  </a:lnTo>
                  <a:lnTo>
                    <a:pt x="1387" y="1150"/>
                  </a:lnTo>
                  <a:lnTo>
                    <a:pt x="1262" y="1443"/>
                  </a:lnTo>
                  <a:lnTo>
                    <a:pt x="1116" y="1747"/>
                  </a:lnTo>
                  <a:lnTo>
                    <a:pt x="969" y="1984"/>
                  </a:lnTo>
                  <a:lnTo>
                    <a:pt x="777" y="2220"/>
                  </a:lnTo>
                  <a:lnTo>
                    <a:pt x="598" y="2390"/>
                  </a:lnTo>
                  <a:lnTo>
                    <a:pt x="608" y="2446"/>
                  </a:lnTo>
                  <a:lnTo>
                    <a:pt x="598" y="2525"/>
                  </a:lnTo>
                  <a:lnTo>
                    <a:pt x="552" y="2547"/>
                  </a:lnTo>
                  <a:lnTo>
                    <a:pt x="519" y="2569"/>
                  </a:lnTo>
                  <a:lnTo>
                    <a:pt x="236" y="3031"/>
                  </a:lnTo>
                  <a:lnTo>
                    <a:pt x="259" y="3066"/>
                  </a:lnTo>
                  <a:lnTo>
                    <a:pt x="259" y="3110"/>
                  </a:lnTo>
                  <a:lnTo>
                    <a:pt x="215" y="3145"/>
                  </a:lnTo>
                  <a:lnTo>
                    <a:pt x="180" y="3145"/>
                  </a:lnTo>
                  <a:lnTo>
                    <a:pt x="203" y="3245"/>
                  </a:lnTo>
                  <a:lnTo>
                    <a:pt x="180" y="3336"/>
                  </a:lnTo>
                  <a:lnTo>
                    <a:pt x="136" y="3392"/>
                  </a:lnTo>
                  <a:lnTo>
                    <a:pt x="79" y="3392"/>
                  </a:lnTo>
                  <a:lnTo>
                    <a:pt x="0" y="3347"/>
                  </a:lnTo>
                  <a:close/>
                </a:path>
              </a:pathLst>
            </a:custGeom>
            <a:solidFill>
              <a:srgbClr val="822902"/>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3" name="Freeform 31"/>
            <p:cNvSpPr>
              <a:spLocks/>
            </p:cNvSpPr>
            <p:nvPr/>
          </p:nvSpPr>
          <p:spPr bwMode="auto">
            <a:xfrm>
              <a:off x="5578475" y="2209800"/>
              <a:ext cx="330200" cy="538163"/>
            </a:xfrm>
            <a:custGeom>
              <a:avLst/>
              <a:gdLst>
                <a:gd name="T0" fmla="*/ 2147483647 w 2074"/>
                <a:gd name="T1" fmla="*/ 2147483647 h 3392"/>
                <a:gd name="T2" fmla="*/ 2147483647 w 2074"/>
                <a:gd name="T3" fmla="*/ 2147483647 h 3392"/>
                <a:gd name="T4" fmla="*/ 2147483647 w 2074"/>
                <a:gd name="T5" fmla="*/ 2147483647 h 3392"/>
                <a:gd name="T6" fmla="*/ 2147483647 w 2074"/>
                <a:gd name="T7" fmla="*/ 2147483647 h 3392"/>
                <a:gd name="T8" fmla="*/ 2147483647 w 2074"/>
                <a:gd name="T9" fmla="*/ 2147483647 h 3392"/>
                <a:gd name="T10" fmla="*/ 2147483647 w 2074"/>
                <a:gd name="T11" fmla="*/ 2147483647 h 3392"/>
                <a:gd name="T12" fmla="*/ 2147483647 w 2074"/>
                <a:gd name="T13" fmla="*/ 2147483647 h 3392"/>
                <a:gd name="T14" fmla="*/ 2147483647 w 2074"/>
                <a:gd name="T15" fmla="*/ 2147483647 h 3392"/>
                <a:gd name="T16" fmla="*/ 2147483647 w 2074"/>
                <a:gd name="T17" fmla="*/ 2147483647 h 3392"/>
                <a:gd name="T18" fmla="*/ 2147483647 w 2074"/>
                <a:gd name="T19" fmla="*/ 2147483647 h 3392"/>
                <a:gd name="T20" fmla="*/ 2147483647 w 2074"/>
                <a:gd name="T21" fmla="*/ 2147483647 h 3392"/>
                <a:gd name="T22" fmla="*/ 2147483647 w 2074"/>
                <a:gd name="T23" fmla="*/ 2147483647 h 3392"/>
                <a:gd name="T24" fmla="*/ 2147483647 w 2074"/>
                <a:gd name="T25" fmla="*/ 2147483647 h 3392"/>
                <a:gd name="T26" fmla="*/ 2147483647 w 2074"/>
                <a:gd name="T27" fmla="*/ 2147483647 h 3392"/>
                <a:gd name="T28" fmla="*/ 2147483647 w 2074"/>
                <a:gd name="T29" fmla="*/ 2147483647 h 3392"/>
                <a:gd name="T30" fmla="*/ 2147483647 w 2074"/>
                <a:gd name="T31" fmla="*/ 2147483647 h 3392"/>
                <a:gd name="T32" fmla="*/ 2147483647 w 2074"/>
                <a:gd name="T33" fmla="*/ 0 h 3392"/>
                <a:gd name="T34" fmla="*/ 2147483647 w 2074"/>
                <a:gd name="T35" fmla="*/ 2147483647 h 3392"/>
                <a:gd name="T36" fmla="*/ 2147483647 w 2074"/>
                <a:gd name="T37" fmla="*/ 2147483647 h 3392"/>
                <a:gd name="T38" fmla="*/ 2147483647 w 2074"/>
                <a:gd name="T39" fmla="*/ 2147483647 h 3392"/>
                <a:gd name="T40" fmla="*/ 2147483647 w 2074"/>
                <a:gd name="T41" fmla="*/ 2147483647 h 3392"/>
                <a:gd name="T42" fmla="*/ 2147483647 w 2074"/>
                <a:gd name="T43" fmla="*/ 2147483647 h 3392"/>
                <a:gd name="T44" fmla="*/ 2147483647 w 2074"/>
                <a:gd name="T45" fmla="*/ 2147483647 h 3392"/>
                <a:gd name="T46" fmla="*/ 2147483647 w 2074"/>
                <a:gd name="T47" fmla="*/ 2147483647 h 3392"/>
                <a:gd name="T48" fmla="*/ 2147483647 w 2074"/>
                <a:gd name="T49" fmla="*/ 2147483647 h 3392"/>
                <a:gd name="T50" fmla="*/ 2147483647 w 2074"/>
                <a:gd name="T51" fmla="*/ 2147483647 h 3392"/>
                <a:gd name="T52" fmla="*/ 2147483647 w 2074"/>
                <a:gd name="T53" fmla="*/ 2147483647 h 3392"/>
                <a:gd name="T54" fmla="*/ 2147483647 w 2074"/>
                <a:gd name="T55" fmla="*/ 2147483647 h 3392"/>
                <a:gd name="T56" fmla="*/ 2147483647 w 2074"/>
                <a:gd name="T57" fmla="*/ 2147483647 h 3392"/>
                <a:gd name="T58" fmla="*/ 2147483647 w 2074"/>
                <a:gd name="T59" fmla="*/ 2147483647 h 3392"/>
                <a:gd name="T60" fmla="*/ 2147483647 w 2074"/>
                <a:gd name="T61" fmla="*/ 2147483647 h 3392"/>
                <a:gd name="T62" fmla="*/ 2147483647 w 2074"/>
                <a:gd name="T63" fmla="*/ 2147483647 h 3392"/>
                <a:gd name="T64" fmla="*/ 2147483647 w 2074"/>
                <a:gd name="T65" fmla="*/ 2147483647 h 3392"/>
                <a:gd name="T66" fmla="*/ 2147483647 w 2074"/>
                <a:gd name="T67" fmla="*/ 2147483647 h 3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74"/>
                <a:gd name="T103" fmla="*/ 0 h 3392"/>
                <a:gd name="T104" fmla="*/ 2074 w 2074"/>
                <a:gd name="T105" fmla="*/ 3392 h 33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74" h="3392">
                  <a:moveTo>
                    <a:pt x="0" y="3347"/>
                  </a:moveTo>
                  <a:lnTo>
                    <a:pt x="57" y="3347"/>
                  </a:lnTo>
                  <a:lnTo>
                    <a:pt x="101" y="3291"/>
                  </a:lnTo>
                  <a:lnTo>
                    <a:pt x="124" y="3201"/>
                  </a:lnTo>
                  <a:lnTo>
                    <a:pt x="101" y="3099"/>
                  </a:lnTo>
                  <a:lnTo>
                    <a:pt x="146" y="3099"/>
                  </a:lnTo>
                  <a:lnTo>
                    <a:pt x="180" y="3077"/>
                  </a:lnTo>
                  <a:lnTo>
                    <a:pt x="180" y="3031"/>
                  </a:lnTo>
                  <a:lnTo>
                    <a:pt x="157" y="2987"/>
                  </a:lnTo>
                  <a:lnTo>
                    <a:pt x="440" y="2525"/>
                  </a:lnTo>
                  <a:lnTo>
                    <a:pt x="473" y="2513"/>
                  </a:lnTo>
                  <a:lnTo>
                    <a:pt x="519" y="2479"/>
                  </a:lnTo>
                  <a:lnTo>
                    <a:pt x="529" y="2411"/>
                  </a:lnTo>
                  <a:lnTo>
                    <a:pt x="519" y="2344"/>
                  </a:lnTo>
                  <a:lnTo>
                    <a:pt x="698" y="2176"/>
                  </a:lnTo>
                  <a:lnTo>
                    <a:pt x="891" y="1949"/>
                  </a:lnTo>
                  <a:lnTo>
                    <a:pt x="1037" y="1702"/>
                  </a:lnTo>
                  <a:lnTo>
                    <a:pt x="1183" y="1398"/>
                  </a:lnTo>
                  <a:lnTo>
                    <a:pt x="1308" y="1105"/>
                  </a:lnTo>
                  <a:lnTo>
                    <a:pt x="1409" y="812"/>
                  </a:lnTo>
                  <a:lnTo>
                    <a:pt x="1443" y="812"/>
                  </a:lnTo>
                  <a:lnTo>
                    <a:pt x="1488" y="789"/>
                  </a:lnTo>
                  <a:lnTo>
                    <a:pt x="1499" y="744"/>
                  </a:lnTo>
                  <a:lnTo>
                    <a:pt x="1488" y="688"/>
                  </a:lnTo>
                  <a:lnTo>
                    <a:pt x="1736" y="283"/>
                  </a:lnTo>
                  <a:lnTo>
                    <a:pt x="1770" y="283"/>
                  </a:lnTo>
                  <a:lnTo>
                    <a:pt x="1815" y="271"/>
                  </a:lnTo>
                  <a:lnTo>
                    <a:pt x="1826" y="214"/>
                  </a:lnTo>
                  <a:lnTo>
                    <a:pt x="1815" y="170"/>
                  </a:lnTo>
                  <a:lnTo>
                    <a:pt x="1905" y="158"/>
                  </a:lnTo>
                  <a:lnTo>
                    <a:pt x="1950" y="135"/>
                  </a:lnTo>
                  <a:lnTo>
                    <a:pt x="1995" y="79"/>
                  </a:lnTo>
                  <a:lnTo>
                    <a:pt x="1995" y="35"/>
                  </a:lnTo>
                  <a:lnTo>
                    <a:pt x="1995" y="0"/>
                  </a:lnTo>
                  <a:lnTo>
                    <a:pt x="2074" y="35"/>
                  </a:lnTo>
                  <a:lnTo>
                    <a:pt x="2074" y="79"/>
                  </a:lnTo>
                  <a:lnTo>
                    <a:pt x="2074" y="125"/>
                  </a:lnTo>
                  <a:lnTo>
                    <a:pt x="2029" y="181"/>
                  </a:lnTo>
                  <a:lnTo>
                    <a:pt x="1984" y="204"/>
                  </a:lnTo>
                  <a:lnTo>
                    <a:pt x="1894" y="214"/>
                  </a:lnTo>
                  <a:lnTo>
                    <a:pt x="1905" y="260"/>
                  </a:lnTo>
                  <a:lnTo>
                    <a:pt x="1894" y="316"/>
                  </a:lnTo>
                  <a:lnTo>
                    <a:pt x="1849" y="327"/>
                  </a:lnTo>
                  <a:lnTo>
                    <a:pt x="1815" y="327"/>
                  </a:lnTo>
                  <a:lnTo>
                    <a:pt x="1567" y="733"/>
                  </a:lnTo>
                  <a:lnTo>
                    <a:pt x="1578" y="789"/>
                  </a:lnTo>
                  <a:lnTo>
                    <a:pt x="1567" y="834"/>
                  </a:lnTo>
                  <a:lnTo>
                    <a:pt x="1522" y="857"/>
                  </a:lnTo>
                  <a:lnTo>
                    <a:pt x="1488" y="857"/>
                  </a:lnTo>
                  <a:lnTo>
                    <a:pt x="1387" y="1150"/>
                  </a:lnTo>
                  <a:lnTo>
                    <a:pt x="1262" y="1443"/>
                  </a:lnTo>
                  <a:lnTo>
                    <a:pt x="1116" y="1747"/>
                  </a:lnTo>
                  <a:lnTo>
                    <a:pt x="969" y="1984"/>
                  </a:lnTo>
                  <a:lnTo>
                    <a:pt x="777" y="2220"/>
                  </a:lnTo>
                  <a:lnTo>
                    <a:pt x="598" y="2390"/>
                  </a:lnTo>
                  <a:lnTo>
                    <a:pt x="608" y="2446"/>
                  </a:lnTo>
                  <a:lnTo>
                    <a:pt x="598" y="2525"/>
                  </a:lnTo>
                  <a:lnTo>
                    <a:pt x="552" y="2547"/>
                  </a:lnTo>
                  <a:lnTo>
                    <a:pt x="519" y="2569"/>
                  </a:lnTo>
                  <a:lnTo>
                    <a:pt x="236" y="3031"/>
                  </a:lnTo>
                  <a:lnTo>
                    <a:pt x="259" y="3066"/>
                  </a:lnTo>
                  <a:lnTo>
                    <a:pt x="259" y="3110"/>
                  </a:lnTo>
                  <a:lnTo>
                    <a:pt x="215" y="3145"/>
                  </a:lnTo>
                  <a:lnTo>
                    <a:pt x="180" y="3145"/>
                  </a:lnTo>
                  <a:lnTo>
                    <a:pt x="203" y="3245"/>
                  </a:lnTo>
                  <a:lnTo>
                    <a:pt x="180" y="3336"/>
                  </a:lnTo>
                  <a:lnTo>
                    <a:pt x="136" y="3392"/>
                  </a:lnTo>
                  <a:lnTo>
                    <a:pt x="79" y="3392"/>
                  </a:lnTo>
                  <a:lnTo>
                    <a:pt x="0" y="3347"/>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4" name="Freeform 32"/>
            <p:cNvSpPr>
              <a:spLocks/>
            </p:cNvSpPr>
            <p:nvPr/>
          </p:nvSpPr>
          <p:spPr bwMode="auto">
            <a:xfrm>
              <a:off x="5759450" y="2430463"/>
              <a:ext cx="66675" cy="119063"/>
            </a:xfrm>
            <a:custGeom>
              <a:avLst/>
              <a:gdLst>
                <a:gd name="T0" fmla="*/ 0 w 416"/>
                <a:gd name="T1" fmla="*/ 2147483647 h 743"/>
                <a:gd name="T2" fmla="*/ 2147483647 w 416"/>
                <a:gd name="T3" fmla="*/ 2147483647 h 743"/>
                <a:gd name="T4" fmla="*/ 2147483647 w 416"/>
                <a:gd name="T5" fmla="*/ 2147483647 h 743"/>
                <a:gd name="T6" fmla="*/ 2147483647 w 416"/>
                <a:gd name="T7" fmla="*/ 2147483647 h 743"/>
                <a:gd name="T8" fmla="*/ 2147483647 w 416"/>
                <a:gd name="T9" fmla="*/ 2147483647 h 743"/>
                <a:gd name="T10" fmla="*/ 2147483647 w 416"/>
                <a:gd name="T11" fmla="*/ 2147483647 h 743"/>
                <a:gd name="T12" fmla="*/ 2147483647 w 416"/>
                <a:gd name="T13" fmla="*/ 0 h 743"/>
                <a:gd name="T14" fmla="*/ 0 60000 65536"/>
                <a:gd name="T15" fmla="*/ 0 60000 65536"/>
                <a:gd name="T16" fmla="*/ 0 60000 65536"/>
                <a:gd name="T17" fmla="*/ 0 60000 65536"/>
                <a:gd name="T18" fmla="*/ 0 60000 65536"/>
                <a:gd name="T19" fmla="*/ 0 60000 65536"/>
                <a:gd name="T20" fmla="*/ 0 60000 65536"/>
                <a:gd name="T21" fmla="*/ 0 w 416"/>
                <a:gd name="T22" fmla="*/ 0 h 743"/>
                <a:gd name="T23" fmla="*/ 416 w 416"/>
                <a:gd name="T24" fmla="*/ 743 h 7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43">
                  <a:moveTo>
                    <a:pt x="0" y="743"/>
                  </a:moveTo>
                  <a:lnTo>
                    <a:pt x="90" y="630"/>
                  </a:lnTo>
                  <a:lnTo>
                    <a:pt x="179" y="507"/>
                  </a:lnTo>
                  <a:lnTo>
                    <a:pt x="248" y="383"/>
                  </a:lnTo>
                  <a:lnTo>
                    <a:pt x="315" y="248"/>
                  </a:lnTo>
                  <a:lnTo>
                    <a:pt x="371" y="112"/>
                  </a:lnTo>
                  <a:lnTo>
                    <a:pt x="416" y="0"/>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5" name="Freeform 33"/>
            <p:cNvSpPr>
              <a:spLocks/>
            </p:cNvSpPr>
            <p:nvPr/>
          </p:nvSpPr>
          <p:spPr bwMode="auto">
            <a:xfrm>
              <a:off x="5789613" y="2552700"/>
              <a:ext cx="66675" cy="28575"/>
            </a:xfrm>
            <a:custGeom>
              <a:avLst/>
              <a:gdLst>
                <a:gd name="T0" fmla="*/ 2147483647 w 417"/>
                <a:gd name="T1" fmla="*/ 2147483647 h 180"/>
                <a:gd name="T2" fmla="*/ 2147483647 w 417"/>
                <a:gd name="T3" fmla="*/ 2147483647 h 180"/>
                <a:gd name="T4" fmla="*/ 2147483647 w 417"/>
                <a:gd name="T5" fmla="*/ 0 h 180"/>
                <a:gd name="T6" fmla="*/ 2147483647 w 417"/>
                <a:gd name="T7" fmla="*/ 2147483647 h 180"/>
                <a:gd name="T8" fmla="*/ 2147483647 w 417"/>
                <a:gd name="T9" fmla="*/ 2147483647 h 180"/>
                <a:gd name="T10" fmla="*/ 2147483647 w 417"/>
                <a:gd name="T11" fmla="*/ 2147483647 h 180"/>
                <a:gd name="T12" fmla="*/ 2147483647 w 417"/>
                <a:gd name="T13" fmla="*/ 2147483647 h 180"/>
                <a:gd name="T14" fmla="*/ 2147483647 w 417"/>
                <a:gd name="T15" fmla="*/ 2147483647 h 180"/>
                <a:gd name="T16" fmla="*/ 2147483647 w 417"/>
                <a:gd name="T17" fmla="*/ 2147483647 h 180"/>
                <a:gd name="T18" fmla="*/ 2147483647 w 417"/>
                <a:gd name="T19" fmla="*/ 2147483647 h 180"/>
                <a:gd name="T20" fmla="*/ 2147483647 w 417"/>
                <a:gd name="T21" fmla="*/ 2147483647 h 180"/>
                <a:gd name="T22" fmla="*/ 2147483647 w 417"/>
                <a:gd name="T23" fmla="*/ 0 h 180"/>
                <a:gd name="T24" fmla="*/ 2147483647 w 417"/>
                <a:gd name="T25" fmla="*/ 0 h 180"/>
                <a:gd name="T26" fmla="*/ 2147483647 w 417"/>
                <a:gd name="T27" fmla="*/ 2147483647 h 180"/>
                <a:gd name="T28" fmla="*/ 2147483647 w 417"/>
                <a:gd name="T29" fmla="*/ 2147483647 h 180"/>
                <a:gd name="T30" fmla="*/ 2147483647 w 417"/>
                <a:gd name="T31" fmla="*/ 2147483647 h 180"/>
                <a:gd name="T32" fmla="*/ 2147483647 w 417"/>
                <a:gd name="T33" fmla="*/ 2147483647 h 180"/>
                <a:gd name="T34" fmla="*/ 2147483647 w 417"/>
                <a:gd name="T35" fmla="*/ 2147483647 h 180"/>
                <a:gd name="T36" fmla="*/ 2147483647 w 417"/>
                <a:gd name="T37" fmla="*/ 2147483647 h 180"/>
                <a:gd name="T38" fmla="*/ 2147483647 w 417"/>
                <a:gd name="T39" fmla="*/ 2147483647 h 180"/>
                <a:gd name="T40" fmla="*/ 2147483647 w 417"/>
                <a:gd name="T41" fmla="*/ 2147483647 h 180"/>
                <a:gd name="T42" fmla="*/ 2147483647 w 417"/>
                <a:gd name="T43" fmla="*/ 2147483647 h 180"/>
                <a:gd name="T44" fmla="*/ 2147483647 w 417"/>
                <a:gd name="T45" fmla="*/ 2147483647 h 180"/>
                <a:gd name="T46" fmla="*/ 0 w 417"/>
                <a:gd name="T47" fmla="*/ 2147483647 h 180"/>
                <a:gd name="T48" fmla="*/ 2147483647 w 417"/>
                <a:gd name="T49" fmla="*/ 2147483647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7"/>
                <a:gd name="T76" fmla="*/ 0 h 180"/>
                <a:gd name="T77" fmla="*/ 417 w 417"/>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7" h="180">
                  <a:moveTo>
                    <a:pt x="23" y="112"/>
                  </a:moveTo>
                  <a:lnTo>
                    <a:pt x="45" y="22"/>
                  </a:lnTo>
                  <a:lnTo>
                    <a:pt x="34" y="0"/>
                  </a:lnTo>
                  <a:lnTo>
                    <a:pt x="67" y="34"/>
                  </a:lnTo>
                  <a:lnTo>
                    <a:pt x="113" y="56"/>
                  </a:lnTo>
                  <a:lnTo>
                    <a:pt x="169" y="68"/>
                  </a:lnTo>
                  <a:lnTo>
                    <a:pt x="225" y="79"/>
                  </a:lnTo>
                  <a:lnTo>
                    <a:pt x="271" y="79"/>
                  </a:lnTo>
                  <a:lnTo>
                    <a:pt x="327" y="68"/>
                  </a:lnTo>
                  <a:lnTo>
                    <a:pt x="373" y="45"/>
                  </a:lnTo>
                  <a:lnTo>
                    <a:pt x="417" y="12"/>
                  </a:lnTo>
                  <a:lnTo>
                    <a:pt x="417" y="0"/>
                  </a:lnTo>
                  <a:lnTo>
                    <a:pt x="406" y="0"/>
                  </a:lnTo>
                  <a:lnTo>
                    <a:pt x="394" y="34"/>
                  </a:lnTo>
                  <a:lnTo>
                    <a:pt x="383" y="79"/>
                  </a:lnTo>
                  <a:lnTo>
                    <a:pt x="350" y="112"/>
                  </a:lnTo>
                  <a:lnTo>
                    <a:pt x="315" y="135"/>
                  </a:lnTo>
                  <a:lnTo>
                    <a:pt x="271" y="158"/>
                  </a:lnTo>
                  <a:lnTo>
                    <a:pt x="225" y="169"/>
                  </a:lnTo>
                  <a:lnTo>
                    <a:pt x="169" y="180"/>
                  </a:lnTo>
                  <a:lnTo>
                    <a:pt x="124" y="169"/>
                  </a:lnTo>
                  <a:lnTo>
                    <a:pt x="79" y="158"/>
                  </a:lnTo>
                  <a:lnTo>
                    <a:pt x="34" y="135"/>
                  </a:lnTo>
                  <a:lnTo>
                    <a:pt x="0" y="101"/>
                  </a:lnTo>
                  <a:lnTo>
                    <a:pt x="23" y="112"/>
                  </a:lnTo>
                  <a:close/>
                </a:path>
              </a:pathLst>
            </a:custGeom>
            <a:solidFill>
              <a:srgbClr val="822902"/>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6" name="Freeform 34"/>
            <p:cNvSpPr>
              <a:spLocks/>
            </p:cNvSpPr>
            <p:nvPr/>
          </p:nvSpPr>
          <p:spPr bwMode="auto">
            <a:xfrm>
              <a:off x="5789613" y="2552700"/>
              <a:ext cx="66675" cy="28575"/>
            </a:xfrm>
            <a:custGeom>
              <a:avLst/>
              <a:gdLst>
                <a:gd name="T0" fmla="*/ 2147483647 w 417"/>
                <a:gd name="T1" fmla="*/ 2147483647 h 180"/>
                <a:gd name="T2" fmla="*/ 2147483647 w 417"/>
                <a:gd name="T3" fmla="*/ 2147483647 h 180"/>
                <a:gd name="T4" fmla="*/ 2147483647 w 417"/>
                <a:gd name="T5" fmla="*/ 0 h 180"/>
                <a:gd name="T6" fmla="*/ 2147483647 w 417"/>
                <a:gd name="T7" fmla="*/ 2147483647 h 180"/>
                <a:gd name="T8" fmla="*/ 2147483647 w 417"/>
                <a:gd name="T9" fmla="*/ 2147483647 h 180"/>
                <a:gd name="T10" fmla="*/ 2147483647 w 417"/>
                <a:gd name="T11" fmla="*/ 2147483647 h 180"/>
                <a:gd name="T12" fmla="*/ 2147483647 w 417"/>
                <a:gd name="T13" fmla="*/ 2147483647 h 180"/>
                <a:gd name="T14" fmla="*/ 2147483647 w 417"/>
                <a:gd name="T15" fmla="*/ 2147483647 h 180"/>
                <a:gd name="T16" fmla="*/ 2147483647 w 417"/>
                <a:gd name="T17" fmla="*/ 2147483647 h 180"/>
                <a:gd name="T18" fmla="*/ 2147483647 w 417"/>
                <a:gd name="T19" fmla="*/ 2147483647 h 180"/>
                <a:gd name="T20" fmla="*/ 2147483647 w 417"/>
                <a:gd name="T21" fmla="*/ 2147483647 h 180"/>
                <a:gd name="T22" fmla="*/ 2147483647 w 417"/>
                <a:gd name="T23" fmla="*/ 0 h 180"/>
                <a:gd name="T24" fmla="*/ 2147483647 w 417"/>
                <a:gd name="T25" fmla="*/ 0 h 180"/>
                <a:gd name="T26" fmla="*/ 2147483647 w 417"/>
                <a:gd name="T27" fmla="*/ 2147483647 h 180"/>
                <a:gd name="T28" fmla="*/ 2147483647 w 417"/>
                <a:gd name="T29" fmla="*/ 2147483647 h 180"/>
                <a:gd name="T30" fmla="*/ 2147483647 w 417"/>
                <a:gd name="T31" fmla="*/ 2147483647 h 180"/>
                <a:gd name="T32" fmla="*/ 2147483647 w 417"/>
                <a:gd name="T33" fmla="*/ 2147483647 h 180"/>
                <a:gd name="T34" fmla="*/ 2147483647 w 417"/>
                <a:gd name="T35" fmla="*/ 2147483647 h 180"/>
                <a:gd name="T36" fmla="*/ 2147483647 w 417"/>
                <a:gd name="T37" fmla="*/ 2147483647 h 180"/>
                <a:gd name="T38" fmla="*/ 2147483647 w 417"/>
                <a:gd name="T39" fmla="*/ 2147483647 h 180"/>
                <a:gd name="T40" fmla="*/ 2147483647 w 417"/>
                <a:gd name="T41" fmla="*/ 2147483647 h 180"/>
                <a:gd name="T42" fmla="*/ 2147483647 w 417"/>
                <a:gd name="T43" fmla="*/ 2147483647 h 180"/>
                <a:gd name="T44" fmla="*/ 2147483647 w 417"/>
                <a:gd name="T45" fmla="*/ 2147483647 h 180"/>
                <a:gd name="T46" fmla="*/ 0 w 417"/>
                <a:gd name="T47" fmla="*/ 2147483647 h 180"/>
                <a:gd name="T48" fmla="*/ 2147483647 w 417"/>
                <a:gd name="T49" fmla="*/ 2147483647 h 1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7"/>
                <a:gd name="T76" fmla="*/ 0 h 180"/>
                <a:gd name="T77" fmla="*/ 417 w 417"/>
                <a:gd name="T78" fmla="*/ 180 h 1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7" h="180">
                  <a:moveTo>
                    <a:pt x="23" y="112"/>
                  </a:moveTo>
                  <a:lnTo>
                    <a:pt x="45" y="22"/>
                  </a:lnTo>
                  <a:lnTo>
                    <a:pt x="34" y="0"/>
                  </a:lnTo>
                  <a:lnTo>
                    <a:pt x="67" y="34"/>
                  </a:lnTo>
                  <a:lnTo>
                    <a:pt x="113" y="56"/>
                  </a:lnTo>
                  <a:lnTo>
                    <a:pt x="169" y="68"/>
                  </a:lnTo>
                  <a:lnTo>
                    <a:pt x="225" y="79"/>
                  </a:lnTo>
                  <a:lnTo>
                    <a:pt x="271" y="79"/>
                  </a:lnTo>
                  <a:lnTo>
                    <a:pt x="327" y="68"/>
                  </a:lnTo>
                  <a:lnTo>
                    <a:pt x="373" y="45"/>
                  </a:lnTo>
                  <a:lnTo>
                    <a:pt x="417" y="12"/>
                  </a:lnTo>
                  <a:lnTo>
                    <a:pt x="417" y="0"/>
                  </a:lnTo>
                  <a:lnTo>
                    <a:pt x="406" y="0"/>
                  </a:lnTo>
                  <a:lnTo>
                    <a:pt x="394" y="34"/>
                  </a:lnTo>
                  <a:lnTo>
                    <a:pt x="383" y="79"/>
                  </a:lnTo>
                  <a:lnTo>
                    <a:pt x="350" y="112"/>
                  </a:lnTo>
                  <a:lnTo>
                    <a:pt x="315" y="135"/>
                  </a:lnTo>
                  <a:lnTo>
                    <a:pt x="271" y="158"/>
                  </a:lnTo>
                  <a:lnTo>
                    <a:pt x="225" y="169"/>
                  </a:lnTo>
                  <a:lnTo>
                    <a:pt x="169" y="180"/>
                  </a:lnTo>
                  <a:lnTo>
                    <a:pt x="124" y="169"/>
                  </a:lnTo>
                  <a:lnTo>
                    <a:pt x="79" y="158"/>
                  </a:lnTo>
                  <a:lnTo>
                    <a:pt x="34" y="135"/>
                  </a:lnTo>
                  <a:lnTo>
                    <a:pt x="0" y="101"/>
                  </a:lnTo>
                  <a:lnTo>
                    <a:pt x="23" y="112"/>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7" name="Freeform 35"/>
            <p:cNvSpPr>
              <a:spLocks/>
            </p:cNvSpPr>
            <p:nvPr/>
          </p:nvSpPr>
          <p:spPr bwMode="auto">
            <a:xfrm>
              <a:off x="5853113" y="2589213"/>
              <a:ext cx="14288" cy="14288"/>
            </a:xfrm>
            <a:custGeom>
              <a:avLst/>
              <a:gdLst>
                <a:gd name="T0" fmla="*/ 2147483647 w 91"/>
                <a:gd name="T1" fmla="*/ 2147483647 h 89"/>
                <a:gd name="T2" fmla="*/ 0 w 91"/>
                <a:gd name="T3" fmla="*/ 2147483647 h 89"/>
                <a:gd name="T4" fmla="*/ 0 w 91"/>
                <a:gd name="T5" fmla="*/ 2147483647 h 89"/>
                <a:gd name="T6" fmla="*/ 2147483647 w 91"/>
                <a:gd name="T7" fmla="*/ 2147483647 h 89"/>
                <a:gd name="T8" fmla="*/ 2147483647 w 91"/>
                <a:gd name="T9" fmla="*/ 2147483647 h 89"/>
                <a:gd name="T10" fmla="*/ 2147483647 w 91"/>
                <a:gd name="T11" fmla="*/ 2147483647 h 89"/>
                <a:gd name="T12" fmla="*/ 2147483647 w 91"/>
                <a:gd name="T13" fmla="*/ 2147483647 h 89"/>
                <a:gd name="T14" fmla="*/ 2147483647 w 91"/>
                <a:gd name="T15" fmla="*/ 2147483647 h 89"/>
                <a:gd name="T16" fmla="*/ 2147483647 w 91"/>
                <a:gd name="T17" fmla="*/ 2147483647 h 89"/>
                <a:gd name="T18" fmla="*/ 2147483647 w 91"/>
                <a:gd name="T19" fmla="*/ 2147483647 h 89"/>
                <a:gd name="T20" fmla="*/ 2147483647 w 91"/>
                <a:gd name="T21" fmla="*/ 2147483647 h 89"/>
                <a:gd name="T22" fmla="*/ 2147483647 w 91"/>
                <a:gd name="T23" fmla="*/ 2147483647 h 89"/>
                <a:gd name="T24" fmla="*/ 2147483647 w 91"/>
                <a:gd name="T25" fmla="*/ 2147483647 h 89"/>
                <a:gd name="T26" fmla="*/ 2147483647 w 91"/>
                <a:gd name="T27" fmla="*/ 2147483647 h 89"/>
                <a:gd name="T28" fmla="*/ 2147483647 w 91"/>
                <a:gd name="T29" fmla="*/ 2147483647 h 89"/>
                <a:gd name="T30" fmla="*/ 2147483647 w 91"/>
                <a:gd name="T31" fmla="*/ 0 h 89"/>
                <a:gd name="T32" fmla="*/ 2147483647 w 91"/>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89"/>
                <a:gd name="T53" fmla="*/ 91 w 9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89">
                  <a:moveTo>
                    <a:pt x="12" y="11"/>
                  </a:moveTo>
                  <a:lnTo>
                    <a:pt x="0" y="33"/>
                  </a:lnTo>
                  <a:lnTo>
                    <a:pt x="0" y="44"/>
                  </a:lnTo>
                  <a:lnTo>
                    <a:pt x="12" y="67"/>
                  </a:lnTo>
                  <a:lnTo>
                    <a:pt x="23" y="79"/>
                  </a:lnTo>
                  <a:lnTo>
                    <a:pt x="46" y="89"/>
                  </a:lnTo>
                  <a:lnTo>
                    <a:pt x="57" y="79"/>
                  </a:lnTo>
                  <a:lnTo>
                    <a:pt x="79" y="67"/>
                  </a:lnTo>
                  <a:lnTo>
                    <a:pt x="91" y="56"/>
                  </a:lnTo>
                  <a:lnTo>
                    <a:pt x="91" y="33"/>
                  </a:lnTo>
                  <a:lnTo>
                    <a:pt x="79" y="44"/>
                  </a:lnTo>
                  <a:lnTo>
                    <a:pt x="57" y="44"/>
                  </a:lnTo>
                  <a:lnTo>
                    <a:pt x="35" y="44"/>
                  </a:lnTo>
                  <a:lnTo>
                    <a:pt x="23" y="33"/>
                  </a:lnTo>
                  <a:lnTo>
                    <a:pt x="12" y="21"/>
                  </a:lnTo>
                  <a:lnTo>
                    <a:pt x="12" y="0"/>
                  </a:lnTo>
                  <a:lnTo>
                    <a:pt x="12" y="11"/>
                  </a:lnTo>
                  <a:close/>
                </a:path>
              </a:pathLst>
            </a:custGeom>
            <a:solidFill>
              <a:srgbClr val="822902"/>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8" name="Freeform 36"/>
            <p:cNvSpPr>
              <a:spLocks/>
            </p:cNvSpPr>
            <p:nvPr/>
          </p:nvSpPr>
          <p:spPr bwMode="auto">
            <a:xfrm>
              <a:off x="5853113" y="2589213"/>
              <a:ext cx="14288" cy="14288"/>
            </a:xfrm>
            <a:custGeom>
              <a:avLst/>
              <a:gdLst>
                <a:gd name="T0" fmla="*/ 2147483647 w 91"/>
                <a:gd name="T1" fmla="*/ 2147483647 h 89"/>
                <a:gd name="T2" fmla="*/ 0 w 91"/>
                <a:gd name="T3" fmla="*/ 2147483647 h 89"/>
                <a:gd name="T4" fmla="*/ 0 w 91"/>
                <a:gd name="T5" fmla="*/ 2147483647 h 89"/>
                <a:gd name="T6" fmla="*/ 2147483647 w 91"/>
                <a:gd name="T7" fmla="*/ 2147483647 h 89"/>
                <a:gd name="T8" fmla="*/ 2147483647 w 91"/>
                <a:gd name="T9" fmla="*/ 2147483647 h 89"/>
                <a:gd name="T10" fmla="*/ 2147483647 w 91"/>
                <a:gd name="T11" fmla="*/ 2147483647 h 89"/>
                <a:gd name="T12" fmla="*/ 2147483647 w 91"/>
                <a:gd name="T13" fmla="*/ 2147483647 h 89"/>
                <a:gd name="T14" fmla="*/ 2147483647 w 91"/>
                <a:gd name="T15" fmla="*/ 2147483647 h 89"/>
                <a:gd name="T16" fmla="*/ 2147483647 w 91"/>
                <a:gd name="T17" fmla="*/ 2147483647 h 89"/>
                <a:gd name="T18" fmla="*/ 2147483647 w 91"/>
                <a:gd name="T19" fmla="*/ 2147483647 h 89"/>
                <a:gd name="T20" fmla="*/ 2147483647 w 91"/>
                <a:gd name="T21" fmla="*/ 2147483647 h 89"/>
                <a:gd name="T22" fmla="*/ 2147483647 w 91"/>
                <a:gd name="T23" fmla="*/ 2147483647 h 89"/>
                <a:gd name="T24" fmla="*/ 2147483647 w 91"/>
                <a:gd name="T25" fmla="*/ 2147483647 h 89"/>
                <a:gd name="T26" fmla="*/ 2147483647 w 91"/>
                <a:gd name="T27" fmla="*/ 2147483647 h 89"/>
                <a:gd name="T28" fmla="*/ 2147483647 w 91"/>
                <a:gd name="T29" fmla="*/ 2147483647 h 89"/>
                <a:gd name="T30" fmla="*/ 2147483647 w 91"/>
                <a:gd name="T31" fmla="*/ 0 h 89"/>
                <a:gd name="T32" fmla="*/ 2147483647 w 91"/>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89"/>
                <a:gd name="T53" fmla="*/ 91 w 91"/>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89">
                  <a:moveTo>
                    <a:pt x="12" y="11"/>
                  </a:moveTo>
                  <a:lnTo>
                    <a:pt x="0" y="33"/>
                  </a:lnTo>
                  <a:lnTo>
                    <a:pt x="0" y="44"/>
                  </a:lnTo>
                  <a:lnTo>
                    <a:pt x="12" y="67"/>
                  </a:lnTo>
                  <a:lnTo>
                    <a:pt x="23" y="79"/>
                  </a:lnTo>
                  <a:lnTo>
                    <a:pt x="46" y="89"/>
                  </a:lnTo>
                  <a:lnTo>
                    <a:pt x="57" y="79"/>
                  </a:lnTo>
                  <a:lnTo>
                    <a:pt x="79" y="67"/>
                  </a:lnTo>
                  <a:lnTo>
                    <a:pt x="91" y="56"/>
                  </a:lnTo>
                  <a:lnTo>
                    <a:pt x="91" y="33"/>
                  </a:lnTo>
                  <a:lnTo>
                    <a:pt x="79" y="44"/>
                  </a:lnTo>
                  <a:lnTo>
                    <a:pt x="57" y="44"/>
                  </a:lnTo>
                  <a:lnTo>
                    <a:pt x="35" y="44"/>
                  </a:lnTo>
                  <a:lnTo>
                    <a:pt x="23" y="33"/>
                  </a:lnTo>
                  <a:lnTo>
                    <a:pt x="12" y="21"/>
                  </a:lnTo>
                  <a:lnTo>
                    <a:pt x="12" y="0"/>
                  </a:lnTo>
                  <a:lnTo>
                    <a:pt x="12" y="11"/>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59" name="Freeform 37"/>
            <p:cNvSpPr>
              <a:spLocks/>
            </p:cNvSpPr>
            <p:nvPr/>
          </p:nvSpPr>
          <p:spPr bwMode="auto">
            <a:xfrm>
              <a:off x="5892800" y="2592388"/>
              <a:ext cx="884238" cy="496888"/>
            </a:xfrm>
            <a:custGeom>
              <a:avLst/>
              <a:gdLst>
                <a:gd name="T0" fmla="*/ 0 w 5568"/>
                <a:gd name="T1" fmla="*/ 0 h 3133"/>
                <a:gd name="T2" fmla="*/ 2147483647 w 5568"/>
                <a:gd name="T3" fmla="*/ 2147483647 h 3133"/>
                <a:gd name="T4" fmla="*/ 2147483647 w 5568"/>
                <a:gd name="T5" fmla="*/ 2147483647 h 3133"/>
                <a:gd name="T6" fmla="*/ 0 w 5568"/>
                <a:gd name="T7" fmla="*/ 2147483647 h 3133"/>
                <a:gd name="T8" fmla="*/ 0 w 5568"/>
                <a:gd name="T9" fmla="*/ 0 h 3133"/>
                <a:gd name="T10" fmla="*/ 0 60000 65536"/>
                <a:gd name="T11" fmla="*/ 0 60000 65536"/>
                <a:gd name="T12" fmla="*/ 0 60000 65536"/>
                <a:gd name="T13" fmla="*/ 0 60000 65536"/>
                <a:gd name="T14" fmla="*/ 0 60000 65536"/>
                <a:gd name="T15" fmla="*/ 0 w 5568"/>
                <a:gd name="T16" fmla="*/ 0 h 3133"/>
                <a:gd name="T17" fmla="*/ 5568 w 5568"/>
                <a:gd name="T18" fmla="*/ 3133 h 3133"/>
              </a:gdLst>
              <a:ahLst/>
              <a:cxnLst>
                <a:cxn ang="T10">
                  <a:pos x="T0" y="T1"/>
                </a:cxn>
                <a:cxn ang="T11">
                  <a:pos x="T2" y="T3"/>
                </a:cxn>
                <a:cxn ang="T12">
                  <a:pos x="T4" y="T5"/>
                </a:cxn>
                <a:cxn ang="T13">
                  <a:pos x="T6" y="T7"/>
                </a:cxn>
                <a:cxn ang="T14">
                  <a:pos x="T8" y="T9"/>
                </a:cxn>
              </a:cxnLst>
              <a:rect l="T15" t="T16" r="T17" b="T18"/>
              <a:pathLst>
                <a:path w="5568" h="3133">
                  <a:moveTo>
                    <a:pt x="0" y="0"/>
                  </a:moveTo>
                  <a:lnTo>
                    <a:pt x="5568" y="3077"/>
                  </a:lnTo>
                  <a:lnTo>
                    <a:pt x="5524" y="3133"/>
                  </a:lnTo>
                  <a:lnTo>
                    <a:pt x="0" y="68"/>
                  </a:lnTo>
                  <a:lnTo>
                    <a:pt x="0" y="0"/>
                  </a:lnTo>
                  <a:close/>
                </a:path>
              </a:pathLst>
            </a:custGeom>
            <a:solidFill>
              <a:srgbClr val="822902"/>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0" name="Freeform 38"/>
            <p:cNvSpPr>
              <a:spLocks/>
            </p:cNvSpPr>
            <p:nvPr/>
          </p:nvSpPr>
          <p:spPr bwMode="auto">
            <a:xfrm>
              <a:off x="5892800" y="2592388"/>
              <a:ext cx="884238" cy="496888"/>
            </a:xfrm>
            <a:custGeom>
              <a:avLst/>
              <a:gdLst>
                <a:gd name="T0" fmla="*/ 0 w 5568"/>
                <a:gd name="T1" fmla="*/ 0 h 3133"/>
                <a:gd name="T2" fmla="*/ 2147483647 w 5568"/>
                <a:gd name="T3" fmla="*/ 2147483647 h 3133"/>
                <a:gd name="T4" fmla="*/ 2147483647 w 5568"/>
                <a:gd name="T5" fmla="*/ 2147483647 h 3133"/>
                <a:gd name="T6" fmla="*/ 0 w 5568"/>
                <a:gd name="T7" fmla="*/ 2147483647 h 3133"/>
                <a:gd name="T8" fmla="*/ 0 w 5568"/>
                <a:gd name="T9" fmla="*/ 0 h 3133"/>
                <a:gd name="T10" fmla="*/ 0 60000 65536"/>
                <a:gd name="T11" fmla="*/ 0 60000 65536"/>
                <a:gd name="T12" fmla="*/ 0 60000 65536"/>
                <a:gd name="T13" fmla="*/ 0 60000 65536"/>
                <a:gd name="T14" fmla="*/ 0 60000 65536"/>
                <a:gd name="T15" fmla="*/ 0 w 5568"/>
                <a:gd name="T16" fmla="*/ 0 h 3133"/>
                <a:gd name="T17" fmla="*/ 5568 w 5568"/>
                <a:gd name="T18" fmla="*/ 3133 h 3133"/>
              </a:gdLst>
              <a:ahLst/>
              <a:cxnLst>
                <a:cxn ang="T10">
                  <a:pos x="T0" y="T1"/>
                </a:cxn>
                <a:cxn ang="T11">
                  <a:pos x="T2" y="T3"/>
                </a:cxn>
                <a:cxn ang="T12">
                  <a:pos x="T4" y="T5"/>
                </a:cxn>
                <a:cxn ang="T13">
                  <a:pos x="T6" y="T7"/>
                </a:cxn>
                <a:cxn ang="T14">
                  <a:pos x="T8" y="T9"/>
                </a:cxn>
              </a:cxnLst>
              <a:rect l="T15" t="T16" r="T17" b="T18"/>
              <a:pathLst>
                <a:path w="5568" h="3133">
                  <a:moveTo>
                    <a:pt x="0" y="0"/>
                  </a:moveTo>
                  <a:lnTo>
                    <a:pt x="5568" y="3077"/>
                  </a:lnTo>
                  <a:lnTo>
                    <a:pt x="5524" y="3133"/>
                  </a:lnTo>
                  <a:lnTo>
                    <a:pt x="0" y="68"/>
                  </a:lnTo>
                  <a:lnTo>
                    <a:pt x="0" y="0"/>
                  </a:lnTo>
                </a:path>
              </a:pathLst>
            </a:custGeom>
            <a:noFill/>
            <a:ln w="0">
              <a:solidFill>
                <a:srgbClr val="822902"/>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1" name="Freeform 39"/>
            <p:cNvSpPr>
              <a:spLocks/>
            </p:cNvSpPr>
            <p:nvPr/>
          </p:nvSpPr>
          <p:spPr bwMode="auto">
            <a:xfrm>
              <a:off x="6118225" y="2552700"/>
              <a:ext cx="117475" cy="39688"/>
            </a:xfrm>
            <a:custGeom>
              <a:avLst/>
              <a:gdLst>
                <a:gd name="T0" fmla="*/ 2147483647 w 745"/>
                <a:gd name="T1" fmla="*/ 2147483647 h 247"/>
                <a:gd name="T2" fmla="*/ 2147483647 w 745"/>
                <a:gd name="T3" fmla="*/ 2147483647 h 247"/>
                <a:gd name="T4" fmla="*/ 2147483647 w 745"/>
                <a:gd name="T5" fmla="*/ 2147483647 h 247"/>
                <a:gd name="T6" fmla="*/ 2147483647 w 745"/>
                <a:gd name="T7" fmla="*/ 2147483647 h 247"/>
                <a:gd name="T8" fmla="*/ 2147483647 w 745"/>
                <a:gd name="T9" fmla="*/ 2147483647 h 247"/>
                <a:gd name="T10" fmla="*/ 0 w 745"/>
                <a:gd name="T11" fmla="*/ 0 h 247"/>
                <a:gd name="T12" fmla="*/ 2147483647 w 745"/>
                <a:gd name="T13" fmla="*/ 0 h 247"/>
                <a:gd name="T14" fmla="*/ 2147483647 w 745"/>
                <a:gd name="T15" fmla="*/ 2147483647 h 247"/>
                <a:gd name="T16" fmla="*/ 2147483647 w 745"/>
                <a:gd name="T17" fmla="*/ 2147483647 h 247"/>
                <a:gd name="T18" fmla="*/ 2147483647 w 745"/>
                <a:gd name="T19" fmla="*/ 2147483647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5"/>
                <a:gd name="T31" fmla="*/ 0 h 247"/>
                <a:gd name="T32" fmla="*/ 745 w 745"/>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5" h="247">
                  <a:moveTo>
                    <a:pt x="745" y="135"/>
                  </a:moveTo>
                  <a:lnTo>
                    <a:pt x="518" y="247"/>
                  </a:lnTo>
                  <a:lnTo>
                    <a:pt x="293" y="247"/>
                  </a:lnTo>
                  <a:lnTo>
                    <a:pt x="135" y="169"/>
                  </a:lnTo>
                  <a:lnTo>
                    <a:pt x="34" y="56"/>
                  </a:lnTo>
                  <a:lnTo>
                    <a:pt x="0" y="0"/>
                  </a:lnTo>
                  <a:lnTo>
                    <a:pt x="169" y="0"/>
                  </a:lnTo>
                  <a:lnTo>
                    <a:pt x="417" y="22"/>
                  </a:lnTo>
                  <a:lnTo>
                    <a:pt x="587" y="124"/>
                  </a:lnTo>
                  <a:lnTo>
                    <a:pt x="745" y="135"/>
                  </a:lnTo>
                  <a:close/>
                </a:path>
              </a:pathLst>
            </a:custGeom>
            <a:solidFill>
              <a:srgbClr val="FFEDDE"/>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2" name="Freeform 40"/>
            <p:cNvSpPr>
              <a:spLocks/>
            </p:cNvSpPr>
            <p:nvPr/>
          </p:nvSpPr>
          <p:spPr bwMode="auto">
            <a:xfrm>
              <a:off x="6118225" y="2552700"/>
              <a:ext cx="117475" cy="39688"/>
            </a:xfrm>
            <a:custGeom>
              <a:avLst/>
              <a:gdLst>
                <a:gd name="T0" fmla="*/ 2147483647 w 745"/>
                <a:gd name="T1" fmla="*/ 2147483647 h 247"/>
                <a:gd name="T2" fmla="*/ 2147483647 w 745"/>
                <a:gd name="T3" fmla="*/ 2147483647 h 247"/>
                <a:gd name="T4" fmla="*/ 2147483647 w 745"/>
                <a:gd name="T5" fmla="*/ 2147483647 h 247"/>
                <a:gd name="T6" fmla="*/ 2147483647 w 745"/>
                <a:gd name="T7" fmla="*/ 2147483647 h 247"/>
                <a:gd name="T8" fmla="*/ 2147483647 w 745"/>
                <a:gd name="T9" fmla="*/ 2147483647 h 247"/>
                <a:gd name="T10" fmla="*/ 0 w 745"/>
                <a:gd name="T11" fmla="*/ 0 h 247"/>
                <a:gd name="T12" fmla="*/ 2147483647 w 745"/>
                <a:gd name="T13" fmla="*/ 0 h 247"/>
                <a:gd name="T14" fmla="*/ 2147483647 w 745"/>
                <a:gd name="T15" fmla="*/ 2147483647 h 247"/>
                <a:gd name="T16" fmla="*/ 2147483647 w 745"/>
                <a:gd name="T17" fmla="*/ 2147483647 h 247"/>
                <a:gd name="T18" fmla="*/ 2147483647 w 745"/>
                <a:gd name="T19" fmla="*/ 2147483647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5"/>
                <a:gd name="T31" fmla="*/ 0 h 247"/>
                <a:gd name="T32" fmla="*/ 745 w 745"/>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5" h="247">
                  <a:moveTo>
                    <a:pt x="745" y="135"/>
                  </a:moveTo>
                  <a:lnTo>
                    <a:pt x="518" y="247"/>
                  </a:lnTo>
                  <a:lnTo>
                    <a:pt x="293" y="247"/>
                  </a:lnTo>
                  <a:lnTo>
                    <a:pt x="135" y="169"/>
                  </a:lnTo>
                  <a:lnTo>
                    <a:pt x="34" y="56"/>
                  </a:lnTo>
                  <a:lnTo>
                    <a:pt x="0" y="0"/>
                  </a:lnTo>
                  <a:lnTo>
                    <a:pt x="169" y="0"/>
                  </a:lnTo>
                  <a:lnTo>
                    <a:pt x="417" y="22"/>
                  </a:lnTo>
                  <a:lnTo>
                    <a:pt x="587" y="124"/>
                  </a:lnTo>
                  <a:lnTo>
                    <a:pt x="745" y="135"/>
                  </a:lnTo>
                </a:path>
              </a:pathLst>
            </a:custGeom>
            <a:noFill/>
            <a:ln w="0">
              <a:solidFill>
                <a:srgbClr val="FFEDDE"/>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3" name="Freeform 41"/>
            <p:cNvSpPr>
              <a:spLocks/>
            </p:cNvSpPr>
            <p:nvPr/>
          </p:nvSpPr>
          <p:spPr bwMode="auto">
            <a:xfrm>
              <a:off x="6776358" y="2407457"/>
              <a:ext cx="386443" cy="599707"/>
            </a:xfrm>
            <a:custGeom>
              <a:avLst/>
              <a:gdLst/>
              <a:ahLst/>
              <a:cxnLst>
                <a:cxn ang="0">
                  <a:pos x="2435" y="0"/>
                </a:cxn>
                <a:cxn ang="0">
                  <a:pos x="1342" y="439"/>
                </a:cxn>
                <a:cxn ang="0">
                  <a:pos x="857" y="495"/>
                </a:cxn>
                <a:cxn ang="0">
                  <a:pos x="462" y="495"/>
                </a:cxn>
                <a:cxn ang="0">
                  <a:pos x="237" y="462"/>
                </a:cxn>
                <a:cxn ang="0">
                  <a:pos x="158" y="472"/>
                </a:cxn>
                <a:cxn ang="0">
                  <a:pos x="79" y="529"/>
                </a:cxn>
                <a:cxn ang="0">
                  <a:pos x="23" y="608"/>
                </a:cxn>
                <a:cxn ang="0">
                  <a:pos x="12" y="676"/>
                </a:cxn>
                <a:cxn ang="0">
                  <a:pos x="0" y="766"/>
                </a:cxn>
                <a:cxn ang="0">
                  <a:pos x="666" y="3402"/>
                </a:cxn>
                <a:cxn ang="0">
                  <a:pos x="733" y="3616"/>
                </a:cxn>
                <a:cxn ang="0">
                  <a:pos x="755" y="3661"/>
                </a:cxn>
                <a:cxn ang="0">
                  <a:pos x="790" y="3695"/>
                </a:cxn>
                <a:cxn ang="0">
                  <a:pos x="824" y="3728"/>
                </a:cxn>
                <a:cxn ang="0">
                  <a:pos x="857" y="3740"/>
                </a:cxn>
                <a:cxn ang="0">
                  <a:pos x="903" y="3763"/>
                </a:cxn>
                <a:cxn ang="0">
                  <a:pos x="947" y="3774"/>
                </a:cxn>
                <a:cxn ang="0">
                  <a:pos x="1003" y="3774"/>
                </a:cxn>
                <a:cxn ang="0">
                  <a:pos x="1049" y="3774"/>
                </a:cxn>
                <a:cxn ang="0">
                  <a:pos x="1240" y="3661"/>
                </a:cxn>
                <a:cxn ang="0">
                  <a:pos x="1432" y="3526"/>
                </a:cxn>
                <a:cxn ang="0">
                  <a:pos x="1646" y="3458"/>
                </a:cxn>
                <a:cxn ang="0">
                  <a:pos x="1850" y="3391"/>
                </a:cxn>
                <a:cxn ang="0">
                  <a:pos x="2435" y="3266"/>
                </a:cxn>
                <a:cxn ang="0">
                  <a:pos x="2435" y="0"/>
                </a:cxn>
              </a:cxnLst>
              <a:rect l="0" t="0" r="r" b="b"/>
              <a:pathLst>
                <a:path w="2435" h="3774">
                  <a:moveTo>
                    <a:pt x="2435" y="0"/>
                  </a:moveTo>
                  <a:lnTo>
                    <a:pt x="1342" y="439"/>
                  </a:lnTo>
                  <a:lnTo>
                    <a:pt x="857" y="495"/>
                  </a:lnTo>
                  <a:lnTo>
                    <a:pt x="462" y="495"/>
                  </a:lnTo>
                  <a:lnTo>
                    <a:pt x="237" y="462"/>
                  </a:lnTo>
                  <a:lnTo>
                    <a:pt x="158" y="472"/>
                  </a:lnTo>
                  <a:lnTo>
                    <a:pt x="79" y="529"/>
                  </a:lnTo>
                  <a:lnTo>
                    <a:pt x="23" y="608"/>
                  </a:lnTo>
                  <a:lnTo>
                    <a:pt x="12" y="676"/>
                  </a:lnTo>
                  <a:lnTo>
                    <a:pt x="0" y="766"/>
                  </a:lnTo>
                  <a:lnTo>
                    <a:pt x="666" y="3402"/>
                  </a:lnTo>
                  <a:lnTo>
                    <a:pt x="733" y="3616"/>
                  </a:lnTo>
                  <a:lnTo>
                    <a:pt x="755" y="3661"/>
                  </a:lnTo>
                  <a:lnTo>
                    <a:pt x="790" y="3695"/>
                  </a:lnTo>
                  <a:lnTo>
                    <a:pt x="824" y="3728"/>
                  </a:lnTo>
                  <a:lnTo>
                    <a:pt x="857" y="3740"/>
                  </a:lnTo>
                  <a:lnTo>
                    <a:pt x="903" y="3763"/>
                  </a:lnTo>
                  <a:lnTo>
                    <a:pt x="947" y="3774"/>
                  </a:lnTo>
                  <a:lnTo>
                    <a:pt x="1003" y="3774"/>
                  </a:lnTo>
                  <a:lnTo>
                    <a:pt x="1049" y="3774"/>
                  </a:lnTo>
                  <a:lnTo>
                    <a:pt x="1240" y="3661"/>
                  </a:lnTo>
                  <a:lnTo>
                    <a:pt x="1432" y="3526"/>
                  </a:lnTo>
                  <a:lnTo>
                    <a:pt x="1646" y="3458"/>
                  </a:lnTo>
                  <a:lnTo>
                    <a:pt x="1850" y="3391"/>
                  </a:lnTo>
                  <a:lnTo>
                    <a:pt x="2435" y="3266"/>
                  </a:lnTo>
                  <a:lnTo>
                    <a:pt x="2435" y="0"/>
                  </a:lnTo>
                  <a:close/>
                </a:path>
              </a:pathLst>
            </a:custGeom>
            <a:solidFill>
              <a:schemeClr val="tx2">
                <a:lumMod val="75000"/>
                <a:lumOff val="25000"/>
              </a:schemeClr>
            </a:solidFill>
            <a:ln w="9525">
              <a:noFill/>
              <a:round/>
              <a:headEnd/>
              <a:tailEnd/>
            </a:ln>
          </p:spPr>
          <p:txBody>
            <a:bodyPr/>
            <a:lstStyle/>
            <a:p>
              <a:pPr defTabSz="914400" fontAlgn="base">
                <a:spcBef>
                  <a:spcPct val="0"/>
                </a:spcBef>
                <a:spcAft>
                  <a:spcPct val="0"/>
                </a:spcAft>
                <a:defRPr/>
              </a:pPr>
              <a:endParaRPr lang="en-US" sz="2400">
                <a:solidFill>
                  <a:srgbClr val="000000"/>
                </a:solidFill>
                <a:ea typeface="ＭＳ Ｐゴシック" pitchFamily="-109" charset="-128"/>
              </a:endParaRPr>
            </a:p>
          </p:txBody>
        </p:sp>
        <p:sp>
          <p:nvSpPr>
            <p:cNvPr id="64" name="Freeform 42"/>
            <p:cNvSpPr>
              <a:spLocks/>
            </p:cNvSpPr>
            <p:nvPr/>
          </p:nvSpPr>
          <p:spPr bwMode="auto">
            <a:xfrm>
              <a:off x="6776358" y="2407457"/>
              <a:ext cx="386443" cy="599707"/>
            </a:xfrm>
            <a:custGeom>
              <a:avLst/>
              <a:gdLst/>
              <a:ahLst/>
              <a:cxnLst>
                <a:cxn ang="0">
                  <a:pos x="2435" y="0"/>
                </a:cxn>
                <a:cxn ang="0">
                  <a:pos x="1342" y="439"/>
                </a:cxn>
                <a:cxn ang="0">
                  <a:pos x="857" y="495"/>
                </a:cxn>
                <a:cxn ang="0">
                  <a:pos x="462" y="495"/>
                </a:cxn>
                <a:cxn ang="0">
                  <a:pos x="237" y="462"/>
                </a:cxn>
                <a:cxn ang="0">
                  <a:pos x="158" y="472"/>
                </a:cxn>
                <a:cxn ang="0">
                  <a:pos x="79" y="529"/>
                </a:cxn>
                <a:cxn ang="0">
                  <a:pos x="23" y="608"/>
                </a:cxn>
                <a:cxn ang="0">
                  <a:pos x="12" y="676"/>
                </a:cxn>
                <a:cxn ang="0">
                  <a:pos x="0" y="766"/>
                </a:cxn>
                <a:cxn ang="0">
                  <a:pos x="666" y="3402"/>
                </a:cxn>
                <a:cxn ang="0">
                  <a:pos x="733" y="3616"/>
                </a:cxn>
                <a:cxn ang="0">
                  <a:pos x="755" y="3661"/>
                </a:cxn>
                <a:cxn ang="0">
                  <a:pos x="790" y="3695"/>
                </a:cxn>
                <a:cxn ang="0">
                  <a:pos x="824" y="3728"/>
                </a:cxn>
                <a:cxn ang="0">
                  <a:pos x="857" y="3740"/>
                </a:cxn>
                <a:cxn ang="0">
                  <a:pos x="903" y="3763"/>
                </a:cxn>
                <a:cxn ang="0">
                  <a:pos x="947" y="3774"/>
                </a:cxn>
                <a:cxn ang="0">
                  <a:pos x="1003" y="3774"/>
                </a:cxn>
                <a:cxn ang="0">
                  <a:pos x="1049" y="3774"/>
                </a:cxn>
                <a:cxn ang="0">
                  <a:pos x="1240" y="3661"/>
                </a:cxn>
                <a:cxn ang="0">
                  <a:pos x="1432" y="3526"/>
                </a:cxn>
                <a:cxn ang="0">
                  <a:pos x="1646" y="3458"/>
                </a:cxn>
                <a:cxn ang="0">
                  <a:pos x="1850" y="3391"/>
                </a:cxn>
                <a:cxn ang="0">
                  <a:pos x="2435" y="3266"/>
                </a:cxn>
                <a:cxn ang="0">
                  <a:pos x="2435" y="0"/>
                </a:cxn>
              </a:cxnLst>
              <a:rect l="0" t="0" r="r" b="b"/>
              <a:pathLst>
                <a:path w="2435" h="3774">
                  <a:moveTo>
                    <a:pt x="2435" y="0"/>
                  </a:moveTo>
                  <a:lnTo>
                    <a:pt x="1342" y="439"/>
                  </a:lnTo>
                  <a:lnTo>
                    <a:pt x="857" y="495"/>
                  </a:lnTo>
                  <a:lnTo>
                    <a:pt x="462" y="495"/>
                  </a:lnTo>
                  <a:lnTo>
                    <a:pt x="237" y="462"/>
                  </a:lnTo>
                  <a:lnTo>
                    <a:pt x="158" y="472"/>
                  </a:lnTo>
                  <a:lnTo>
                    <a:pt x="79" y="529"/>
                  </a:lnTo>
                  <a:lnTo>
                    <a:pt x="23" y="608"/>
                  </a:lnTo>
                  <a:lnTo>
                    <a:pt x="12" y="676"/>
                  </a:lnTo>
                  <a:lnTo>
                    <a:pt x="0" y="766"/>
                  </a:lnTo>
                  <a:lnTo>
                    <a:pt x="666" y="3402"/>
                  </a:lnTo>
                  <a:lnTo>
                    <a:pt x="733" y="3616"/>
                  </a:lnTo>
                  <a:lnTo>
                    <a:pt x="755" y="3661"/>
                  </a:lnTo>
                  <a:lnTo>
                    <a:pt x="790" y="3695"/>
                  </a:lnTo>
                  <a:lnTo>
                    <a:pt x="824" y="3728"/>
                  </a:lnTo>
                  <a:lnTo>
                    <a:pt x="857" y="3740"/>
                  </a:lnTo>
                  <a:lnTo>
                    <a:pt x="903" y="3763"/>
                  </a:lnTo>
                  <a:lnTo>
                    <a:pt x="947" y="3774"/>
                  </a:lnTo>
                  <a:lnTo>
                    <a:pt x="1003" y="3774"/>
                  </a:lnTo>
                  <a:lnTo>
                    <a:pt x="1049" y="3774"/>
                  </a:lnTo>
                  <a:lnTo>
                    <a:pt x="1240" y="3661"/>
                  </a:lnTo>
                  <a:lnTo>
                    <a:pt x="1432" y="3526"/>
                  </a:lnTo>
                  <a:lnTo>
                    <a:pt x="1646" y="3458"/>
                  </a:lnTo>
                  <a:lnTo>
                    <a:pt x="1850" y="3391"/>
                  </a:lnTo>
                  <a:lnTo>
                    <a:pt x="2435" y="3266"/>
                  </a:lnTo>
                  <a:lnTo>
                    <a:pt x="2435" y="0"/>
                  </a:lnTo>
                </a:path>
              </a:pathLst>
            </a:custGeom>
            <a:noFill/>
            <a:ln w="0">
              <a:solidFill>
                <a:schemeClr val="tx1">
                  <a:lumMod val="75000"/>
                  <a:lumOff val="25000"/>
                </a:schemeClr>
              </a:solidFill>
              <a:prstDash val="solid"/>
              <a:round/>
              <a:headEnd/>
              <a:tailEnd/>
            </a:ln>
          </p:spPr>
          <p:txBody>
            <a:bodyPr/>
            <a:lstStyle/>
            <a:p>
              <a:pPr defTabSz="914400" fontAlgn="base">
                <a:spcBef>
                  <a:spcPct val="0"/>
                </a:spcBef>
                <a:spcAft>
                  <a:spcPct val="0"/>
                </a:spcAft>
                <a:defRPr/>
              </a:pPr>
              <a:endParaRPr lang="en-US" sz="2400">
                <a:solidFill>
                  <a:srgbClr val="000000"/>
                </a:solidFill>
                <a:ea typeface="ＭＳ Ｐゴシック" pitchFamily="-109" charset="-128"/>
              </a:endParaRPr>
            </a:p>
          </p:txBody>
        </p:sp>
        <p:sp>
          <p:nvSpPr>
            <p:cNvPr id="65" name="Freeform 43"/>
            <p:cNvSpPr>
              <a:spLocks/>
            </p:cNvSpPr>
            <p:nvPr/>
          </p:nvSpPr>
          <p:spPr bwMode="auto">
            <a:xfrm>
              <a:off x="6121400" y="2462213"/>
              <a:ext cx="792163" cy="523875"/>
            </a:xfrm>
            <a:custGeom>
              <a:avLst/>
              <a:gdLst>
                <a:gd name="T0" fmla="*/ 2147483647 w 4993"/>
                <a:gd name="T1" fmla="*/ 2147483647 h 3302"/>
                <a:gd name="T2" fmla="*/ 2147483647 w 4993"/>
                <a:gd name="T3" fmla="*/ 2147483647 h 3302"/>
                <a:gd name="T4" fmla="*/ 2147483647 w 4993"/>
                <a:gd name="T5" fmla="*/ 2147483647 h 3302"/>
                <a:gd name="T6" fmla="*/ 2147483647 w 4993"/>
                <a:gd name="T7" fmla="*/ 2147483647 h 3302"/>
                <a:gd name="T8" fmla="*/ 2147483647 w 4993"/>
                <a:gd name="T9" fmla="*/ 2147483647 h 3302"/>
                <a:gd name="T10" fmla="*/ 2147483647 w 4993"/>
                <a:gd name="T11" fmla="*/ 2147483647 h 3302"/>
                <a:gd name="T12" fmla="*/ 2147483647 w 4993"/>
                <a:gd name="T13" fmla="*/ 2147483647 h 3302"/>
                <a:gd name="T14" fmla="*/ 2147483647 w 4993"/>
                <a:gd name="T15" fmla="*/ 0 h 3302"/>
                <a:gd name="T16" fmla="*/ 2147483647 w 4993"/>
                <a:gd name="T17" fmla="*/ 0 h 3302"/>
                <a:gd name="T18" fmla="*/ 2147483647 w 4993"/>
                <a:gd name="T19" fmla="*/ 2147483647 h 3302"/>
                <a:gd name="T20" fmla="*/ 2147483647 w 4993"/>
                <a:gd name="T21" fmla="*/ 2147483647 h 3302"/>
                <a:gd name="T22" fmla="*/ 2147483647 w 4993"/>
                <a:gd name="T23" fmla="*/ 2147483647 h 3302"/>
                <a:gd name="T24" fmla="*/ 2147483647 w 4993"/>
                <a:gd name="T25" fmla="*/ 2147483647 h 3302"/>
                <a:gd name="T26" fmla="*/ 2147483647 w 4993"/>
                <a:gd name="T27" fmla="*/ 2147483647 h 3302"/>
                <a:gd name="T28" fmla="*/ 2147483647 w 4993"/>
                <a:gd name="T29" fmla="*/ 2147483647 h 3302"/>
                <a:gd name="T30" fmla="*/ 2147483647 w 4993"/>
                <a:gd name="T31" fmla="*/ 2147483647 h 3302"/>
                <a:gd name="T32" fmla="*/ 2147483647 w 4993"/>
                <a:gd name="T33" fmla="*/ 2147483647 h 3302"/>
                <a:gd name="T34" fmla="*/ 2147483647 w 4993"/>
                <a:gd name="T35" fmla="*/ 2147483647 h 3302"/>
                <a:gd name="T36" fmla="*/ 2147483647 w 4993"/>
                <a:gd name="T37" fmla="*/ 2147483647 h 3302"/>
                <a:gd name="T38" fmla="*/ 2147483647 w 4993"/>
                <a:gd name="T39" fmla="*/ 2147483647 h 3302"/>
                <a:gd name="T40" fmla="*/ 2147483647 w 4993"/>
                <a:gd name="T41" fmla="*/ 2147483647 h 3302"/>
                <a:gd name="T42" fmla="*/ 2147483647 w 4993"/>
                <a:gd name="T43" fmla="*/ 2147483647 h 3302"/>
                <a:gd name="T44" fmla="*/ 2147483647 w 4993"/>
                <a:gd name="T45" fmla="*/ 2147483647 h 3302"/>
                <a:gd name="T46" fmla="*/ 2147483647 w 4993"/>
                <a:gd name="T47" fmla="*/ 2147483647 h 3302"/>
                <a:gd name="T48" fmla="*/ 2147483647 w 4993"/>
                <a:gd name="T49" fmla="*/ 2147483647 h 3302"/>
                <a:gd name="T50" fmla="*/ 2147483647 w 4993"/>
                <a:gd name="T51" fmla="*/ 2147483647 h 3302"/>
                <a:gd name="T52" fmla="*/ 0 w 4993"/>
                <a:gd name="T53" fmla="*/ 2147483647 h 3302"/>
                <a:gd name="T54" fmla="*/ 2147483647 w 4993"/>
                <a:gd name="T55" fmla="*/ 2147483647 h 3302"/>
                <a:gd name="T56" fmla="*/ 2147483647 w 4993"/>
                <a:gd name="T57" fmla="*/ 2147483647 h 3302"/>
                <a:gd name="T58" fmla="*/ 2147483647 w 4993"/>
                <a:gd name="T59" fmla="*/ 2147483647 h 3302"/>
                <a:gd name="T60" fmla="*/ 2147483647 w 4993"/>
                <a:gd name="T61" fmla="*/ 2147483647 h 3302"/>
                <a:gd name="T62" fmla="*/ 2147483647 w 4993"/>
                <a:gd name="T63" fmla="*/ 2147483647 h 3302"/>
                <a:gd name="T64" fmla="*/ 2147483647 w 4993"/>
                <a:gd name="T65" fmla="*/ 2147483647 h 3302"/>
                <a:gd name="T66" fmla="*/ 2147483647 w 4993"/>
                <a:gd name="T67" fmla="*/ 2147483647 h 3302"/>
                <a:gd name="T68" fmla="*/ 2147483647 w 4993"/>
                <a:gd name="T69" fmla="*/ 2147483647 h 3302"/>
                <a:gd name="T70" fmla="*/ 2147483647 w 4993"/>
                <a:gd name="T71" fmla="*/ 2147483647 h 3302"/>
                <a:gd name="T72" fmla="*/ 2147483647 w 4993"/>
                <a:gd name="T73" fmla="*/ 2147483647 h 3302"/>
                <a:gd name="T74" fmla="*/ 2147483647 w 4993"/>
                <a:gd name="T75" fmla="*/ 2147483647 h 3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93"/>
                <a:gd name="T115" fmla="*/ 0 h 3302"/>
                <a:gd name="T116" fmla="*/ 4993 w 4993"/>
                <a:gd name="T117" fmla="*/ 3302 h 3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93" h="3302">
                  <a:moveTo>
                    <a:pt x="4971" y="2694"/>
                  </a:moveTo>
                  <a:lnTo>
                    <a:pt x="4937" y="2389"/>
                  </a:lnTo>
                  <a:lnTo>
                    <a:pt x="4870" y="2074"/>
                  </a:lnTo>
                  <a:lnTo>
                    <a:pt x="4780" y="1623"/>
                  </a:lnTo>
                  <a:lnTo>
                    <a:pt x="4655" y="1217"/>
                  </a:lnTo>
                  <a:lnTo>
                    <a:pt x="4487" y="812"/>
                  </a:lnTo>
                  <a:lnTo>
                    <a:pt x="4295" y="485"/>
                  </a:lnTo>
                  <a:lnTo>
                    <a:pt x="2682" y="0"/>
                  </a:lnTo>
                  <a:lnTo>
                    <a:pt x="2581" y="0"/>
                  </a:lnTo>
                  <a:lnTo>
                    <a:pt x="2491" y="11"/>
                  </a:lnTo>
                  <a:lnTo>
                    <a:pt x="2401" y="23"/>
                  </a:lnTo>
                  <a:lnTo>
                    <a:pt x="2299" y="68"/>
                  </a:lnTo>
                  <a:lnTo>
                    <a:pt x="2029" y="237"/>
                  </a:lnTo>
                  <a:lnTo>
                    <a:pt x="1746" y="406"/>
                  </a:lnTo>
                  <a:lnTo>
                    <a:pt x="1105" y="699"/>
                  </a:lnTo>
                  <a:lnTo>
                    <a:pt x="1048" y="755"/>
                  </a:lnTo>
                  <a:lnTo>
                    <a:pt x="1014" y="699"/>
                  </a:lnTo>
                  <a:lnTo>
                    <a:pt x="969" y="676"/>
                  </a:lnTo>
                  <a:lnTo>
                    <a:pt x="597" y="676"/>
                  </a:lnTo>
                  <a:lnTo>
                    <a:pt x="541" y="755"/>
                  </a:lnTo>
                  <a:lnTo>
                    <a:pt x="495" y="789"/>
                  </a:lnTo>
                  <a:lnTo>
                    <a:pt x="394" y="789"/>
                  </a:lnTo>
                  <a:lnTo>
                    <a:pt x="304" y="789"/>
                  </a:lnTo>
                  <a:lnTo>
                    <a:pt x="191" y="755"/>
                  </a:lnTo>
                  <a:lnTo>
                    <a:pt x="146" y="722"/>
                  </a:lnTo>
                  <a:lnTo>
                    <a:pt x="22" y="654"/>
                  </a:lnTo>
                  <a:lnTo>
                    <a:pt x="0" y="744"/>
                  </a:lnTo>
                  <a:lnTo>
                    <a:pt x="11" y="845"/>
                  </a:lnTo>
                  <a:lnTo>
                    <a:pt x="56" y="924"/>
                  </a:lnTo>
                  <a:lnTo>
                    <a:pt x="101" y="969"/>
                  </a:lnTo>
                  <a:lnTo>
                    <a:pt x="4374" y="3302"/>
                  </a:lnTo>
                  <a:lnTo>
                    <a:pt x="4520" y="3291"/>
                  </a:lnTo>
                  <a:lnTo>
                    <a:pt x="4622" y="3234"/>
                  </a:lnTo>
                  <a:lnTo>
                    <a:pt x="4712" y="3166"/>
                  </a:lnTo>
                  <a:lnTo>
                    <a:pt x="4780" y="3077"/>
                  </a:lnTo>
                  <a:lnTo>
                    <a:pt x="4847" y="3020"/>
                  </a:lnTo>
                  <a:lnTo>
                    <a:pt x="4993" y="2964"/>
                  </a:lnTo>
                  <a:lnTo>
                    <a:pt x="4971" y="2694"/>
                  </a:lnTo>
                  <a:close/>
                </a:path>
              </a:pathLst>
            </a:custGeom>
            <a:solidFill>
              <a:srgbClr val="FFCC99"/>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6" name="Freeform 44"/>
            <p:cNvSpPr>
              <a:spLocks/>
            </p:cNvSpPr>
            <p:nvPr/>
          </p:nvSpPr>
          <p:spPr bwMode="auto">
            <a:xfrm>
              <a:off x="6121400" y="2462213"/>
              <a:ext cx="792163" cy="523875"/>
            </a:xfrm>
            <a:custGeom>
              <a:avLst/>
              <a:gdLst>
                <a:gd name="T0" fmla="*/ 2147483647 w 4993"/>
                <a:gd name="T1" fmla="*/ 2147483647 h 3302"/>
                <a:gd name="T2" fmla="*/ 2147483647 w 4993"/>
                <a:gd name="T3" fmla="*/ 2147483647 h 3302"/>
                <a:gd name="T4" fmla="*/ 2147483647 w 4993"/>
                <a:gd name="T5" fmla="*/ 2147483647 h 3302"/>
                <a:gd name="T6" fmla="*/ 2147483647 w 4993"/>
                <a:gd name="T7" fmla="*/ 2147483647 h 3302"/>
                <a:gd name="T8" fmla="*/ 2147483647 w 4993"/>
                <a:gd name="T9" fmla="*/ 2147483647 h 3302"/>
                <a:gd name="T10" fmla="*/ 2147483647 w 4993"/>
                <a:gd name="T11" fmla="*/ 2147483647 h 3302"/>
                <a:gd name="T12" fmla="*/ 2147483647 w 4993"/>
                <a:gd name="T13" fmla="*/ 2147483647 h 3302"/>
                <a:gd name="T14" fmla="*/ 2147483647 w 4993"/>
                <a:gd name="T15" fmla="*/ 0 h 3302"/>
                <a:gd name="T16" fmla="*/ 2147483647 w 4993"/>
                <a:gd name="T17" fmla="*/ 0 h 3302"/>
                <a:gd name="T18" fmla="*/ 2147483647 w 4993"/>
                <a:gd name="T19" fmla="*/ 2147483647 h 3302"/>
                <a:gd name="T20" fmla="*/ 2147483647 w 4993"/>
                <a:gd name="T21" fmla="*/ 2147483647 h 3302"/>
                <a:gd name="T22" fmla="*/ 2147483647 w 4993"/>
                <a:gd name="T23" fmla="*/ 2147483647 h 3302"/>
                <a:gd name="T24" fmla="*/ 2147483647 w 4993"/>
                <a:gd name="T25" fmla="*/ 2147483647 h 3302"/>
                <a:gd name="T26" fmla="*/ 2147483647 w 4993"/>
                <a:gd name="T27" fmla="*/ 2147483647 h 3302"/>
                <a:gd name="T28" fmla="*/ 2147483647 w 4993"/>
                <a:gd name="T29" fmla="*/ 2147483647 h 3302"/>
                <a:gd name="T30" fmla="*/ 2147483647 w 4993"/>
                <a:gd name="T31" fmla="*/ 2147483647 h 3302"/>
                <a:gd name="T32" fmla="*/ 2147483647 w 4993"/>
                <a:gd name="T33" fmla="*/ 2147483647 h 3302"/>
                <a:gd name="T34" fmla="*/ 2147483647 w 4993"/>
                <a:gd name="T35" fmla="*/ 2147483647 h 3302"/>
                <a:gd name="T36" fmla="*/ 2147483647 w 4993"/>
                <a:gd name="T37" fmla="*/ 2147483647 h 3302"/>
                <a:gd name="T38" fmla="*/ 2147483647 w 4993"/>
                <a:gd name="T39" fmla="*/ 2147483647 h 3302"/>
                <a:gd name="T40" fmla="*/ 2147483647 w 4993"/>
                <a:gd name="T41" fmla="*/ 2147483647 h 3302"/>
                <a:gd name="T42" fmla="*/ 2147483647 w 4993"/>
                <a:gd name="T43" fmla="*/ 2147483647 h 3302"/>
                <a:gd name="T44" fmla="*/ 2147483647 w 4993"/>
                <a:gd name="T45" fmla="*/ 2147483647 h 3302"/>
                <a:gd name="T46" fmla="*/ 2147483647 w 4993"/>
                <a:gd name="T47" fmla="*/ 2147483647 h 3302"/>
                <a:gd name="T48" fmla="*/ 2147483647 w 4993"/>
                <a:gd name="T49" fmla="*/ 2147483647 h 3302"/>
                <a:gd name="T50" fmla="*/ 2147483647 w 4993"/>
                <a:gd name="T51" fmla="*/ 2147483647 h 3302"/>
                <a:gd name="T52" fmla="*/ 0 w 4993"/>
                <a:gd name="T53" fmla="*/ 2147483647 h 3302"/>
                <a:gd name="T54" fmla="*/ 2147483647 w 4993"/>
                <a:gd name="T55" fmla="*/ 2147483647 h 3302"/>
                <a:gd name="T56" fmla="*/ 2147483647 w 4993"/>
                <a:gd name="T57" fmla="*/ 2147483647 h 3302"/>
                <a:gd name="T58" fmla="*/ 2147483647 w 4993"/>
                <a:gd name="T59" fmla="*/ 2147483647 h 3302"/>
                <a:gd name="T60" fmla="*/ 2147483647 w 4993"/>
                <a:gd name="T61" fmla="*/ 2147483647 h 3302"/>
                <a:gd name="T62" fmla="*/ 2147483647 w 4993"/>
                <a:gd name="T63" fmla="*/ 2147483647 h 3302"/>
                <a:gd name="T64" fmla="*/ 2147483647 w 4993"/>
                <a:gd name="T65" fmla="*/ 2147483647 h 3302"/>
                <a:gd name="T66" fmla="*/ 2147483647 w 4993"/>
                <a:gd name="T67" fmla="*/ 2147483647 h 3302"/>
                <a:gd name="T68" fmla="*/ 2147483647 w 4993"/>
                <a:gd name="T69" fmla="*/ 2147483647 h 3302"/>
                <a:gd name="T70" fmla="*/ 2147483647 w 4993"/>
                <a:gd name="T71" fmla="*/ 2147483647 h 3302"/>
                <a:gd name="T72" fmla="*/ 2147483647 w 4993"/>
                <a:gd name="T73" fmla="*/ 2147483647 h 3302"/>
                <a:gd name="T74" fmla="*/ 2147483647 w 4993"/>
                <a:gd name="T75" fmla="*/ 2147483647 h 33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93"/>
                <a:gd name="T115" fmla="*/ 0 h 3302"/>
                <a:gd name="T116" fmla="*/ 4993 w 4993"/>
                <a:gd name="T117" fmla="*/ 3302 h 33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93" h="3302">
                  <a:moveTo>
                    <a:pt x="4971" y="2694"/>
                  </a:moveTo>
                  <a:lnTo>
                    <a:pt x="4937" y="2389"/>
                  </a:lnTo>
                  <a:lnTo>
                    <a:pt x="4870" y="2074"/>
                  </a:lnTo>
                  <a:lnTo>
                    <a:pt x="4780" y="1623"/>
                  </a:lnTo>
                  <a:lnTo>
                    <a:pt x="4655" y="1217"/>
                  </a:lnTo>
                  <a:lnTo>
                    <a:pt x="4487" y="812"/>
                  </a:lnTo>
                  <a:lnTo>
                    <a:pt x="4295" y="485"/>
                  </a:lnTo>
                  <a:lnTo>
                    <a:pt x="2682" y="0"/>
                  </a:lnTo>
                  <a:lnTo>
                    <a:pt x="2581" y="0"/>
                  </a:lnTo>
                  <a:lnTo>
                    <a:pt x="2491" y="11"/>
                  </a:lnTo>
                  <a:lnTo>
                    <a:pt x="2401" y="23"/>
                  </a:lnTo>
                  <a:lnTo>
                    <a:pt x="2299" y="68"/>
                  </a:lnTo>
                  <a:lnTo>
                    <a:pt x="2029" y="237"/>
                  </a:lnTo>
                  <a:lnTo>
                    <a:pt x="1746" y="406"/>
                  </a:lnTo>
                  <a:lnTo>
                    <a:pt x="1105" y="699"/>
                  </a:lnTo>
                  <a:lnTo>
                    <a:pt x="1048" y="755"/>
                  </a:lnTo>
                  <a:lnTo>
                    <a:pt x="1014" y="699"/>
                  </a:lnTo>
                  <a:lnTo>
                    <a:pt x="969" y="676"/>
                  </a:lnTo>
                  <a:lnTo>
                    <a:pt x="597" y="676"/>
                  </a:lnTo>
                  <a:lnTo>
                    <a:pt x="541" y="755"/>
                  </a:lnTo>
                  <a:lnTo>
                    <a:pt x="495" y="789"/>
                  </a:lnTo>
                  <a:lnTo>
                    <a:pt x="394" y="789"/>
                  </a:lnTo>
                  <a:lnTo>
                    <a:pt x="304" y="789"/>
                  </a:lnTo>
                  <a:lnTo>
                    <a:pt x="191" y="755"/>
                  </a:lnTo>
                  <a:lnTo>
                    <a:pt x="146" y="722"/>
                  </a:lnTo>
                  <a:lnTo>
                    <a:pt x="22" y="654"/>
                  </a:lnTo>
                  <a:lnTo>
                    <a:pt x="0" y="744"/>
                  </a:lnTo>
                  <a:lnTo>
                    <a:pt x="11" y="845"/>
                  </a:lnTo>
                  <a:lnTo>
                    <a:pt x="56" y="924"/>
                  </a:lnTo>
                  <a:lnTo>
                    <a:pt x="101" y="969"/>
                  </a:lnTo>
                  <a:lnTo>
                    <a:pt x="4374" y="3302"/>
                  </a:lnTo>
                  <a:lnTo>
                    <a:pt x="4520" y="3291"/>
                  </a:lnTo>
                  <a:lnTo>
                    <a:pt x="4622" y="3234"/>
                  </a:lnTo>
                  <a:lnTo>
                    <a:pt x="4712" y="3166"/>
                  </a:lnTo>
                  <a:lnTo>
                    <a:pt x="4780" y="3077"/>
                  </a:lnTo>
                  <a:lnTo>
                    <a:pt x="4847" y="3020"/>
                  </a:lnTo>
                  <a:lnTo>
                    <a:pt x="4993" y="2964"/>
                  </a:lnTo>
                  <a:lnTo>
                    <a:pt x="4971" y="2694"/>
                  </a:lnTo>
                </a:path>
              </a:pathLst>
            </a:custGeom>
            <a:noFill/>
            <a:ln w="0">
              <a:solidFill>
                <a:srgbClr val="FFEDDE"/>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7" name="Freeform 45"/>
            <p:cNvSpPr>
              <a:spLocks/>
            </p:cNvSpPr>
            <p:nvPr/>
          </p:nvSpPr>
          <p:spPr bwMode="auto">
            <a:xfrm>
              <a:off x="6121400" y="2462213"/>
              <a:ext cx="792163" cy="525463"/>
            </a:xfrm>
            <a:custGeom>
              <a:avLst/>
              <a:gdLst>
                <a:gd name="T0" fmla="*/ 2147483647 w 4993"/>
                <a:gd name="T1" fmla="*/ 2147483647 h 3313"/>
                <a:gd name="T2" fmla="*/ 2147483647 w 4993"/>
                <a:gd name="T3" fmla="*/ 2147483647 h 3313"/>
                <a:gd name="T4" fmla="*/ 2147483647 w 4993"/>
                <a:gd name="T5" fmla="*/ 2147483647 h 3313"/>
                <a:gd name="T6" fmla="*/ 2147483647 w 4993"/>
                <a:gd name="T7" fmla="*/ 2147483647 h 3313"/>
                <a:gd name="T8" fmla="*/ 2147483647 w 4993"/>
                <a:gd name="T9" fmla="*/ 2147483647 h 3313"/>
                <a:gd name="T10" fmla="*/ 2147483647 w 4993"/>
                <a:gd name="T11" fmla="*/ 2147483647 h 3313"/>
                <a:gd name="T12" fmla="*/ 2147483647 w 4993"/>
                <a:gd name="T13" fmla="*/ 2147483647 h 3313"/>
                <a:gd name="T14" fmla="*/ 2147483647 w 4993"/>
                <a:gd name="T15" fmla="*/ 2147483647 h 3313"/>
                <a:gd name="T16" fmla="*/ 2147483647 w 4993"/>
                <a:gd name="T17" fmla="*/ 2147483647 h 3313"/>
                <a:gd name="T18" fmla="*/ 2147483647 w 4993"/>
                <a:gd name="T19" fmla="*/ 2147483647 h 3313"/>
                <a:gd name="T20" fmla="*/ 2147483647 w 4993"/>
                <a:gd name="T21" fmla="*/ 2147483647 h 3313"/>
                <a:gd name="T22" fmla="*/ 2147483647 w 4993"/>
                <a:gd name="T23" fmla="*/ 2147483647 h 3313"/>
                <a:gd name="T24" fmla="*/ 2147483647 w 4993"/>
                <a:gd name="T25" fmla="*/ 2147483647 h 3313"/>
                <a:gd name="T26" fmla="*/ 2147483647 w 4993"/>
                <a:gd name="T27" fmla="*/ 0 h 3313"/>
                <a:gd name="T28" fmla="*/ 2147483647 w 4993"/>
                <a:gd name="T29" fmla="*/ 0 h 3313"/>
                <a:gd name="T30" fmla="*/ 2147483647 w 4993"/>
                <a:gd name="T31" fmla="*/ 2147483647 h 3313"/>
                <a:gd name="T32" fmla="*/ 2147483647 w 4993"/>
                <a:gd name="T33" fmla="*/ 2147483647 h 3313"/>
                <a:gd name="T34" fmla="*/ 2147483647 w 4993"/>
                <a:gd name="T35" fmla="*/ 2147483647 h 3313"/>
                <a:gd name="T36" fmla="*/ 2147483647 w 4993"/>
                <a:gd name="T37" fmla="*/ 2147483647 h 3313"/>
                <a:gd name="T38" fmla="*/ 2147483647 w 4993"/>
                <a:gd name="T39" fmla="*/ 2147483647 h 3313"/>
                <a:gd name="T40" fmla="*/ 2147483647 w 4993"/>
                <a:gd name="T41" fmla="*/ 2147483647 h 3313"/>
                <a:gd name="T42" fmla="*/ 2147483647 w 4993"/>
                <a:gd name="T43" fmla="*/ 2147483647 h 3313"/>
                <a:gd name="T44" fmla="*/ 2147483647 w 4993"/>
                <a:gd name="T45" fmla="*/ 2147483647 h 3313"/>
                <a:gd name="T46" fmla="*/ 2147483647 w 4993"/>
                <a:gd name="T47" fmla="*/ 2147483647 h 3313"/>
                <a:gd name="T48" fmla="*/ 2147483647 w 4993"/>
                <a:gd name="T49" fmla="*/ 2147483647 h 3313"/>
                <a:gd name="T50" fmla="*/ 2147483647 w 4993"/>
                <a:gd name="T51" fmla="*/ 2147483647 h 3313"/>
                <a:gd name="T52" fmla="*/ 2147483647 w 4993"/>
                <a:gd name="T53" fmla="*/ 2147483647 h 3313"/>
                <a:gd name="T54" fmla="*/ 2147483647 w 4993"/>
                <a:gd name="T55" fmla="*/ 2147483647 h 3313"/>
                <a:gd name="T56" fmla="*/ 2147483647 w 4993"/>
                <a:gd name="T57" fmla="*/ 2147483647 h 3313"/>
                <a:gd name="T58" fmla="*/ 2147483647 w 4993"/>
                <a:gd name="T59" fmla="*/ 2147483647 h 3313"/>
                <a:gd name="T60" fmla="*/ 2147483647 w 4993"/>
                <a:gd name="T61" fmla="*/ 2147483647 h 3313"/>
                <a:gd name="T62" fmla="*/ 2147483647 w 4993"/>
                <a:gd name="T63" fmla="*/ 2147483647 h 3313"/>
                <a:gd name="T64" fmla="*/ 0 w 4993"/>
                <a:gd name="T65" fmla="*/ 2147483647 h 3313"/>
                <a:gd name="T66" fmla="*/ 2147483647 w 4993"/>
                <a:gd name="T67" fmla="*/ 2147483647 h 3313"/>
                <a:gd name="T68" fmla="*/ 2147483647 w 4993"/>
                <a:gd name="T69" fmla="*/ 2147483647 h 3313"/>
                <a:gd name="T70" fmla="*/ 2147483647 w 4993"/>
                <a:gd name="T71" fmla="*/ 2147483647 h 33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93"/>
                <a:gd name="T109" fmla="*/ 0 h 3313"/>
                <a:gd name="T110" fmla="*/ 4993 w 4993"/>
                <a:gd name="T111" fmla="*/ 3313 h 331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93" h="3313">
                  <a:moveTo>
                    <a:pt x="4396" y="3313"/>
                  </a:moveTo>
                  <a:lnTo>
                    <a:pt x="4531" y="3291"/>
                  </a:lnTo>
                  <a:lnTo>
                    <a:pt x="4689" y="3189"/>
                  </a:lnTo>
                  <a:lnTo>
                    <a:pt x="4847" y="3020"/>
                  </a:lnTo>
                  <a:lnTo>
                    <a:pt x="4993" y="2964"/>
                  </a:lnTo>
                  <a:lnTo>
                    <a:pt x="4982" y="2885"/>
                  </a:lnTo>
                  <a:lnTo>
                    <a:pt x="4971" y="2694"/>
                  </a:lnTo>
                  <a:lnTo>
                    <a:pt x="4937" y="2378"/>
                  </a:lnTo>
                  <a:lnTo>
                    <a:pt x="4870" y="2074"/>
                  </a:lnTo>
                  <a:lnTo>
                    <a:pt x="4780" y="1623"/>
                  </a:lnTo>
                  <a:lnTo>
                    <a:pt x="4655" y="1206"/>
                  </a:lnTo>
                  <a:lnTo>
                    <a:pt x="4487" y="812"/>
                  </a:lnTo>
                  <a:lnTo>
                    <a:pt x="4295" y="485"/>
                  </a:lnTo>
                  <a:lnTo>
                    <a:pt x="2705" y="0"/>
                  </a:lnTo>
                  <a:lnTo>
                    <a:pt x="2603" y="0"/>
                  </a:lnTo>
                  <a:lnTo>
                    <a:pt x="2502" y="11"/>
                  </a:lnTo>
                  <a:lnTo>
                    <a:pt x="2412" y="23"/>
                  </a:lnTo>
                  <a:lnTo>
                    <a:pt x="2322" y="68"/>
                  </a:lnTo>
                  <a:lnTo>
                    <a:pt x="2040" y="237"/>
                  </a:lnTo>
                  <a:lnTo>
                    <a:pt x="1736" y="406"/>
                  </a:lnTo>
                  <a:lnTo>
                    <a:pt x="1105" y="687"/>
                  </a:lnTo>
                  <a:lnTo>
                    <a:pt x="1059" y="755"/>
                  </a:lnTo>
                  <a:lnTo>
                    <a:pt x="1014" y="687"/>
                  </a:lnTo>
                  <a:lnTo>
                    <a:pt x="969" y="665"/>
                  </a:lnTo>
                  <a:lnTo>
                    <a:pt x="597" y="665"/>
                  </a:lnTo>
                  <a:lnTo>
                    <a:pt x="552" y="744"/>
                  </a:lnTo>
                  <a:lnTo>
                    <a:pt x="507" y="789"/>
                  </a:lnTo>
                  <a:lnTo>
                    <a:pt x="406" y="801"/>
                  </a:lnTo>
                  <a:lnTo>
                    <a:pt x="316" y="778"/>
                  </a:lnTo>
                  <a:lnTo>
                    <a:pt x="214" y="744"/>
                  </a:lnTo>
                  <a:lnTo>
                    <a:pt x="158" y="722"/>
                  </a:lnTo>
                  <a:lnTo>
                    <a:pt x="11" y="643"/>
                  </a:lnTo>
                  <a:lnTo>
                    <a:pt x="0" y="744"/>
                  </a:lnTo>
                  <a:lnTo>
                    <a:pt x="11" y="845"/>
                  </a:lnTo>
                  <a:lnTo>
                    <a:pt x="56" y="924"/>
                  </a:lnTo>
                  <a:lnTo>
                    <a:pt x="101" y="958"/>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8" name="Freeform 46"/>
            <p:cNvSpPr>
              <a:spLocks/>
            </p:cNvSpPr>
            <p:nvPr/>
          </p:nvSpPr>
          <p:spPr bwMode="auto">
            <a:xfrm>
              <a:off x="6302375" y="2665413"/>
              <a:ext cx="454025" cy="123825"/>
            </a:xfrm>
            <a:custGeom>
              <a:avLst/>
              <a:gdLst>
                <a:gd name="T0" fmla="*/ 0 w 2864"/>
                <a:gd name="T1" fmla="*/ 2147483647 h 777"/>
                <a:gd name="T2" fmla="*/ 2147483647 w 2864"/>
                <a:gd name="T3" fmla="*/ 2147483647 h 777"/>
                <a:gd name="T4" fmla="*/ 2147483647 w 2864"/>
                <a:gd name="T5" fmla="*/ 2147483647 h 777"/>
                <a:gd name="T6" fmla="*/ 2147483647 w 2864"/>
                <a:gd name="T7" fmla="*/ 2147483647 h 777"/>
                <a:gd name="T8" fmla="*/ 2147483647 w 2864"/>
                <a:gd name="T9" fmla="*/ 2147483647 h 777"/>
                <a:gd name="T10" fmla="*/ 2147483647 w 2864"/>
                <a:gd name="T11" fmla="*/ 0 h 777"/>
                <a:gd name="T12" fmla="*/ 2147483647 w 2864"/>
                <a:gd name="T13" fmla="*/ 2147483647 h 777"/>
                <a:gd name="T14" fmla="*/ 2147483647 w 2864"/>
                <a:gd name="T15" fmla="*/ 2147483647 h 777"/>
                <a:gd name="T16" fmla="*/ 2147483647 w 2864"/>
                <a:gd name="T17" fmla="*/ 2147483647 h 777"/>
                <a:gd name="T18" fmla="*/ 2147483647 w 2864"/>
                <a:gd name="T19" fmla="*/ 2147483647 h 777"/>
                <a:gd name="T20" fmla="*/ 2147483647 w 2864"/>
                <a:gd name="T21" fmla="*/ 2147483647 h 777"/>
                <a:gd name="T22" fmla="*/ 2147483647 w 2864"/>
                <a:gd name="T23" fmla="*/ 2147483647 h 777"/>
                <a:gd name="T24" fmla="*/ 2147483647 w 2864"/>
                <a:gd name="T25" fmla="*/ 2147483647 h 7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64"/>
                <a:gd name="T40" fmla="*/ 0 h 777"/>
                <a:gd name="T41" fmla="*/ 2864 w 2864"/>
                <a:gd name="T42" fmla="*/ 777 h 7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64" h="777">
                  <a:moveTo>
                    <a:pt x="0" y="248"/>
                  </a:moveTo>
                  <a:lnTo>
                    <a:pt x="372" y="236"/>
                  </a:lnTo>
                  <a:lnTo>
                    <a:pt x="744" y="180"/>
                  </a:lnTo>
                  <a:lnTo>
                    <a:pt x="879" y="113"/>
                  </a:lnTo>
                  <a:lnTo>
                    <a:pt x="1014" y="11"/>
                  </a:lnTo>
                  <a:lnTo>
                    <a:pt x="1128" y="0"/>
                  </a:lnTo>
                  <a:lnTo>
                    <a:pt x="1274" y="157"/>
                  </a:lnTo>
                  <a:lnTo>
                    <a:pt x="1432" y="292"/>
                  </a:lnTo>
                  <a:lnTo>
                    <a:pt x="1634" y="462"/>
                  </a:lnTo>
                  <a:lnTo>
                    <a:pt x="1883" y="619"/>
                  </a:lnTo>
                  <a:lnTo>
                    <a:pt x="2232" y="721"/>
                  </a:lnTo>
                  <a:lnTo>
                    <a:pt x="2548" y="766"/>
                  </a:lnTo>
                  <a:lnTo>
                    <a:pt x="2864" y="777"/>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69" name="Freeform 47"/>
            <p:cNvSpPr>
              <a:spLocks/>
            </p:cNvSpPr>
            <p:nvPr/>
          </p:nvSpPr>
          <p:spPr bwMode="auto">
            <a:xfrm>
              <a:off x="6118225" y="2752725"/>
              <a:ext cx="627063" cy="366713"/>
            </a:xfrm>
            <a:custGeom>
              <a:avLst/>
              <a:gdLst>
                <a:gd name="T0" fmla="*/ 2147483647 w 3957"/>
                <a:gd name="T1" fmla="*/ 2147483647 h 2309"/>
                <a:gd name="T2" fmla="*/ 2147483647 w 3957"/>
                <a:gd name="T3" fmla="*/ 2147483647 h 2309"/>
                <a:gd name="T4" fmla="*/ 2147483647 w 3957"/>
                <a:gd name="T5" fmla="*/ 2147483647 h 2309"/>
                <a:gd name="T6" fmla="*/ 2147483647 w 3957"/>
                <a:gd name="T7" fmla="*/ 2147483647 h 2309"/>
                <a:gd name="T8" fmla="*/ 2147483647 w 3957"/>
                <a:gd name="T9" fmla="*/ 2147483647 h 2309"/>
                <a:gd name="T10" fmla="*/ 2147483647 w 3957"/>
                <a:gd name="T11" fmla="*/ 2147483647 h 2309"/>
                <a:gd name="T12" fmla="*/ 2147483647 w 3957"/>
                <a:gd name="T13" fmla="*/ 2147483647 h 2309"/>
                <a:gd name="T14" fmla="*/ 2147483647 w 3957"/>
                <a:gd name="T15" fmla="*/ 2147483647 h 2309"/>
                <a:gd name="T16" fmla="*/ 2147483647 w 3957"/>
                <a:gd name="T17" fmla="*/ 2147483647 h 2309"/>
                <a:gd name="T18" fmla="*/ 2147483647 w 3957"/>
                <a:gd name="T19" fmla="*/ 2147483647 h 2309"/>
                <a:gd name="T20" fmla="*/ 2147483647 w 3957"/>
                <a:gd name="T21" fmla="*/ 2147483647 h 2309"/>
                <a:gd name="T22" fmla="*/ 2147483647 w 3957"/>
                <a:gd name="T23" fmla="*/ 2147483647 h 2309"/>
                <a:gd name="T24" fmla="*/ 2147483647 w 3957"/>
                <a:gd name="T25" fmla="*/ 2147483647 h 2309"/>
                <a:gd name="T26" fmla="*/ 2147483647 w 3957"/>
                <a:gd name="T27" fmla="*/ 2147483647 h 2309"/>
                <a:gd name="T28" fmla="*/ 2147483647 w 3957"/>
                <a:gd name="T29" fmla="*/ 2147483647 h 2309"/>
                <a:gd name="T30" fmla="*/ 2147483647 w 3957"/>
                <a:gd name="T31" fmla="*/ 2147483647 h 2309"/>
                <a:gd name="T32" fmla="*/ 2147483647 w 3957"/>
                <a:gd name="T33" fmla="*/ 2147483647 h 2309"/>
                <a:gd name="T34" fmla="*/ 2147483647 w 3957"/>
                <a:gd name="T35" fmla="*/ 2147483647 h 2309"/>
                <a:gd name="T36" fmla="*/ 2147483647 w 3957"/>
                <a:gd name="T37" fmla="*/ 2147483647 h 2309"/>
                <a:gd name="T38" fmla="*/ 2147483647 w 3957"/>
                <a:gd name="T39" fmla="*/ 2147483647 h 2309"/>
                <a:gd name="T40" fmla="*/ 2147483647 w 3957"/>
                <a:gd name="T41" fmla="*/ 2147483647 h 2309"/>
                <a:gd name="T42" fmla="*/ 2147483647 w 3957"/>
                <a:gd name="T43" fmla="*/ 2147483647 h 2309"/>
                <a:gd name="T44" fmla="*/ 2147483647 w 3957"/>
                <a:gd name="T45" fmla="*/ 2147483647 h 2309"/>
                <a:gd name="T46" fmla="*/ 2147483647 w 3957"/>
                <a:gd name="T47" fmla="*/ 2147483647 h 2309"/>
                <a:gd name="T48" fmla="*/ 2147483647 w 3957"/>
                <a:gd name="T49" fmla="*/ 2147483647 h 2309"/>
                <a:gd name="T50" fmla="*/ 2147483647 w 3957"/>
                <a:gd name="T51" fmla="*/ 2147483647 h 2309"/>
                <a:gd name="T52" fmla="*/ 2147483647 w 3957"/>
                <a:gd name="T53" fmla="*/ 2147483647 h 2309"/>
                <a:gd name="T54" fmla="*/ 2147483647 w 3957"/>
                <a:gd name="T55" fmla="*/ 2147483647 h 2309"/>
                <a:gd name="T56" fmla="*/ 2147483647 w 3957"/>
                <a:gd name="T57" fmla="*/ 2147483647 h 2309"/>
                <a:gd name="T58" fmla="*/ 2147483647 w 3957"/>
                <a:gd name="T59" fmla="*/ 2147483647 h 2309"/>
                <a:gd name="T60" fmla="*/ 2147483647 w 3957"/>
                <a:gd name="T61" fmla="*/ 2147483647 h 2309"/>
                <a:gd name="T62" fmla="*/ 2147483647 w 3957"/>
                <a:gd name="T63" fmla="*/ 2147483647 h 2309"/>
                <a:gd name="T64" fmla="*/ 2147483647 w 3957"/>
                <a:gd name="T65" fmla="*/ 2147483647 h 2309"/>
                <a:gd name="T66" fmla="*/ 2147483647 w 3957"/>
                <a:gd name="T67" fmla="*/ 2147483647 h 2309"/>
                <a:gd name="T68" fmla="*/ 2147483647 w 3957"/>
                <a:gd name="T69" fmla="*/ 2147483647 h 2309"/>
                <a:gd name="T70" fmla="*/ 2147483647 w 3957"/>
                <a:gd name="T71" fmla="*/ 2147483647 h 2309"/>
                <a:gd name="T72" fmla="*/ 2147483647 w 3957"/>
                <a:gd name="T73" fmla="*/ 2147483647 h 2309"/>
                <a:gd name="T74" fmla="*/ 2147483647 w 3957"/>
                <a:gd name="T75" fmla="*/ 2147483647 h 2309"/>
                <a:gd name="T76" fmla="*/ 2147483647 w 3957"/>
                <a:gd name="T77" fmla="*/ 2147483647 h 2309"/>
                <a:gd name="T78" fmla="*/ 2147483647 w 3957"/>
                <a:gd name="T79" fmla="*/ 2147483647 h 2309"/>
                <a:gd name="T80" fmla="*/ 2147483647 w 3957"/>
                <a:gd name="T81" fmla="*/ 2147483647 h 2309"/>
                <a:gd name="T82" fmla="*/ 2147483647 w 3957"/>
                <a:gd name="T83" fmla="*/ 2147483647 h 2309"/>
                <a:gd name="T84" fmla="*/ 2147483647 w 3957"/>
                <a:gd name="T85" fmla="*/ 2147483647 h 2309"/>
                <a:gd name="T86" fmla="*/ 2147483647 w 3957"/>
                <a:gd name="T87" fmla="*/ 2147483647 h 2309"/>
                <a:gd name="T88" fmla="*/ 2147483647 w 3957"/>
                <a:gd name="T89" fmla="*/ 2147483647 h 2309"/>
                <a:gd name="T90" fmla="*/ 2147483647 w 3957"/>
                <a:gd name="T91" fmla="*/ 2147483647 h 2309"/>
                <a:gd name="T92" fmla="*/ 2147483647 w 3957"/>
                <a:gd name="T93" fmla="*/ 2147483647 h 2309"/>
                <a:gd name="T94" fmla="*/ 2147483647 w 3957"/>
                <a:gd name="T95" fmla="*/ 2147483647 h 2309"/>
                <a:gd name="T96" fmla="*/ 2147483647 w 3957"/>
                <a:gd name="T97" fmla="*/ 2147483647 h 23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7"/>
                <a:gd name="T148" fmla="*/ 0 h 2309"/>
                <a:gd name="T149" fmla="*/ 3957 w 3957"/>
                <a:gd name="T150" fmla="*/ 2309 h 23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7" h="2309">
                  <a:moveTo>
                    <a:pt x="102" y="0"/>
                  </a:moveTo>
                  <a:lnTo>
                    <a:pt x="34" y="158"/>
                  </a:lnTo>
                  <a:lnTo>
                    <a:pt x="0" y="316"/>
                  </a:lnTo>
                  <a:lnTo>
                    <a:pt x="11" y="439"/>
                  </a:lnTo>
                  <a:lnTo>
                    <a:pt x="45" y="563"/>
                  </a:lnTo>
                  <a:lnTo>
                    <a:pt x="192" y="845"/>
                  </a:lnTo>
                  <a:lnTo>
                    <a:pt x="237" y="936"/>
                  </a:lnTo>
                  <a:lnTo>
                    <a:pt x="339" y="980"/>
                  </a:lnTo>
                  <a:lnTo>
                    <a:pt x="518" y="1048"/>
                  </a:lnTo>
                  <a:lnTo>
                    <a:pt x="654" y="1082"/>
                  </a:lnTo>
                  <a:lnTo>
                    <a:pt x="812" y="1092"/>
                  </a:lnTo>
                  <a:lnTo>
                    <a:pt x="936" y="1071"/>
                  </a:lnTo>
                  <a:lnTo>
                    <a:pt x="913" y="1149"/>
                  </a:lnTo>
                  <a:lnTo>
                    <a:pt x="901" y="1240"/>
                  </a:lnTo>
                  <a:lnTo>
                    <a:pt x="924" y="1363"/>
                  </a:lnTo>
                  <a:lnTo>
                    <a:pt x="992" y="1476"/>
                  </a:lnTo>
                  <a:lnTo>
                    <a:pt x="1128" y="1612"/>
                  </a:lnTo>
                  <a:lnTo>
                    <a:pt x="1296" y="1668"/>
                  </a:lnTo>
                  <a:lnTo>
                    <a:pt x="1375" y="1690"/>
                  </a:lnTo>
                  <a:lnTo>
                    <a:pt x="1454" y="1690"/>
                  </a:lnTo>
                  <a:lnTo>
                    <a:pt x="1567" y="1656"/>
                  </a:lnTo>
                  <a:lnTo>
                    <a:pt x="1669" y="1612"/>
                  </a:lnTo>
                  <a:lnTo>
                    <a:pt x="1871" y="1476"/>
                  </a:lnTo>
                  <a:lnTo>
                    <a:pt x="1848" y="1566"/>
                  </a:lnTo>
                  <a:lnTo>
                    <a:pt x="1838" y="1656"/>
                  </a:lnTo>
                  <a:lnTo>
                    <a:pt x="1838" y="1825"/>
                  </a:lnTo>
                  <a:lnTo>
                    <a:pt x="1871" y="1926"/>
                  </a:lnTo>
                  <a:lnTo>
                    <a:pt x="1984" y="2028"/>
                  </a:lnTo>
                  <a:lnTo>
                    <a:pt x="2164" y="2107"/>
                  </a:lnTo>
                  <a:lnTo>
                    <a:pt x="2322" y="2107"/>
                  </a:lnTo>
                  <a:lnTo>
                    <a:pt x="2458" y="2073"/>
                  </a:lnTo>
                  <a:lnTo>
                    <a:pt x="2547" y="2028"/>
                  </a:lnTo>
                  <a:lnTo>
                    <a:pt x="2649" y="1960"/>
                  </a:lnTo>
                  <a:lnTo>
                    <a:pt x="2649" y="2051"/>
                  </a:lnTo>
                  <a:lnTo>
                    <a:pt x="2672" y="2163"/>
                  </a:lnTo>
                  <a:lnTo>
                    <a:pt x="2705" y="2230"/>
                  </a:lnTo>
                  <a:lnTo>
                    <a:pt x="2795" y="2298"/>
                  </a:lnTo>
                  <a:lnTo>
                    <a:pt x="2909" y="2309"/>
                  </a:lnTo>
                  <a:lnTo>
                    <a:pt x="3224" y="2265"/>
                  </a:lnTo>
                  <a:lnTo>
                    <a:pt x="3393" y="2209"/>
                  </a:lnTo>
                  <a:lnTo>
                    <a:pt x="3551" y="2141"/>
                  </a:lnTo>
                  <a:lnTo>
                    <a:pt x="3630" y="2073"/>
                  </a:lnTo>
                  <a:lnTo>
                    <a:pt x="3709" y="1983"/>
                  </a:lnTo>
                  <a:lnTo>
                    <a:pt x="3484" y="1870"/>
                  </a:lnTo>
                  <a:lnTo>
                    <a:pt x="3585" y="1690"/>
                  </a:lnTo>
                  <a:lnTo>
                    <a:pt x="3642" y="1543"/>
                  </a:lnTo>
                  <a:lnTo>
                    <a:pt x="3686" y="1521"/>
                  </a:lnTo>
                  <a:lnTo>
                    <a:pt x="3731" y="1487"/>
                  </a:lnTo>
                  <a:lnTo>
                    <a:pt x="3934" y="1217"/>
                  </a:lnTo>
                  <a:lnTo>
                    <a:pt x="3957" y="1127"/>
                  </a:lnTo>
                  <a:lnTo>
                    <a:pt x="3946" y="1048"/>
                  </a:lnTo>
                  <a:lnTo>
                    <a:pt x="3923" y="992"/>
                  </a:lnTo>
                  <a:lnTo>
                    <a:pt x="3698" y="800"/>
                  </a:lnTo>
                  <a:lnTo>
                    <a:pt x="3652" y="800"/>
                  </a:lnTo>
                  <a:lnTo>
                    <a:pt x="3607" y="822"/>
                  </a:lnTo>
                  <a:lnTo>
                    <a:pt x="3472" y="890"/>
                  </a:lnTo>
                  <a:lnTo>
                    <a:pt x="3224" y="1127"/>
                  </a:lnTo>
                  <a:lnTo>
                    <a:pt x="3472" y="721"/>
                  </a:lnTo>
                  <a:lnTo>
                    <a:pt x="3517" y="597"/>
                  </a:lnTo>
                  <a:lnTo>
                    <a:pt x="3517" y="541"/>
                  </a:lnTo>
                  <a:lnTo>
                    <a:pt x="3517" y="473"/>
                  </a:lnTo>
                  <a:lnTo>
                    <a:pt x="3213" y="214"/>
                  </a:lnTo>
                  <a:lnTo>
                    <a:pt x="3168" y="225"/>
                  </a:lnTo>
                  <a:lnTo>
                    <a:pt x="3066" y="281"/>
                  </a:lnTo>
                  <a:lnTo>
                    <a:pt x="2942" y="383"/>
                  </a:lnTo>
                  <a:lnTo>
                    <a:pt x="2514" y="857"/>
                  </a:lnTo>
                  <a:lnTo>
                    <a:pt x="2739" y="530"/>
                  </a:lnTo>
                  <a:lnTo>
                    <a:pt x="2774" y="462"/>
                  </a:lnTo>
                  <a:lnTo>
                    <a:pt x="2795" y="383"/>
                  </a:lnTo>
                  <a:lnTo>
                    <a:pt x="2795" y="304"/>
                  </a:lnTo>
                  <a:lnTo>
                    <a:pt x="2784" y="260"/>
                  </a:lnTo>
                  <a:lnTo>
                    <a:pt x="2514" y="23"/>
                  </a:lnTo>
                  <a:lnTo>
                    <a:pt x="2424" y="0"/>
                  </a:lnTo>
                  <a:lnTo>
                    <a:pt x="2333" y="23"/>
                  </a:lnTo>
                  <a:lnTo>
                    <a:pt x="2254" y="56"/>
                  </a:lnTo>
                  <a:lnTo>
                    <a:pt x="2097" y="214"/>
                  </a:lnTo>
                  <a:lnTo>
                    <a:pt x="1905" y="439"/>
                  </a:lnTo>
                  <a:lnTo>
                    <a:pt x="1713" y="676"/>
                  </a:lnTo>
                  <a:lnTo>
                    <a:pt x="1601" y="699"/>
                  </a:lnTo>
                  <a:lnTo>
                    <a:pt x="1488" y="732"/>
                  </a:lnTo>
                  <a:lnTo>
                    <a:pt x="1296" y="822"/>
                  </a:lnTo>
                  <a:lnTo>
                    <a:pt x="1612" y="462"/>
                  </a:lnTo>
                  <a:lnTo>
                    <a:pt x="1646" y="395"/>
                  </a:lnTo>
                  <a:lnTo>
                    <a:pt x="1646" y="281"/>
                  </a:lnTo>
                  <a:lnTo>
                    <a:pt x="1634" y="237"/>
                  </a:lnTo>
                  <a:lnTo>
                    <a:pt x="1612" y="191"/>
                  </a:lnTo>
                  <a:lnTo>
                    <a:pt x="1567" y="124"/>
                  </a:lnTo>
                  <a:lnTo>
                    <a:pt x="1488" y="79"/>
                  </a:lnTo>
                  <a:lnTo>
                    <a:pt x="1353" y="67"/>
                  </a:lnTo>
                  <a:lnTo>
                    <a:pt x="1263" y="79"/>
                  </a:lnTo>
                  <a:lnTo>
                    <a:pt x="1128" y="124"/>
                  </a:lnTo>
                  <a:lnTo>
                    <a:pt x="1003" y="191"/>
                  </a:lnTo>
                  <a:lnTo>
                    <a:pt x="901" y="270"/>
                  </a:lnTo>
                  <a:lnTo>
                    <a:pt x="812" y="349"/>
                  </a:lnTo>
                  <a:lnTo>
                    <a:pt x="778" y="293"/>
                  </a:lnTo>
                  <a:lnTo>
                    <a:pt x="745" y="270"/>
                  </a:lnTo>
                  <a:lnTo>
                    <a:pt x="687" y="260"/>
                  </a:lnTo>
                  <a:lnTo>
                    <a:pt x="575" y="260"/>
                  </a:lnTo>
                  <a:lnTo>
                    <a:pt x="102" y="0"/>
                  </a:lnTo>
                  <a:close/>
                </a:path>
              </a:pathLst>
            </a:custGeom>
            <a:solidFill>
              <a:srgbClr val="FFEDDE"/>
            </a:solidFill>
            <a:ln w="9525">
              <a:no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0" name="Freeform 48"/>
            <p:cNvSpPr>
              <a:spLocks/>
            </p:cNvSpPr>
            <p:nvPr/>
          </p:nvSpPr>
          <p:spPr bwMode="auto">
            <a:xfrm>
              <a:off x="6118225" y="2752725"/>
              <a:ext cx="627063" cy="366713"/>
            </a:xfrm>
            <a:custGeom>
              <a:avLst/>
              <a:gdLst>
                <a:gd name="T0" fmla="*/ 2147483647 w 3957"/>
                <a:gd name="T1" fmla="*/ 2147483647 h 2309"/>
                <a:gd name="T2" fmla="*/ 2147483647 w 3957"/>
                <a:gd name="T3" fmla="*/ 2147483647 h 2309"/>
                <a:gd name="T4" fmla="*/ 2147483647 w 3957"/>
                <a:gd name="T5" fmla="*/ 2147483647 h 2309"/>
                <a:gd name="T6" fmla="*/ 2147483647 w 3957"/>
                <a:gd name="T7" fmla="*/ 2147483647 h 2309"/>
                <a:gd name="T8" fmla="*/ 2147483647 w 3957"/>
                <a:gd name="T9" fmla="*/ 2147483647 h 2309"/>
                <a:gd name="T10" fmla="*/ 2147483647 w 3957"/>
                <a:gd name="T11" fmla="*/ 2147483647 h 2309"/>
                <a:gd name="T12" fmla="*/ 2147483647 w 3957"/>
                <a:gd name="T13" fmla="*/ 2147483647 h 2309"/>
                <a:gd name="T14" fmla="*/ 2147483647 w 3957"/>
                <a:gd name="T15" fmla="*/ 2147483647 h 2309"/>
                <a:gd name="T16" fmla="*/ 2147483647 w 3957"/>
                <a:gd name="T17" fmla="*/ 2147483647 h 2309"/>
                <a:gd name="T18" fmla="*/ 2147483647 w 3957"/>
                <a:gd name="T19" fmla="*/ 2147483647 h 2309"/>
                <a:gd name="T20" fmla="*/ 2147483647 w 3957"/>
                <a:gd name="T21" fmla="*/ 2147483647 h 2309"/>
                <a:gd name="T22" fmla="*/ 2147483647 w 3957"/>
                <a:gd name="T23" fmla="*/ 2147483647 h 2309"/>
                <a:gd name="T24" fmla="*/ 2147483647 w 3957"/>
                <a:gd name="T25" fmla="*/ 2147483647 h 2309"/>
                <a:gd name="T26" fmla="*/ 2147483647 w 3957"/>
                <a:gd name="T27" fmla="*/ 2147483647 h 2309"/>
                <a:gd name="T28" fmla="*/ 2147483647 w 3957"/>
                <a:gd name="T29" fmla="*/ 2147483647 h 2309"/>
                <a:gd name="T30" fmla="*/ 2147483647 w 3957"/>
                <a:gd name="T31" fmla="*/ 2147483647 h 2309"/>
                <a:gd name="T32" fmla="*/ 2147483647 w 3957"/>
                <a:gd name="T33" fmla="*/ 2147483647 h 2309"/>
                <a:gd name="T34" fmla="*/ 2147483647 w 3957"/>
                <a:gd name="T35" fmla="*/ 2147483647 h 2309"/>
                <a:gd name="T36" fmla="*/ 2147483647 w 3957"/>
                <a:gd name="T37" fmla="*/ 2147483647 h 2309"/>
                <a:gd name="T38" fmla="*/ 2147483647 w 3957"/>
                <a:gd name="T39" fmla="*/ 2147483647 h 2309"/>
                <a:gd name="T40" fmla="*/ 2147483647 w 3957"/>
                <a:gd name="T41" fmla="*/ 2147483647 h 2309"/>
                <a:gd name="T42" fmla="*/ 2147483647 w 3957"/>
                <a:gd name="T43" fmla="*/ 2147483647 h 2309"/>
                <a:gd name="T44" fmla="*/ 2147483647 w 3957"/>
                <a:gd name="T45" fmla="*/ 2147483647 h 2309"/>
                <a:gd name="T46" fmla="*/ 2147483647 w 3957"/>
                <a:gd name="T47" fmla="*/ 2147483647 h 2309"/>
                <a:gd name="T48" fmla="*/ 2147483647 w 3957"/>
                <a:gd name="T49" fmla="*/ 2147483647 h 2309"/>
                <a:gd name="T50" fmla="*/ 2147483647 w 3957"/>
                <a:gd name="T51" fmla="*/ 2147483647 h 2309"/>
                <a:gd name="T52" fmla="*/ 2147483647 w 3957"/>
                <a:gd name="T53" fmla="*/ 2147483647 h 2309"/>
                <a:gd name="T54" fmla="*/ 2147483647 w 3957"/>
                <a:gd name="T55" fmla="*/ 2147483647 h 2309"/>
                <a:gd name="T56" fmla="*/ 2147483647 w 3957"/>
                <a:gd name="T57" fmla="*/ 2147483647 h 2309"/>
                <a:gd name="T58" fmla="*/ 2147483647 w 3957"/>
                <a:gd name="T59" fmla="*/ 2147483647 h 2309"/>
                <a:gd name="T60" fmla="*/ 2147483647 w 3957"/>
                <a:gd name="T61" fmla="*/ 2147483647 h 2309"/>
                <a:gd name="T62" fmla="*/ 2147483647 w 3957"/>
                <a:gd name="T63" fmla="*/ 2147483647 h 2309"/>
                <a:gd name="T64" fmla="*/ 2147483647 w 3957"/>
                <a:gd name="T65" fmla="*/ 2147483647 h 2309"/>
                <a:gd name="T66" fmla="*/ 2147483647 w 3957"/>
                <a:gd name="T67" fmla="*/ 2147483647 h 2309"/>
                <a:gd name="T68" fmla="*/ 2147483647 w 3957"/>
                <a:gd name="T69" fmla="*/ 2147483647 h 2309"/>
                <a:gd name="T70" fmla="*/ 2147483647 w 3957"/>
                <a:gd name="T71" fmla="*/ 2147483647 h 2309"/>
                <a:gd name="T72" fmla="*/ 2147483647 w 3957"/>
                <a:gd name="T73" fmla="*/ 2147483647 h 2309"/>
                <a:gd name="T74" fmla="*/ 2147483647 w 3957"/>
                <a:gd name="T75" fmla="*/ 2147483647 h 2309"/>
                <a:gd name="T76" fmla="*/ 2147483647 w 3957"/>
                <a:gd name="T77" fmla="*/ 2147483647 h 2309"/>
                <a:gd name="T78" fmla="*/ 2147483647 w 3957"/>
                <a:gd name="T79" fmla="*/ 2147483647 h 2309"/>
                <a:gd name="T80" fmla="*/ 2147483647 w 3957"/>
                <a:gd name="T81" fmla="*/ 2147483647 h 2309"/>
                <a:gd name="T82" fmla="*/ 2147483647 w 3957"/>
                <a:gd name="T83" fmla="*/ 2147483647 h 2309"/>
                <a:gd name="T84" fmla="*/ 2147483647 w 3957"/>
                <a:gd name="T85" fmla="*/ 2147483647 h 2309"/>
                <a:gd name="T86" fmla="*/ 2147483647 w 3957"/>
                <a:gd name="T87" fmla="*/ 2147483647 h 2309"/>
                <a:gd name="T88" fmla="*/ 2147483647 w 3957"/>
                <a:gd name="T89" fmla="*/ 2147483647 h 2309"/>
                <a:gd name="T90" fmla="*/ 2147483647 w 3957"/>
                <a:gd name="T91" fmla="*/ 2147483647 h 2309"/>
                <a:gd name="T92" fmla="*/ 2147483647 w 3957"/>
                <a:gd name="T93" fmla="*/ 2147483647 h 2309"/>
                <a:gd name="T94" fmla="*/ 2147483647 w 3957"/>
                <a:gd name="T95" fmla="*/ 2147483647 h 2309"/>
                <a:gd name="T96" fmla="*/ 2147483647 w 3957"/>
                <a:gd name="T97" fmla="*/ 2147483647 h 23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57"/>
                <a:gd name="T148" fmla="*/ 0 h 2309"/>
                <a:gd name="T149" fmla="*/ 3957 w 3957"/>
                <a:gd name="T150" fmla="*/ 2309 h 23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57" h="2309">
                  <a:moveTo>
                    <a:pt x="102" y="0"/>
                  </a:moveTo>
                  <a:lnTo>
                    <a:pt x="34" y="158"/>
                  </a:lnTo>
                  <a:lnTo>
                    <a:pt x="0" y="316"/>
                  </a:lnTo>
                  <a:lnTo>
                    <a:pt x="11" y="439"/>
                  </a:lnTo>
                  <a:lnTo>
                    <a:pt x="45" y="563"/>
                  </a:lnTo>
                  <a:lnTo>
                    <a:pt x="192" y="845"/>
                  </a:lnTo>
                  <a:lnTo>
                    <a:pt x="237" y="936"/>
                  </a:lnTo>
                  <a:lnTo>
                    <a:pt x="339" y="980"/>
                  </a:lnTo>
                  <a:lnTo>
                    <a:pt x="518" y="1048"/>
                  </a:lnTo>
                  <a:lnTo>
                    <a:pt x="654" y="1082"/>
                  </a:lnTo>
                  <a:lnTo>
                    <a:pt x="812" y="1092"/>
                  </a:lnTo>
                  <a:lnTo>
                    <a:pt x="936" y="1071"/>
                  </a:lnTo>
                  <a:lnTo>
                    <a:pt x="913" y="1149"/>
                  </a:lnTo>
                  <a:lnTo>
                    <a:pt x="901" y="1240"/>
                  </a:lnTo>
                  <a:lnTo>
                    <a:pt x="924" y="1363"/>
                  </a:lnTo>
                  <a:lnTo>
                    <a:pt x="992" y="1476"/>
                  </a:lnTo>
                  <a:lnTo>
                    <a:pt x="1128" y="1612"/>
                  </a:lnTo>
                  <a:lnTo>
                    <a:pt x="1296" y="1668"/>
                  </a:lnTo>
                  <a:lnTo>
                    <a:pt x="1375" y="1690"/>
                  </a:lnTo>
                  <a:lnTo>
                    <a:pt x="1454" y="1690"/>
                  </a:lnTo>
                  <a:lnTo>
                    <a:pt x="1567" y="1656"/>
                  </a:lnTo>
                  <a:lnTo>
                    <a:pt x="1669" y="1612"/>
                  </a:lnTo>
                  <a:lnTo>
                    <a:pt x="1871" y="1476"/>
                  </a:lnTo>
                  <a:lnTo>
                    <a:pt x="1848" y="1566"/>
                  </a:lnTo>
                  <a:lnTo>
                    <a:pt x="1838" y="1656"/>
                  </a:lnTo>
                  <a:lnTo>
                    <a:pt x="1838" y="1825"/>
                  </a:lnTo>
                  <a:lnTo>
                    <a:pt x="1871" y="1926"/>
                  </a:lnTo>
                  <a:lnTo>
                    <a:pt x="1984" y="2028"/>
                  </a:lnTo>
                  <a:lnTo>
                    <a:pt x="2164" y="2107"/>
                  </a:lnTo>
                  <a:lnTo>
                    <a:pt x="2322" y="2107"/>
                  </a:lnTo>
                  <a:lnTo>
                    <a:pt x="2458" y="2073"/>
                  </a:lnTo>
                  <a:lnTo>
                    <a:pt x="2547" y="2028"/>
                  </a:lnTo>
                  <a:lnTo>
                    <a:pt x="2649" y="1960"/>
                  </a:lnTo>
                  <a:lnTo>
                    <a:pt x="2649" y="2051"/>
                  </a:lnTo>
                  <a:lnTo>
                    <a:pt x="2672" y="2163"/>
                  </a:lnTo>
                  <a:lnTo>
                    <a:pt x="2705" y="2230"/>
                  </a:lnTo>
                  <a:lnTo>
                    <a:pt x="2795" y="2298"/>
                  </a:lnTo>
                  <a:lnTo>
                    <a:pt x="2909" y="2309"/>
                  </a:lnTo>
                  <a:lnTo>
                    <a:pt x="3224" y="2265"/>
                  </a:lnTo>
                  <a:lnTo>
                    <a:pt x="3393" y="2209"/>
                  </a:lnTo>
                  <a:lnTo>
                    <a:pt x="3551" y="2141"/>
                  </a:lnTo>
                  <a:lnTo>
                    <a:pt x="3630" y="2073"/>
                  </a:lnTo>
                  <a:lnTo>
                    <a:pt x="3709" y="1983"/>
                  </a:lnTo>
                  <a:lnTo>
                    <a:pt x="3484" y="1870"/>
                  </a:lnTo>
                  <a:lnTo>
                    <a:pt x="3585" y="1690"/>
                  </a:lnTo>
                  <a:lnTo>
                    <a:pt x="3642" y="1543"/>
                  </a:lnTo>
                  <a:lnTo>
                    <a:pt x="3686" y="1521"/>
                  </a:lnTo>
                  <a:lnTo>
                    <a:pt x="3731" y="1487"/>
                  </a:lnTo>
                  <a:lnTo>
                    <a:pt x="3934" y="1217"/>
                  </a:lnTo>
                  <a:lnTo>
                    <a:pt x="3957" y="1127"/>
                  </a:lnTo>
                  <a:lnTo>
                    <a:pt x="3946" y="1048"/>
                  </a:lnTo>
                  <a:lnTo>
                    <a:pt x="3923" y="992"/>
                  </a:lnTo>
                  <a:lnTo>
                    <a:pt x="3698" y="800"/>
                  </a:lnTo>
                  <a:lnTo>
                    <a:pt x="3652" y="800"/>
                  </a:lnTo>
                  <a:lnTo>
                    <a:pt x="3607" y="822"/>
                  </a:lnTo>
                  <a:lnTo>
                    <a:pt x="3472" y="890"/>
                  </a:lnTo>
                  <a:lnTo>
                    <a:pt x="3224" y="1127"/>
                  </a:lnTo>
                  <a:lnTo>
                    <a:pt x="3472" y="721"/>
                  </a:lnTo>
                  <a:lnTo>
                    <a:pt x="3517" y="597"/>
                  </a:lnTo>
                  <a:lnTo>
                    <a:pt x="3517" y="541"/>
                  </a:lnTo>
                  <a:lnTo>
                    <a:pt x="3517" y="473"/>
                  </a:lnTo>
                  <a:lnTo>
                    <a:pt x="3213" y="214"/>
                  </a:lnTo>
                  <a:lnTo>
                    <a:pt x="3168" y="225"/>
                  </a:lnTo>
                  <a:lnTo>
                    <a:pt x="3066" y="281"/>
                  </a:lnTo>
                  <a:lnTo>
                    <a:pt x="2942" y="383"/>
                  </a:lnTo>
                  <a:lnTo>
                    <a:pt x="2514" y="857"/>
                  </a:lnTo>
                  <a:lnTo>
                    <a:pt x="2739" y="530"/>
                  </a:lnTo>
                  <a:lnTo>
                    <a:pt x="2774" y="462"/>
                  </a:lnTo>
                  <a:lnTo>
                    <a:pt x="2795" y="383"/>
                  </a:lnTo>
                  <a:lnTo>
                    <a:pt x="2795" y="304"/>
                  </a:lnTo>
                  <a:lnTo>
                    <a:pt x="2784" y="260"/>
                  </a:lnTo>
                  <a:lnTo>
                    <a:pt x="2514" y="23"/>
                  </a:lnTo>
                  <a:lnTo>
                    <a:pt x="2424" y="0"/>
                  </a:lnTo>
                  <a:lnTo>
                    <a:pt x="2333" y="23"/>
                  </a:lnTo>
                  <a:lnTo>
                    <a:pt x="2254" y="56"/>
                  </a:lnTo>
                  <a:lnTo>
                    <a:pt x="2097" y="214"/>
                  </a:lnTo>
                  <a:lnTo>
                    <a:pt x="1905" y="439"/>
                  </a:lnTo>
                  <a:lnTo>
                    <a:pt x="1713" y="676"/>
                  </a:lnTo>
                  <a:lnTo>
                    <a:pt x="1601" y="699"/>
                  </a:lnTo>
                  <a:lnTo>
                    <a:pt x="1488" y="732"/>
                  </a:lnTo>
                  <a:lnTo>
                    <a:pt x="1296" y="822"/>
                  </a:lnTo>
                  <a:lnTo>
                    <a:pt x="1612" y="462"/>
                  </a:lnTo>
                  <a:lnTo>
                    <a:pt x="1646" y="395"/>
                  </a:lnTo>
                  <a:lnTo>
                    <a:pt x="1646" y="281"/>
                  </a:lnTo>
                  <a:lnTo>
                    <a:pt x="1634" y="237"/>
                  </a:lnTo>
                  <a:lnTo>
                    <a:pt x="1612" y="191"/>
                  </a:lnTo>
                  <a:lnTo>
                    <a:pt x="1567" y="124"/>
                  </a:lnTo>
                  <a:lnTo>
                    <a:pt x="1488" y="79"/>
                  </a:lnTo>
                  <a:lnTo>
                    <a:pt x="1353" y="67"/>
                  </a:lnTo>
                  <a:lnTo>
                    <a:pt x="1263" y="79"/>
                  </a:lnTo>
                  <a:lnTo>
                    <a:pt x="1128" y="124"/>
                  </a:lnTo>
                  <a:lnTo>
                    <a:pt x="1003" y="191"/>
                  </a:lnTo>
                  <a:lnTo>
                    <a:pt x="901" y="270"/>
                  </a:lnTo>
                  <a:lnTo>
                    <a:pt x="812" y="349"/>
                  </a:lnTo>
                  <a:lnTo>
                    <a:pt x="778" y="293"/>
                  </a:lnTo>
                  <a:lnTo>
                    <a:pt x="745" y="270"/>
                  </a:lnTo>
                  <a:lnTo>
                    <a:pt x="687" y="260"/>
                  </a:lnTo>
                  <a:lnTo>
                    <a:pt x="575" y="260"/>
                  </a:lnTo>
                  <a:lnTo>
                    <a:pt x="102" y="0"/>
                  </a:lnTo>
                </a:path>
              </a:pathLst>
            </a:custGeom>
            <a:noFill/>
            <a:ln w="0">
              <a:solidFill>
                <a:srgbClr val="FFEDDE"/>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1" name="Line 49"/>
            <p:cNvSpPr>
              <a:spLocks noChangeShapeType="1"/>
            </p:cNvSpPr>
            <p:nvPr/>
          </p:nvSpPr>
          <p:spPr bwMode="auto">
            <a:xfrm flipV="1">
              <a:off x="6173788" y="2794000"/>
              <a:ext cx="31750" cy="9525"/>
            </a:xfrm>
            <a:prstGeom prst="line">
              <a:avLst/>
            </a:prstGeom>
            <a:noFill/>
            <a:ln w="0">
              <a:solidFill>
                <a:srgbClr val="BF7F00"/>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2" name="Line 50"/>
            <p:cNvSpPr>
              <a:spLocks noChangeShapeType="1"/>
            </p:cNvSpPr>
            <p:nvPr/>
          </p:nvSpPr>
          <p:spPr bwMode="auto">
            <a:xfrm flipV="1">
              <a:off x="6230938" y="2808288"/>
              <a:ext cx="15875" cy="14288"/>
            </a:xfrm>
            <a:prstGeom prst="line">
              <a:avLst/>
            </a:prstGeom>
            <a:noFill/>
            <a:ln w="0">
              <a:solidFill>
                <a:srgbClr val="BF7F00"/>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3" name="Line 51"/>
            <p:cNvSpPr>
              <a:spLocks noChangeShapeType="1"/>
            </p:cNvSpPr>
            <p:nvPr/>
          </p:nvSpPr>
          <p:spPr bwMode="auto">
            <a:xfrm flipV="1">
              <a:off x="6265863" y="2884488"/>
              <a:ext cx="52388" cy="36513"/>
            </a:xfrm>
            <a:prstGeom prst="line">
              <a:avLst/>
            </a:prstGeom>
            <a:noFill/>
            <a:ln w="0">
              <a:solidFill>
                <a:srgbClr val="BF7F00"/>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4" name="Freeform 52"/>
            <p:cNvSpPr>
              <a:spLocks/>
            </p:cNvSpPr>
            <p:nvPr/>
          </p:nvSpPr>
          <p:spPr bwMode="auto">
            <a:xfrm>
              <a:off x="6415088" y="2903538"/>
              <a:ext cx="88900" cy="84138"/>
            </a:xfrm>
            <a:custGeom>
              <a:avLst/>
              <a:gdLst>
                <a:gd name="T0" fmla="*/ 0 w 564"/>
                <a:gd name="T1" fmla="*/ 2147483647 h 530"/>
                <a:gd name="T2" fmla="*/ 2147483647 w 564"/>
                <a:gd name="T3" fmla="*/ 2147483647 h 530"/>
                <a:gd name="T4" fmla="*/ 2147483647 w 564"/>
                <a:gd name="T5" fmla="*/ 0 h 530"/>
                <a:gd name="T6" fmla="*/ 0 60000 65536"/>
                <a:gd name="T7" fmla="*/ 0 60000 65536"/>
                <a:gd name="T8" fmla="*/ 0 60000 65536"/>
                <a:gd name="T9" fmla="*/ 0 w 564"/>
                <a:gd name="T10" fmla="*/ 0 h 530"/>
                <a:gd name="T11" fmla="*/ 564 w 564"/>
                <a:gd name="T12" fmla="*/ 530 h 530"/>
              </a:gdLst>
              <a:ahLst/>
              <a:cxnLst>
                <a:cxn ang="T6">
                  <a:pos x="T0" y="T1"/>
                </a:cxn>
                <a:cxn ang="T7">
                  <a:pos x="T2" y="T3"/>
                </a:cxn>
                <a:cxn ang="T8">
                  <a:pos x="T4" y="T5"/>
                </a:cxn>
              </a:cxnLst>
              <a:rect l="T9" t="T10" r="T11" b="T12"/>
              <a:pathLst>
                <a:path w="564" h="530">
                  <a:moveTo>
                    <a:pt x="0" y="530"/>
                  </a:moveTo>
                  <a:lnTo>
                    <a:pt x="226" y="383"/>
                  </a:lnTo>
                  <a:lnTo>
                    <a:pt x="564" y="0"/>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5" name="Line 53"/>
            <p:cNvSpPr>
              <a:spLocks noChangeShapeType="1"/>
            </p:cNvSpPr>
            <p:nvPr/>
          </p:nvSpPr>
          <p:spPr bwMode="auto">
            <a:xfrm flipH="1">
              <a:off x="6435725" y="2968625"/>
              <a:ext cx="12700" cy="23813"/>
            </a:xfrm>
            <a:prstGeom prst="line">
              <a:avLst/>
            </a:prstGeom>
            <a:noFill/>
            <a:ln w="0">
              <a:solidFill>
                <a:srgbClr val="BF7F00"/>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6" name="Freeform 54"/>
            <p:cNvSpPr>
              <a:spLocks/>
            </p:cNvSpPr>
            <p:nvPr/>
          </p:nvSpPr>
          <p:spPr bwMode="auto">
            <a:xfrm>
              <a:off x="6538913" y="2941638"/>
              <a:ext cx="85725" cy="122238"/>
            </a:xfrm>
            <a:custGeom>
              <a:avLst/>
              <a:gdLst>
                <a:gd name="T0" fmla="*/ 0 w 541"/>
                <a:gd name="T1" fmla="*/ 2147483647 h 777"/>
                <a:gd name="T2" fmla="*/ 2147483647 w 541"/>
                <a:gd name="T3" fmla="*/ 2147483647 h 777"/>
                <a:gd name="T4" fmla="*/ 2147483647 w 541"/>
                <a:gd name="T5" fmla="*/ 0 h 777"/>
                <a:gd name="T6" fmla="*/ 0 60000 65536"/>
                <a:gd name="T7" fmla="*/ 0 60000 65536"/>
                <a:gd name="T8" fmla="*/ 0 60000 65536"/>
                <a:gd name="T9" fmla="*/ 0 w 541"/>
                <a:gd name="T10" fmla="*/ 0 h 777"/>
                <a:gd name="T11" fmla="*/ 541 w 541"/>
                <a:gd name="T12" fmla="*/ 777 h 777"/>
              </a:gdLst>
              <a:ahLst/>
              <a:cxnLst>
                <a:cxn ang="T6">
                  <a:pos x="T0" y="T1"/>
                </a:cxn>
                <a:cxn ang="T7">
                  <a:pos x="T2" y="T3"/>
                </a:cxn>
                <a:cxn ang="T8">
                  <a:pos x="T4" y="T5"/>
                </a:cxn>
              </a:cxnLst>
              <a:rect l="T9" t="T10" r="T11" b="T12"/>
              <a:pathLst>
                <a:path w="541" h="777">
                  <a:moveTo>
                    <a:pt x="0" y="777"/>
                  </a:moveTo>
                  <a:lnTo>
                    <a:pt x="158" y="564"/>
                  </a:lnTo>
                  <a:lnTo>
                    <a:pt x="541" y="0"/>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7" name="Line 55"/>
            <p:cNvSpPr>
              <a:spLocks noChangeShapeType="1"/>
            </p:cNvSpPr>
            <p:nvPr/>
          </p:nvSpPr>
          <p:spPr bwMode="auto">
            <a:xfrm flipH="1">
              <a:off x="6645275" y="3044825"/>
              <a:ext cx="25400" cy="28575"/>
            </a:xfrm>
            <a:prstGeom prst="line">
              <a:avLst/>
            </a:prstGeom>
            <a:noFill/>
            <a:ln w="0">
              <a:solidFill>
                <a:srgbClr val="BF7F00"/>
              </a:solidFill>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8" name="Freeform 56"/>
            <p:cNvSpPr>
              <a:spLocks/>
            </p:cNvSpPr>
            <p:nvPr/>
          </p:nvSpPr>
          <p:spPr bwMode="auto">
            <a:xfrm>
              <a:off x="6905625" y="2932113"/>
              <a:ext cx="9525" cy="25400"/>
            </a:xfrm>
            <a:custGeom>
              <a:avLst/>
              <a:gdLst>
                <a:gd name="T0" fmla="*/ 2147483647 w 68"/>
                <a:gd name="T1" fmla="*/ 0 h 157"/>
                <a:gd name="T2" fmla="*/ 2147483647 w 68"/>
                <a:gd name="T3" fmla="*/ 2147483647 h 157"/>
                <a:gd name="T4" fmla="*/ 2147483647 w 68"/>
                <a:gd name="T5" fmla="*/ 2147483647 h 157"/>
                <a:gd name="T6" fmla="*/ 2147483647 w 68"/>
                <a:gd name="T7" fmla="*/ 2147483647 h 157"/>
                <a:gd name="T8" fmla="*/ 2147483647 w 68"/>
                <a:gd name="T9" fmla="*/ 2147483647 h 157"/>
                <a:gd name="T10" fmla="*/ 2147483647 w 68"/>
                <a:gd name="T11" fmla="*/ 2147483647 h 157"/>
                <a:gd name="T12" fmla="*/ 2147483647 w 68"/>
                <a:gd name="T13" fmla="*/ 2147483647 h 157"/>
                <a:gd name="T14" fmla="*/ 2147483647 w 68"/>
                <a:gd name="T15" fmla="*/ 2147483647 h 157"/>
                <a:gd name="T16" fmla="*/ 0 w 68"/>
                <a:gd name="T17" fmla="*/ 2147483647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57"/>
                <a:gd name="T29" fmla="*/ 68 w 68"/>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57">
                  <a:moveTo>
                    <a:pt x="56" y="0"/>
                  </a:moveTo>
                  <a:lnTo>
                    <a:pt x="68" y="22"/>
                  </a:lnTo>
                  <a:lnTo>
                    <a:pt x="68" y="44"/>
                  </a:lnTo>
                  <a:lnTo>
                    <a:pt x="68" y="90"/>
                  </a:lnTo>
                  <a:lnTo>
                    <a:pt x="68" y="123"/>
                  </a:lnTo>
                  <a:lnTo>
                    <a:pt x="56" y="146"/>
                  </a:lnTo>
                  <a:lnTo>
                    <a:pt x="34" y="157"/>
                  </a:lnTo>
                  <a:lnTo>
                    <a:pt x="12" y="146"/>
                  </a:lnTo>
                  <a:lnTo>
                    <a:pt x="0" y="123"/>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79" name="Freeform 57"/>
            <p:cNvSpPr>
              <a:spLocks/>
            </p:cNvSpPr>
            <p:nvPr/>
          </p:nvSpPr>
          <p:spPr bwMode="auto">
            <a:xfrm>
              <a:off x="6118225" y="2751138"/>
              <a:ext cx="627063" cy="368300"/>
            </a:xfrm>
            <a:custGeom>
              <a:avLst/>
              <a:gdLst>
                <a:gd name="T0" fmla="*/ 2147483647 w 3957"/>
                <a:gd name="T1" fmla="*/ 2147483647 h 2320"/>
                <a:gd name="T2" fmla="*/ 2147483647 w 3957"/>
                <a:gd name="T3" fmla="*/ 2147483647 h 2320"/>
                <a:gd name="T4" fmla="*/ 2147483647 w 3957"/>
                <a:gd name="T5" fmla="*/ 2147483647 h 2320"/>
                <a:gd name="T6" fmla="*/ 2147483647 w 3957"/>
                <a:gd name="T7" fmla="*/ 2147483647 h 2320"/>
                <a:gd name="T8" fmla="*/ 2147483647 w 3957"/>
                <a:gd name="T9" fmla="*/ 2147483647 h 2320"/>
                <a:gd name="T10" fmla="*/ 2147483647 w 3957"/>
                <a:gd name="T11" fmla="*/ 2147483647 h 2320"/>
                <a:gd name="T12" fmla="*/ 2147483647 w 3957"/>
                <a:gd name="T13" fmla="*/ 2147483647 h 2320"/>
                <a:gd name="T14" fmla="*/ 2147483647 w 3957"/>
                <a:gd name="T15" fmla="*/ 2147483647 h 2320"/>
                <a:gd name="T16" fmla="*/ 2147483647 w 3957"/>
                <a:gd name="T17" fmla="*/ 2147483647 h 2320"/>
                <a:gd name="T18" fmla="*/ 2147483647 w 3957"/>
                <a:gd name="T19" fmla="*/ 2147483647 h 2320"/>
                <a:gd name="T20" fmla="*/ 2147483647 w 3957"/>
                <a:gd name="T21" fmla="*/ 2147483647 h 2320"/>
                <a:gd name="T22" fmla="*/ 2147483647 w 3957"/>
                <a:gd name="T23" fmla="*/ 2147483647 h 2320"/>
                <a:gd name="T24" fmla="*/ 2147483647 w 3957"/>
                <a:gd name="T25" fmla="*/ 2147483647 h 2320"/>
                <a:gd name="T26" fmla="*/ 2147483647 w 3957"/>
                <a:gd name="T27" fmla="*/ 2147483647 h 2320"/>
                <a:gd name="T28" fmla="*/ 2147483647 w 3957"/>
                <a:gd name="T29" fmla="*/ 2147483647 h 2320"/>
                <a:gd name="T30" fmla="*/ 2147483647 w 3957"/>
                <a:gd name="T31" fmla="*/ 2147483647 h 2320"/>
                <a:gd name="T32" fmla="*/ 2147483647 w 3957"/>
                <a:gd name="T33" fmla="*/ 2147483647 h 2320"/>
                <a:gd name="T34" fmla="*/ 2147483647 w 3957"/>
                <a:gd name="T35" fmla="*/ 2147483647 h 2320"/>
                <a:gd name="T36" fmla="*/ 2147483647 w 3957"/>
                <a:gd name="T37" fmla="*/ 2147483647 h 2320"/>
                <a:gd name="T38" fmla="*/ 2147483647 w 3957"/>
                <a:gd name="T39" fmla="*/ 2147483647 h 2320"/>
                <a:gd name="T40" fmla="*/ 2147483647 w 3957"/>
                <a:gd name="T41" fmla="*/ 2147483647 h 2320"/>
                <a:gd name="T42" fmla="*/ 2147483647 w 3957"/>
                <a:gd name="T43" fmla="*/ 2147483647 h 2320"/>
                <a:gd name="T44" fmla="*/ 2147483647 w 3957"/>
                <a:gd name="T45" fmla="*/ 2147483647 h 2320"/>
                <a:gd name="T46" fmla="*/ 2147483647 w 3957"/>
                <a:gd name="T47" fmla="*/ 2147483647 h 2320"/>
                <a:gd name="T48" fmla="*/ 2147483647 w 3957"/>
                <a:gd name="T49" fmla="*/ 2147483647 h 2320"/>
                <a:gd name="T50" fmla="*/ 2147483647 w 3957"/>
                <a:gd name="T51" fmla="*/ 2147483647 h 2320"/>
                <a:gd name="T52" fmla="*/ 2147483647 w 3957"/>
                <a:gd name="T53" fmla="*/ 2147483647 h 2320"/>
                <a:gd name="T54" fmla="*/ 2147483647 w 3957"/>
                <a:gd name="T55" fmla="*/ 2147483647 h 2320"/>
                <a:gd name="T56" fmla="*/ 2147483647 w 3957"/>
                <a:gd name="T57" fmla="*/ 2147483647 h 2320"/>
                <a:gd name="T58" fmla="*/ 2147483647 w 3957"/>
                <a:gd name="T59" fmla="*/ 2147483647 h 2320"/>
                <a:gd name="T60" fmla="*/ 2147483647 w 3957"/>
                <a:gd name="T61" fmla="*/ 2147483647 h 2320"/>
                <a:gd name="T62" fmla="*/ 2147483647 w 3957"/>
                <a:gd name="T63" fmla="*/ 2147483647 h 2320"/>
                <a:gd name="T64" fmla="*/ 2147483647 w 3957"/>
                <a:gd name="T65" fmla="*/ 2147483647 h 2320"/>
                <a:gd name="T66" fmla="*/ 2147483647 w 3957"/>
                <a:gd name="T67" fmla="*/ 2147483647 h 2320"/>
                <a:gd name="T68" fmla="*/ 2147483647 w 3957"/>
                <a:gd name="T69" fmla="*/ 2147483647 h 2320"/>
                <a:gd name="T70" fmla="*/ 2147483647 w 3957"/>
                <a:gd name="T71" fmla="*/ 2147483647 h 2320"/>
                <a:gd name="T72" fmla="*/ 2147483647 w 3957"/>
                <a:gd name="T73" fmla="*/ 2147483647 h 2320"/>
                <a:gd name="T74" fmla="*/ 2147483647 w 3957"/>
                <a:gd name="T75" fmla="*/ 2147483647 h 2320"/>
                <a:gd name="T76" fmla="*/ 2147483647 w 3957"/>
                <a:gd name="T77" fmla="*/ 2147483647 h 2320"/>
                <a:gd name="T78" fmla="*/ 2147483647 w 3957"/>
                <a:gd name="T79" fmla="*/ 2147483647 h 2320"/>
                <a:gd name="T80" fmla="*/ 2147483647 w 3957"/>
                <a:gd name="T81" fmla="*/ 2147483647 h 2320"/>
                <a:gd name="T82" fmla="*/ 2147483647 w 3957"/>
                <a:gd name="T83" fmla="*/ 2147483647 h 2320"/>
                <a:gd name="T84" fmla="*/ 2147483647 w 3957"/>
                <a:gd name="T85" fmla="*/ 2147483647 h 2320"/>
                <a:gd name="T86" fmla="*/ 2147483647 w 3957"/>
                <a:gd name="T87" fmla="*/ 2147483647 h 2320"/>
                <a:gd name="T88" fmla="*/ 2147483647 w 3957"/>
                <a:gd name="T89" fmla="*/ 2147483647 h 2320"/>
                <a:gd name="T90" fmla="*/ 2147483647 w 3957"/>
                <a:gd name="T91" fmla="*/ 2147483647 h 2320"/>
                <a:gd name="T92" fmla="*/ 2147483647 w 3957"/>
                <a:gd name="T93" fmla="*/ 2147483647 h 2320"/>
                <a:gd name="T94" fmla="*/ 2147483647 w 3957"/>
                <a:gd name="T95" fmla="*/ 2147483647 h 2320"/>
                <a:gd name="T96" fmla="*/ 2147483647 w 3957"/>
                <a:gd name="T97" fmla="*/ 2147483647 h 2320"/>
                <a:gd name="T98" fmla="*/ 2147483647 w 3957"/>
                <a:gd name="T99" fmla="*/ 2147483647 h 2320"/>
                <a:gd name="T100" fmla="*/ 2147483647 w 3957"/>
                <a:gd name="T101" fmla="*/ 2147483647 h 2320"/>
                <a:gd name="T102" fmla="*/ 2147483647 w 3957"/>
                <a:gd name="T103" fmla="*/ 2147483647 h 2320"/>
                <a:gd name="T104" fmla="*/ 2147483647 w 3957"/>
                <a:gd name="T105" fmla="*/ 2147483647 h 2320"/>
                <a:gd name="T106" fmla="*/ 2147483647 w 3957"/>
                <a:gd name="T107" fmla="*/ 2147483647 h 23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57"/>
                <a:gd name="T163" fmla="*/ 0 h 2320"/>
                <a:gd name="T164" fmla="*/ 3957 w 3957"/>
                <a:gd name="T165" fmla="*/ 2320 h 23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57" h="2320">
                  <a:moveTo>
                    <a:pt x="113" y="0"/>
                  </a:moveTo>
                  <a:lnTo>
                    <a:pt x="23" y="169"/>
                  </a:lnTo>
                  <a:lnTo>
                    <a:pt x="0" y="327"/>
                  </a:lnTo>
                  <a:lnTo>
                    <a:pt x="11" y="450"/>
                  </a:lnTo>
                  <a:lnTo>
                    <a:pt x="45" y="574"/>
                  </a:lnTo>
                  <a:lnTo>
                    <a:pt x="181" y="856"/>
                  </a:lnTo>
                  <a:lnTo>
                    <a:pt x="237" y="947"/>
                  </a:lnTo>
                  <a:lnTo>
                    <a:pt x="327" y="991"/>
                  </a:lnTo>
                  <a:lnTo>
                    <a:pt x="508" y="1059"/>
                  </a:lnTo>
                  <a:lnTo>
                    <a:pt x="654" y="1093"/>
                  </a:lnTo>
                  <a:lnTo>
                    <a:pt x="801" y="1103"/>
                  </a:lnTo>
                  <a:lnTo>
                    <a:pt x="936" y="1082"/>
                  </a:lnTo>
                  <a:lnTo>
                    <a:pt x="913" y="1160"/>
                  </a:lnTo>
                  <a:lnTo>
                    <a:pt x="901" y="1251"/>
                  </a:lnTo>
                  <a:lnTo>
                    <a:pt x="924" y="1374"/>
                  </a:lnTo>
                  <a:lnTo>
                    <a:pt x="980" y="1487"/>
                  </a:lnTo>
                  <a:lnTo>
                    <a:pt x="1116" y="1623"/>
                  </a:lnTo>
                  <a:lnTo>
                    <a:pt x="1286" y="1679"/>
                  </a:lnTo>
                  <a:lnTo>
                    <a:pt x="1364" y="1701"/>
                  </a:lnTo>
                  <a:lnTo>
                    <a:pt x="1443" y="1701"/>
                  </a:lnTo>
                  <a:lnTo>
                    <a:pt x="1567" y="1667"/>
                  </a:lnTo>
                  <a:lnTo>
                    <a:pt x="1657" y="1623"/>
                  </a:lnTo>
                  <a:lnTo>
                    <a:pt x="1871" y="1487"/>
                  </a:lnTo>
                  <a:lnTo>
                    <a:pt x="1848" y="1577"/>
                  </a:lnTo>
                  <a:lnTo>
                    <a:pt x="1838" y="1667"/>
                  </a:lnTo>
                  <a:lnTo>
                    <a:pt x="1838" y="1836"/>
                  </a:lnTo>
                  <a:lnTo>
                    <a:pt x="1871" y="1937"/>
                  </a:lnTo>
                  <a:lnTo>
                    <a:pt x="1984" y="2039"/>
                  </a:lnTo>
                  <a:lnTo>
                    <a:pt x="2154" y="2118"/>
                  </a:lnTo>
                  <a:lnTo>
                    <a:pt x="2322" y="2118"/>
                  </a:lnTo>
                  <a:lnTo>
                    <a:pt x="2446" y="2084"/>
                  </a:lnTo>
                  <a:lnTo>
                    <a:pt x="2547" y="2039"/>
                  </a:lnTo>
                  <a:lnTo>
                    <a:pt x="2638" y="1971"/>
                  </a:lnTo>
                  <a:lnTo>
                    <a:pt x="2638" y="2062"/>
                  </a:lnTo>
                  <a:lnTo>
                    <a:pt x="2660" y="2174"/>
                  </a:lnTo>
                  <a:lnTo>
                    <a:pt x="2705" y="2241"/>
                  </a:lnTo>
                  <a:lnTo>
                    <a:pt x="2795" y="2309"/>
                  </a:lnTo>
                  <a:lnTo>
                    <a:pt x="2897" y="2320"/>
                  </a:lnTo>
                  <a:lnTo>
                    <a:pt x="3224" y="2276"/>
                  </a:lnTo>
                  <a:lnTo>
                    <a:pt x="3382" y="2220"/>
                  </a:lnTo>
                  <a:lnTo>
                    <a:pt x="3540" y="2152"/>
                  </a:lnTo>
                  <a:lnTo>
                    <a:pt x="3630" y="2084"/>
                  </a:lnTo>
                  <a:lnTo>
                    <a:pt x="3709" y="1994"/>
                  </a:lnTo>
                  <a:lnTo>
                    <a:pt x="3484" y="1881"/>
                  </a:lnTo>
                  <a:lnTo>
                    <a:pt x="3573" y="1701"/>
                  </a:lnTo>
                  <a:lnTo>
                    <a:pt x="3642" y="1554"/>
                  </a:lnTo>
                  <a:lnTo>
                    <a:pt x="3686" y="1532"/>
                  </a:lnTo>
                  <a:lnTo>
                    <a:pt x="3721" y="1498"/>
                  </a:lnTo>
                  <a:lnTo>
                    <a:pt x="3934" y="1228"/>
                  </a:lnTo>
                  <a:lnTo>
                    <a:pt x="3946" y="1138"/>
                  </a:lnTo>
                  <a:lnTo>
                    <a:pt x="3957" y="1059"/>
                  </a:lnTo>
                  <a:lnTo>
                    <a:pt x="3946" y="1003"/>
                  </a:lnTo>
                  <a:lnTo>
                    <a:pt x="3900" y="924"/>
                  </a:lnTo>
                  <a:lnTo>
                    <a:pt x="3844" y="856"/>
                  </a:lnTo>
                  <a:lnTo>
                    <a:pt x="3788" y="822"/>
                  </a:lnTo>
                  <a:lnTo>
                    <a:pt x="3698" y="811"/>
                  </a:lnTo>
                  <a:lnTo>
                    <a:pt x="3652" y="811"/>
                  </a:lnTo>
                  <a:lnTo>
                    <a:pt x="3596" y="833"/>
                  </a:lnTo>
                  <a:lnTo>
                    <a:pt x="3472" y="901"/>
                  </a:lnTo>
                  <a:lnTo>
                    <a:pt x="3224" y="1138"/>
                  </a:lnTo>
                  <a:lnTo>
                    <a:pt x="3472" y="732"/>
                  </a:lnTo>
                  <a:lnTo>
                    <a:pt x="3506" y="608"/>
                  </a:lnTo>
                  <a:lnTo>
                    <a:pt x="3517" y="552"/>
                  </a:lnTo>
                  <a:lnTo>
                    <a:pt x="3506" y="484"/>
                  </a:lnTo>
                  <a:lnTo>
                    <a:pt x="3506" y="371"/>
                  </a:lnTo>
                  <a:lnTo>
                    <a:pt x="3472" y="315"/>
                  </a:lnTo>
                  <a:lnTo>
                    <a:pt x="3427" y="271"/>
                  </a:lnTo>
                  <a:lnTo>
                    <a:pt x="3348" y="248"/>
                  </a:lnTo>
                  <a:lnTo>
                    <a:pt x="3247" y="213"/>
                  </a:lnTo>
                  <a:lnTo>
                    <a:pt x="3201" y="225"/>
                  </a:lnTo>
                  <a:lnTo>
                    <a:pt x="3168" y="236"/>
                  </a:lnTo>
                  <a:lnTo>
                    <a:pt x="3055" y="292"/>
                  </a:lnTo>
                  <a:lnTo>
                    <a:pt x="2942" y="394"/>
                  </a:lnTo>
                  <a:lnTo>
                    <a:pt x="2514" y="868"/>
                  </a:lnTo>
                  <a:lnTo>
                    <a:pt x="2739" y="541"/>
                  </a:lnTo>
                  <a:lnTo>
                    <a:pt x="2762" y="473"/>
                  </a:lnTo>
                  <a:lnTo>
                    <a:pt x="2784" y="394"/>
                  </a:lnTo>
                  <a:lnTo>
                    <a:pt x="2784" y="315"/>
                  </a:lnTo>
                  <a:lnTo>
                    <a:pt x="2774" y="180"/>
                  </a:lnTo>
                  <a:lnTo>
                    <a:pt x="2716" y="78"/>
                  </a:lnTo>
                  <a:lnTo>
                    <a:pt x="2604" y="34"/>
                  </a:lnTo>
                  <a:lnTo>
                    <a:pt x="2514" y="22"/>
                  </a:lnTo>
                  <a:lnTo>
                    <a:pt x="2424" y="11"/>
                  </a:lnTo>
                  <a:lnTo>
                    <a:pt x="2333" y="34"/>
                  </a:lnTo>
                  <a:lnTo>
                    <a:pt x="2254" y="67"/>
                  </a:lnTo>
                  <a:lnTo>
                    <a:pt x="2085" y="225"/>
                  </a:lnTo>
                  <a:lnTo>
                    <a:pt x="1894" y="450"/>
                  </a:lnTo>
                  <a:lnTo>
                    <a:pt x="1702" y="687"/>
                  </a:lnTo>
                  <a:lnTo>
                    <a:pt x="1590" y="710"/>
                  </a:lnTo>
                  <a:lnTo>
                    <a:pt x="1488" y="743"/>
                  </a:lnTo>
                  <a:lnTo>
                    <a:pt x="1286" y="833"/>
                  </a:lnTo>
                  <a:lnTo>
                    <a:pt x="1612" y="473"/>
                  </a:lnTo>
                  <a:lnTo>
                    <a:pt x="1646" y="406"/>
                  </a:lnTo>
                  <a:lnTo>
                    <a:pt x="1646" y="292"/>
                  </a:lnTo>
                  <a:lnTo>
                    <a:pt x="1623" y="248"/>
                  </a:lnTo>
                  <a:lnTo>
                    <a:pt x="1612" y="202"/>
                  </a:lnTo>
                  <a:lnTo>
                    <a:pt x="1556" y="135"/>
                  </a:lnTo>
                  <a:lnTo>
                    <a:pt x="1477" y="90"/>
                  </a:lnTo>
                  <a:lnTo>
                    <a:pt x="1353" y="78"/>
                  </a:lnTo>
                  <a:lnTo>
                    <a:pt x="1251" y="90"/>
                  </a:lnTo>
                  <a:lnTo>
                    <a:pt x="1116" y="135"/>
                  </a:lnTo>
                  <a:lnTo>
                    <a:pt x="1003" y="202"/>
                  </a:lnTo>
                  <a:lnTo>
                    <a:pt x="901" y="281"/>
                  </a:lnTo>
                  <a:lnTo>
                    <a:pt x="801" y="360"/>
                  </a:lnTo>
                  <a:lnTo>
                    <a:pt x="778" y="304"/>
                  </a:lnTo>
                  <a:lnTo>
                    <a:pt x="733" y="281"/>
                  </a:lnTo>
                  <a:lnTo>
                    <a:pt x="676" y="271"/>
                  </a:lnTo>
                  <a:lnTo>
                    <a:pt x="575" y="271"/>
                  </a:lnTo>
                </a:path>
              </a:pathLst>
            </a:custGeom>
            <a:solidFill>
              <a:srgbClr val="FFCC99"/>
            </a:solid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0" name="Freeform 58"/>
            <p:cNvSpPr>
              <a:spLocks/>
            </p:cNvSpPr>
            <p:nvPr/>
          </p:nvSpPr>
          <p:spPr bwMode="auto">
            <a:xfrm>
              <a:off x="6119813" y="2552700"/>
              <a:ext cx="92075" cy="20638"/>
            </a:xfrm>
            <a:custGeom>
              <a:avLst/>
              <a:gdLst>
                <a:gd name="T0" fmla="*/ 2147483647 w 586"/>
                <a:gd name="T1" fmla="*/ 2147483647 h 124"/>
                <a:gd name="T2" fmla="*/ 0 w 586"/>
                <a:gd name="T3" fmla="*/ 0 h 124"/>
                <a:gd name="T4" fmla="*/ 2147483647 w 586"/>
                <a:gd name="T5" fmla="*/ 0 h 124"/>
                <a:gd name="T6" fmla="*/ 2147483647 w 586"/>
                <a:gd name="T7" fmla="*/ 2147483647 h 124"/>
                <a:gd name="T8" fmla="*/ 2147483647 w 586"/>
                <a:gd name="T9" fmla="*/ 2147483647 h 124"/>
                <a:gd name="T10" fmla="*/ 0 60000 65536"/>
                <a:gd name="T11" fmla="*/ 0 60000 65536"/>
                <a:gd name="T12" fmla="*/ 0 60000 65536"/>
                <a:gd name="T13" fmla="*/ 0 60000 65536"/>
                <a:gd name="T14" fmla="*/ 0 60000 65536"/>
                <a:gd name="T15" fmla="*/ 0 w 586"/>
                <a:gd name="T16" fmla="*/ 0 h 124"/>
                <a:gd name="T17" fmla="*/ 586 w 586"/>
                <a:gd name="T18" fmla="*/ 124 h 124"/>
              </a:gdLst>
              <a:ahLst/>
              <a:cxnLst>
                <a:cxn ang="T10">
                  <a:pos x="T0" y="T1"/>
                </a:cxn>
                <a:cxn ang="T11">
                  <a:pos x="T2" y="T3"/>
                </a:cxn>
                <a:cxn ang="T12">
                  <a:pos x="T4" y="T5"/>
                </a:cxn>
                <a:cxn ang="T13">
                  <a:pos x="T6" y="T7"/>
                </a:cxn>
                <a:cxn ang="T14">
                  <a:pos x="T8" y="T9"/>
                </a:cxn>
              </a:cxnLst>
              <a:rect l="T15" t="T16" r="T17" b="T18"/>
              <a:pathLst>
                <a:path w="586" h="124">
                  <a:moveTo>
                    <a:pt x="23" y="79"/>
                  </a:moveTo>
                  <a:lnTo>
                    <a:pt x="0" y="0"/>
                  </a:lnTo>
                  <a:lnTo>
                    <a:pt x="158" y="0"/>
                  </a:lnTo>
                  <a:lnTo>
                    <a:pt x="418" y="22"/>
                  </a:lnTo>
                  <a:lnTo>
                    <a:pt x="586" y="124"/>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1" name="Freeform 59"/>
            <p:cNvSpPr>
              <a:spLocks/>
            </p:cNvSpPr>
            <p:nvPr/>
          </p:nvSpPr>
          <p:spPr bwMode="auto">
            <a:xfrm>
              <a:off x="6294438" y="2774950"/>
              <a:ext cx="80963" cy="80963"/>
            </a:xfrm>
            <a:custGeom>
              <a:avLst/>
              <a:gdLst>
                <a:gd name="T0" fmla="*/ 2147483647 w 507"/>
                <a:gd name="T1" fmla="*/ 2147483647 h 507"/>
                <a:gd name="T2" fmla="*/ 2147483647 w 507"/>
                <a:gd name="T3" fmla="*/ 0 h 507"/>
                <a:gd name="T4" fmla="*/ 2147483647 w 507"/>
                <a:gd name="T5" fmla="*/ 0 h 507"/>
                <a:gd name="T6" fmla="*/ 2147483647 w 507"/>
                <a:gd name="T7" fmla="*/ 0 h 507"/>
                <a:gd name="T8" fmla="*/ 2147483647 w 507"/>
                <a:gd name="T9" fmla="*/ 2147483647 h 507"/>
                <a:gd name="T10" fmla="*/ 2147483647 w 507"/>
                <a:gd name="T11" fmla="*/ 2147483647 h 507"/>
                <a:gd name="T12" fmla="*/ 2147483647 w 507"/>
                <a:gd name="T13" fmla="*/ 2147483647 h 507"/>
                <a:gd name="T14" fmla="*/ 2147483647 w 507"/>
                <a:gd name="T15" fmla="*/ 2147483647 h 507"/>
                <a:gd name="T16" fmla="*/ 2147483647 w 507"/>
                <a:gd name="T17" fmla="*/ 2147483647 h 507"/>
                <a:gd name="T18" fmla="*/ 2147483647 w 507"/>
                <a:gd name="T19" fmla="*/ 2147483647 h 507"/>
                <a:gd name="T20" fmla="*/ 2147483647 w 507"/>
                <a:gd name="T21" fmla="*/ 2147483647 h 507"/>
                <a:gd name="T22" fmla="*/ 2147483647 w 507"/>
                <a:gd name="T23" fmla="*/ 2147483647 h 507"/>
                <a:gd name="T24" fmla="*/ 2147483647 w 507"/>
                <a:gd name="T25" fmla="*/ 2147483647 h 507"/>
                <a:gd name="T26" fmla="*/ 2147483647 w 507"/>
                <a:gd name="T27" fmla="*/ 2147483647 h 507"/>
                <a:gd name="T28" fmla="*/ 2147483647 w 507"/>
                <a:gd name="T29" fmla="*/ 2147483647 h 507"/>
                <a:gd name="T30" fmla="*/ 0 w 507"/>
                <a:gd name="T31" fmla="*/ 2147483647 h 507"/>
                <a:gd name="T32" fmla="*/ 2147483647 w 507"/>
                <a:gd name="T33" fmla="*/ 2147483647 h 507"/>
                <a:gd name="T34" fmla="*/ 2147483647 w 507"/>
                <a:gd name="T35" fmla="*/ 2147483647 h 5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507"/>
                <a:gd name="T56" fmla="*/ 507 w 507"/>
                <a:gd name="T57" fmla="*/ 507 h 5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507">
                  <a:moveTo>
                    <a:pt x="12" y="248"/>
                  </a:moveTo>
                  <a:lnTo>
                    <a:pt x="248" y="0"/>
                  </a:lnTo>
                  <a:lnTo>
                    <a:pt x="293" y="0"/>
                  </a:lnTo>
                  <a:lnTo>
                    <a:pt x="338" y="0"/>
                  </a:lnTo>
                  <a:lnTo>
                    <a:pt x="395" y="34"/>
                  </a:lnTo>
                  <a:lnTo>
                    <a:pt x="440" y="56"/>
                  </a:lnTo>
                  <a:lnTo>
                    <a:pt x="474" y="102"/>
                  </a:lnTo>
                  <a:lnTo>
                    <a:pt x="496" y="146"/>
                  </a:lnTo>
                  <a:lnTo>
                    <a:pt x="507" y="202"/>
                  </a:lnTo>
                  <a:lnTo>
                    <a:pt x="496" y="248"/>
                  </a:lnTo>
                  <a:lnTo>
                    <a:pt x="237" y="496"/>
                  </a:lnTo>
                  <a:lnTo>
                    <a:pt x="180" y="507"/>
                  </a:lnTo>
                  <a:lnTo>
                    <a:pt x="124" y="507"/>
                  </a:lnTo>
                  <a:lnTo>
                    <a:pt x="56" y="451"/>
                  </a:lnTo>
                  <a:lnTo>
                    <a:pt x="12" y="395"/>
                  </a:lnTo>
                  <a:lnTo>
                    <a:pt x="0" y="316"/>
                  </a:lnTo>
                  <a:lnTo>
                    <a:pt x="22" y="248"/>
                  </a:lnTo>
                  <a:lnTo>
                    <a:pt x="12" y="248"/>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2" name="Freeform 60"/>
            <p:cNvSpPr>
              <a:spLocks/>
            </p:cNvSpPr>
            <p:nvPr/>
          </p:nvSpPr>
          <p:spPr bwMode="auto">
            <a:xfrm>
              <a:off x="6473825" y="2754313"/>
              <a:ext cx="84138" cy="98425"/>
            </a:xfrm>
            <a:custGeom>
              <a:avLst/>
              <a:gdLst>
                <a:gd name="T0" fmla="*/ 2147483647 w 531"/>
                <a:gd name="T1" fmla="*/ 0 h 620"/>
                <a:gd name="T2" fmla="*/ 2147483647 w 531"/>
                <a:gd name="T3" fmla="*/ 2147483647 h 620"/>
                <a:gd name="T4" fmla="*/ 2147483647 w 531"/>
                <a:gd name="T5" fmla="*/ 2147483647 h 620"/>
                <a:gd name="T6" fmla="*/ 0 w 531"/>
                <a:gd name="T7" fmla="*/ 2147483647 h 620"/>
                <a:gd name="T8" fmla="*/ 2147483647 w 531"/>
                <a:gd name="T9" fmla="*/ 2147483647 h 620"/>
                <a:gd name="T10" fmla="*/ 2147483647 w 531"/>
                <a:gd name="T11" fmla="*/ 2147483647 h 620"/>
                <a:gd name="T12" fmla="*/ 2147483647 w 531"/>
                <a:gd name="T13" fmla="*/ 2147483647 h 620"/>
                <a:gd name="T14" fmla="*/ 2147483647 w 531"/>
                <a:gd name="T15" fmla="*/ 2147483647 h 620"/>
                <a:gd name="T16" fmla="*/ 2147483647 w 531"/>
                <a:gd name="T17" fmla="*/ 2147483647 h 620"/>
                <a:gd name="T18" fmla="*/ 2147483647 w 531"/>
                <a:gd name="T19" fmla="*/ 2147483647 h 620"/>
                <a:gd name="T20" fmla="*/ 2147483647 w 531"/>
                <a:gd name="T21" fmla="*/ 2147483647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1"/>
                <a:gd name="T34" fmla="*/ 0 h 620"/>
                <a:gd name="T35" fmla="*/ 531 w 531"/>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1" h="620">
                  <a:moveTo>
                    <a:pt x="271" y="0"/>
                  </a:moveTo>
                  <a:lnTo>
                    <a:pt x="113" y="203"/>
                  </a:lnTo>
                  <a:lnTo>
                    <a:pt x="34" y="305"/>
                  </a:lnTo>
                  <a:lnTo>
                    <a:pt x="0" y="440"/>
                  </a:lnTo>
                  <a:lnTo>
                    <a:pt x="23" y="552"/>
                  </a:lnTo>
                  <a:lnTo>
                    <a:pt x="113" y="609"/>
                  </a:lnTo>
                  <a:lnTo>
                    <a:pt x="158" y="620"/>
                  </a:lnTo>
                  <a:lnTo>
                    <a:pt x="225" y="609"/>
                  </a:lnTo>
                  <a:lnTo>
                    <a:pt x="248" y="597"/>
                  </a:lnTo>
                  <a:lnTo>
                    <a:pt x="316" y="541"/>
                  </a:lnTo>
                  <a:lnTo>
                    <a:pt x="531" y="249"/>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3" name="Freeform 61"/>
            <p:cNvSpPr>
              <a:spLocks/>
            </p:cNvSpPr>
            <p:nvPr/>
          </p:nvSpPr>
          <p:spPr bwMode="auto">
            <a:xfrm>
              <a:off x="6597650" y="2789238"/>
              <a:ext cx="76200" cy="84138"/>
            </a:xfrm>
            <a:custGeom>
              <a:avLst/>
              <a:gdLst>
                <a:gd name="T0" fmla="*/ 2147483647 w 485"/>
                <a:gd name="T1" fmla="*/ 0 h 530"/>
                <a:gd name="T2" fmla="*/ 2147483647 w 485"/>
                <a:gd name="T3" fmla="*/ 2147483647 h 530"/>
                <a:gd name="T4" fmla="*/ 0 w 485"/>
                <a:gd name="T5" fmla="*/ 2147483647 h 530"/>
                <a:gd name="T6" fmla="*/ 0 w 485"/>
                <a:gd name="T7" fmla="*/ 2147483647 h 530"/>
                <a:gd name="T8" fmla="*/ 2147483647 w 485"/>
                <a:gd name="T9" fmla="*/ 2147483647 h 530"/>
                <a:gd name="T10" fmla="*/ 2147483647 w 485"/>
                <a:gd name="T11" fmla="*/ 2147483647 h 530"/>
                <a:gd name="T12" fmla="*/ 2147483647 w 485"/>
                <a:gd name="T13" fmla="*/ 2147483647 h 530"/>
                <a:gd name="T14" fmla="*/ 2147483647 w 485"/>
                <a:gd name="T15" fmla="*/ 2147483647 h 530"/>
                <a:gd name="T16" fmla="*/ 2147483647 w 485"/>
                <a:gd name="T17" fmla="*/ 2147483647 h 530"/>
                <a:gd name="T18" fmla="*/ 2147483647 w 485"/>
                <a:gd name="T19" fmla="*/ 2147483647 h 5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5"/>
                <a:gd name="T31" fmla="*/ 0 h 530"/>
                <a:gd name="T32" fmla="*/ 485 w 485"/>
                <a:gd name="T33" fmla="*/ 530 h 5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5" h="530">
                  <a:moveTo>
                    <a:pt x="236" y="0"/>
                  </a:moveTo>
                  <a:lnTo>
                    <a:pt x="11" y="293"/>
                  </a:lnTo>
                  <a:lnTo>
                    <a:pt x="0" y="349"/>
                  </a:lnTo>
                  <a:lnTo>
                    <a:pt x="0" y="406"/>
                  </a:lnTo>
                  <a:lnTo>
                    <a:pt x="45" y="485"/>
                  </a:lnTo>
                  <a:lnTo>
                    <a:pt x="90" y="518"/>
                  </a:lnTo>
                  <a:lnTo>
                    <a:pt x="180" y="530"/>
                  </a:lnTo>
                  <a:lnTo>
                    <a:pt x="248" y="507"/>
                  </a:lnTo>
                  <a:lnTo>
                    <a:pt x="327" y="451"/>
                  </a:lnTo>
                  <a:lnTo>
                    <a:pt x="485" y="214"/>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4" name="Freeform 62"/>
            <p:cNvSpPr>
              <a:spLocks/>
            </p:cNvSpPr>
            <p:nvPr/>
          </p:nvSpPr>
          <p:spPr bwMode="auto">
            <a:xfrm>
              <a:off x="6672263" y="2881313"/>
              <a:ext cx="69850" cy="66675"/>
            </a:xfrm>
            <a:custGeom>
              <a:avLst/>
              <a:gdLst>
                <a:gd name="T0" fmla="*/ 2147483647 w 440"/>
                <a:gd name="T1" fmla="*/ 0 h 417"/>
                <a:gd name="T2" fmla="*/ 2147483647 w 440"/>
                <a:gd name="T3" fmla="*/ 2147483647 h 417"/>
                <a:gd name="T4" fmla="*/ 2147483647 w 440"/>
                <a:gd name="T5" fmla="*/ 2147483647 h 417"/>
                <a:gd name="T6" fmla="*/ 0 w 440"/>
                <a:gd name="T7" fmla="*/ 2147483647 h 417"/>
                <a:gd name="T8" fmla="*/ 0 w 440"/>
                <a:gd name="T9" fmla="*/ 2147483647 h 417"/>
                <a:gd name="T10" fmla="*/ 2147483647 w 440"/>
                <a:gd name="T11" fmla="*/ 2147483647 h 417"/>
                <a:gd name="T12" fmla="*/ 2147483647 w 440"/>
                <a:gd name="T13" fmla="*/ 2147483647 h 417"/>
                <a:gd name="T14" fmla="*/ 2147483647 w 440"/>
                <a:gd name="T15" fmla="*/ 2147483647 h 417"/>
                <a:gd name="T16" fmla="*/ 2147483647 w 440"/>
                <a:gd name="T17" fmla="*/ 2147483647 h 417"/>
                <a:gd name="T18" fmla="*/ 2147483647 w 440"/>
                <a:gd name="T19" fmla="*/ 2147483647 h 4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0"/>
                <a:gd name="T31" fmla="*/ 0 h 417"/>
                <a:gd name="T32" fmla="*/ 440 w 440"/>
                <a:gd name="T33" fmla="*/ 417 h 4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0" h="417">
                  <a:moveTo>
                    <a:pt x="227" y="0"/>
                  </a:moveTo>
                  <a:lnTo>
                    <a:pt x="113" y="113"/>
                  </a:lnTo>
                  <a:lnTo>
                    <a:pt x="23" y="225"/>
                  </a:lnTo>
                  <a:lnTo>
                    <a:pt x="0" y="271"/>
                  </a:lnTo>
                  <a:lnTo>
                    <a:pt x="0" y="316"/>
                  </a:lnTo>
                  <a:lnTo>
                    <a:pt x="12" y="360"/>
                  </a:lnTo>
                  <a:lnTo>
                    <a:pt x="79" y="406"/>
                  </a:lnTo>
                  <a:lnTo>
                    <a:pt x="136" y="417"/>
                  </a:lnTo>
                  <a:lnTo>
                    <a:pt x="204" y="395"/>
                  </a:lnTo>
                  <a:lnTo>
                    <a:pt x="440" y="169"/>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sp>
          <p:nvSpPr>
            <p:cNvPr id="85" name="Freeform 63"/>
            <p:cNvSpPr>
              <a:spLocks/>
            </p:cNvSpPr>
            <p:nvPr/>
          </p:nvSpPr>
          <p:spPr bwMode="auto">
            <a:xfrm>
              <a:off x="6791325" y="2520950"/>
              <a:ext cx="11113" cy="17463"/>
            </a:xfrm>
            <a:custGeom>
              <a:avLst/>
              <a:gdLst>
                <a:gd name="T0" fmla="*/ 0 w 79"/>
                <a:gd name="T1" fmla="*/ 0 h 113"/>
                <a:gd name="T2" fmla="*/ 2147483647 w 79"/>
                <a:gd name="T3" fmla="*/ 2147483647 h 113"/>
                <a:gd name="T4" fmla="*/ 2147483647 w 79"/>
                <a:gd name="T5" fmla="*/ 2147483647 h 113"/>
                <a:gd name="T6" fmla="*/ 2147483647 w 79"/>
                <a:gd name="T7" fmla="*/ 2147483647 h 113"/>
                <a:gd name="T8" fmla="*/ 2147483647 w 79"/>
                <a:gd name="T9" fmla="*/ 2147483647 h 113"/>
                <a:gd name="T10" fmla="*/ 2147483647 w 79"/>
                <a:gd name="T11" fmla="*/ 2147483647 h 113"/>
                <a:gd name="T12" fmla="*/ 0 60000 65536"/>
                <a:gd name="T13" fmla="*/ 0 60000 65536"/>
                <a:gd name="T14" fmla="*/ 0 60000 65536"/>
                <a:gd name="T15" fmla="*/ 0 60000 65536"/>
                <a:gd name="T16" fmla="*/ 0 60000 65536"/>
                <a:gd name="T17" fmla="*/ 0 60000 65536"/>
                <a:gd name="T18" fmla="*/ 0 w 79"/>
                <a:gd name="T19" fmla="*/ 0 h 113"/>
                <a:gd name="T20" fmla="*/ 79 w 79"/>
                <a:gd name="T21" fmla="*/ 113 h 113"/>
              </a:gdLst>
              <a:ahLst/>
              <a:cxnLst>
                <a:cxn ang="T12">
                  <a:pos x="T0" y="T1"/>
                </a:cxn>
                <a:cxn ang="T13">
                  <a:pos x="T2" y="T3"/>
                </a:cxn>
                <a:cxn ang="T14">
                  <a:pos x="T4" y="T5"/>
                </a:cxn>
                <a:cxn ang="T15">
                  <a:pos x="T6" y="T7"/>
                </a:cxn>
                <a:cxn ang="T16">
                  <a:pos x="T8" y="T9"/>
                </a:cxn>
                <a:cxn ang="T17">
                  <a:pos x="T10" y="T11"/>
                </a:cxn>
              </a:cxnLst>
              <a:rect l="T18" t="T19" r="T20" b="T21"/>
              <a:pathLst>
                <a:path w="79" h="113">
                  <a:moveTo>
                    <a:pt x="0" y="0"/>
                  </a:moveTo>
                  <a:lnTo>
                    <a:pt x="34" y="23"/>
                  </a:lnTo>
                  <a:lnTo>
                    <a:pt x="44" y="45"/>
                  </a:lnTo>
                  <a:lnTo>
                    <a:pt x="67" y="57"/>
                  </a:lnTo>
                  <a:lnTo>
                    <a:pt x="79" y="90"/>
                  </a:lnTo>
                  <a:lnTo>
                    <a:pt x="79" y="113"/>
                  </a:lnTo>
                </a:path>
              </a:pathLst>
            </a:custGeom>
            <a:noFill/>
            <a:ln w="0">
              <a:solidFill>
                <a:srgbClr val="BF7F00"/>
              </a:solidFill>
              <a:prstDash val="solid"/>
              <a:round/>
              <a:headEnd/>
              <a:tailEnd/>
            </a:ln>
          </p:spPr>
          <p:txBody>
            <a:bodyPr/>
            <a:lstStyle/>
            <a:p>
              <a:pPr defTabSz="914400" fontAlgn="base">
                <a:spcBef>
                  <a:spcPct val="0"/>
                </a:spcBef>
                <a:spcAft>
                  <a:spcPct val="0"/>
                </a:spcAft>
                <a:defRPr/>
              </a:pPr>
              <a:endParaRPr lang="en-US" sz="2400" smtClean="0">
                <a:solidFill>
                  <a:srgbClr val="000000"/>
                </a:solidFill>
              </a:endParaRPr>
            </a:p>
          </p:txBody>
        </p:sp>
      </p:grpSp>
      <p:sp>
        <p:nvSpPr>
          <p:cNvPr id="86" name="Rounded Rectangle 85"/>
          <p:cNvSpPr>
            <a:spLocks noChangeArrowheads="1"/>
          </p:cNvSpPr>
          <p:nvPr/>
        </p:nvSpPr>
        <p:spPr bwMode="auto">
          <a:xfrm rot="19799939">
            <a:off x="2275388" y="856434"/>
            <a:ext cx="2062788" cy="674638"/>
          </a:xfrm>
          <a:prstGeom prst="roundRect">
            <a:avLst>
              <a:gd name="adj" fmla="val 16667"/>
            </a:avLst>
          </a:prstGeom>
          <a:solidFill>
            <a:schemeClr val="bg1"/>
          </a:solidFill>
          <a:ln w="28575" algn="ctr">
            <a:solidFill>
              <a:srgbClr val="FF0000"/>
            </a:solidFill>
            <a:round/>
            <a:headEnd/>
            <a:tailEnd/>
          </a:ln>
        </p:spPr>
        <p:txBody>
          <a:bodyPr/>
          <a:lstStyle/>
          <a:p>
            <a:pPr algn="ctr" defTabSz="914400" fontAlgn="base">
              <a:spcBef>
                <a:spcPct val="0"/>
              </a:spcBef>
              <a:spcAft>
                <a:spcPct val="0"/>
              </a:spcAft>
              <a:defRPr/>
            </a:pPr>
            <a:r>
              <a:rPr lang="en-US" sz="3200" b="1" dirty="0" smtClean="0">
                <a:solidFill>
                  <a:srgbClr val="FF0000"/>
                </a:solidFill>
                <a:ea typeface="MS PGothic" pitchFamily="34" charset="-128"/>
              </a:rPr>
              <a:t>Dismissed</a:t>
            </a:r>
          </a:p>
        </p:txBody>
      </p:sp>
    </p:spTree>
    <p:extLst>
      <p:ext uri="{BB962C8B-B14F-4D97-AF65-F5344CB8AC3E}">
        <p14:creationId xmlns:p14="http://schemas.microsoft.com/office/powerpoint/2010/main" val="279226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strVal val="4/3*#ppt_w"/>
                                          </p:val>
                                        </p:tav>
                                        <p:tav tm="100000">
                                          <p:val>
                                            <p:strVal val="#ppt_w"/>
                                          </p:val>
                                        </p:tav>
                                      </p:tavLst>
                                    </p:anim>
                                    <p:anim calcmode="lin" valueType="num">
                                      <p:cBhvr>
                                        <p:cTn id="8" dur="500" fill="hold"/>
                                        <p:tgtEl>
                                          <p:spTgt spid="2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right)">
                                      <p:cBhvr>
                                        <p:cTn id="13" dur="500"/>
                                        <p:tgtEl>
                                          <p:spTgt spid="28"/>
                                        </p:tgtEl>
                                      </p:cBhvr>
                                    </p:animEffect>
                                  </p:childTnLst>
                                  <p:subTnLst>
                                    <p:audio>
                                      <p:cMediaNode>
                                        <p:cTn display="0" masterRel="sameClick">
                                          <p:stCondLst>
                                            <p:cond evt="begin" delay="0">
                                              <p:tn val="11"/>
                                            </p:cond>
                                          </p:stCondLst>
                                          <p:endCondLst>
                                            <p:cond evt="onStopAudio" delay="0">
                                              <p:tgtEl>
                                                <p:sldTgt/>
                                              </p:tgtEl>
                                            </p:cond>
                                          </p:endCondLst>
                                        </p:cTn>
                                        <p:tgtEl>
                                          <p:sndTgt r:embed="rId3" name="BD18831_.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23" presetClass="entr" presetSubtype="288" fill="hold" grpId="0" nodeType="after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p:cTn id="20" dur="500" fill="hold"/>
                                        <p:tgtEl>
                                          <p:spTgt spid="86"/>
                                        </p:tgtEl>
                                        <p:attrNameLst>
                                          <p:attrName>ppt_w</p:attrName>
                                        </p:attrNameLst>
                                      </p:cBhvr>
                                      <p:tavLst>
                                        <p:tav tm="0">
                                          <p:val>
                                            <p:strVal val="4/3*#ppt_w"/>
                                          </p:val>
                                        </p:tav>
                                        <p:tav tm="100000">
                                          <p:val>
                                            <p:strVal val="#ppt_w"/>
                                          </p:val>
                                        </p:tav>
                                      </p:tavLst>
                                    </p:anim>
                                    <p:anim calcmode="lin" valueType="num">
                                      <p:cBhvr>
                                        <p:cTn id="21" dur="500" fill="hold"/>
                                        <p:tgtEl>
                                          <p:spTgt spid="8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119" y="139493"/>
            <a:ext cx="5166361" cy="6579014"/>
            <a:chOff x="137157" y="139493"/>
            <a:chExt cx="5166361" cy="6579014"/>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599"/>
            <a:stretch/>
          </p:blipFill>
          <p:spPr>
            <a:xfrm>
              <a:off x="137157" y="139493"/>
              <a:ext cx="5166361" cy="6579014"/>
            </a:xfrm>
            <a:prstGeom prst="rect">
              <a:avLst/>
            </a:prstGeom>
            <a:ln w="19050">
              <a:solidFill>
                <a:schemeClr val="tx1"/>
              </a:solidFill>
            </a:ln>
          </p:spPr>
        </p:pic>
        <p:sp>
          <p:nvSpPr>
            <p:cNvPr id="3" name="TextBox 2"/>
            <p:cNvSpPr txBox="1"/>
            <p:nvPr/>
          </p:nvSpPr>
          <p:spPr>
            <a:xfrm>
              <a:off x="137157" y="5920740"/>
              <a:ext cx="2739661" cy="461665"/>
            </a:xfrm>
            <a:prstGeom prst="rect">
              <a:avLst/>
            </a:prstGeom>
            <a:noFill/>
          </p:spPr>
          <p:txBody>
            <a:bodyPr wrap="none" rtlCol="0">
              <a:spAutoFit/>
            </a:bodyPr>
            <a:lstStyle/>
            <a:p>
              <a:r>
                <a:rPr lang="en-US" sz="2400" b="1" dirty="0" smtClean="0">
                  <a:solidFill>
                    <a:prstClr val="black"/>
                  </a:solidFill>
                </a:rPr>
                <a:t>September 27, 2017</a:t>
              </a:r>
              <a:endParaRPr lang="en-US" sz="2400" b="1" dirty="0">
                <a:solidFill>
                  <a:prstClr val="black"/>
                </a:solidFill>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626" t="27832" r="9445" b="62937"/>
            <a:stretch/>
          </p:blipFill>
          <p:spPr>
            <a:xfrm>
              <a:off x="240029" y="1760220"/>
              <a:ext cx="5029407" cy="911369"/>
            </a:xfrm>
            <a:prstGeom prst="rect">
              <a:avLst/>
            </a:prstGeom>
            <a:ln w="19050">
              <a:noFill/>
            </a:ln>
          </p:spPr>
        </p:pic>
      </p:grpSp>
    </p:spTree>
    <p:extLst>
      <p:ext uri="{BB962C8B-B14F-4D97-AF65-F5344CB8AC3E}">
        <p14:creationId xmlns:p14="http://schemas.microsoft.com/office/powerpoint/2010/main" val="85090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626" t="27832" r="9445" b="62937"/>
          <a:stretch/>
        </p:blipFill>
        <p:spPr>
          <a:xfrm>
            <a:off x="4029370" y="160310"/>
            <a:ext cx="5029407" cy="911369"/>
          </a:xfrm>
          <a:prstGeom prst="rect">
            <a:avLst/>
          </a:prstGeom>
          <a:ln w="19050">
            <a:noFill/>
          </a:ln>
        </p:spPr>
      </p:pic>
      <p:sp>
        <p:nvSpPr>
          <p:cNvPr id="8" name="Rectangle 7"/>
          <p:cNvSpPr/>
          <p:nvPr/>
        </p:nvSpPr>
        <p:spPr>
          <a:xfrm>
            <a:off x="432138" y="702347"/>
            <a:ext cx="3034357" cy="369332"/>
          </a:xfrm>
          <a:prstGeom prst="rect">
            <a:avLst/>
          </a:prstGeom>
          <a:solidFill>
            <a:srgbClr val="FFFF00"/>
          </a:solidFill>
        </p:spPr>
        <p:txBody>
          <a:bodyPr wrap="none">
            <a:spAutoFit/>
          </a:bodyPr>
          <a:lstStyle/>
          <a:p>
            <a:r>
              <a:rPr lang="en-US" b="1" dirty="0">
                <a:solidFill>
                  <a:prstClr val="black"/>
                </a:solidFill>
              </a:rPr>
              <a:t>313 </a:t>
            </a:r>
            <a:r>
              <a:rPr lang="en-US" b="1" dirty="0" err="1">
                <a:solidFill>
                  <a:prstClr val="black"/>
                </a:solidFill>
              </a:rPr>
              <a:t>Uncopyrightable</a:t>
            </a:r>
            <a:r>
              <a:rPr lang="en-US" b="1" dirty="0">
                <a:solidFill>
                  <a:prstClr val="black"/>
                </a:solidFill>
              </a:rPr>
              <a:t> Material</a:t>
            </a:r>
          </a:p>
        </p:txBody>
      </p:sp>
      <p:sp>
        <p:nvSpPr>
          <p:cNvPr id="9" name="TextBox 8"/>
          <p:cNvSpPr txBox="1"/>
          <p:nvPr/>
        </p:nvSpPr>
        <p:spPr>
          <a:xfrm>
            <a:off x="432138" y="1061738"/>
            <a:ext cx="8458999" cy="646331"/>
          </a:xfrm>
          <a:prstGeom prst="rect">
            <a:avLst/>
          </a:prstGeom>
          <a:noFill/>
        </p:spPr>
        <p:txBody>
          <a:bodyPr wrap="square" rtlCol="0">
            <a:spAutoFit/>
          </a:bodyPr>
          <a:lstStyle/>
          <a:p>
            <a:r>
              <a:rPr lang="en-US" b="1" dirty="0">
                <a:solidFill>
                  <a:prstClr val="black"/>
                </a:solidFill>
              </a:rPr>
              <a:t>The U.S. Copyright Office has no authority to register works that are not protected by copyright law. </a:t>
            </a:r>
          </a:p>
        </p:txBody>
      </p:sp>
      <p:sp>
        <p:nvSpPr>
          <p:cNvPr id="10" name="TextBox 9"/>
          <p:cNvSpPr txBox="1"/>
          <p:nvPr/>
        </p:nvSpPr>
        <p:spPr>
          <a:xfrm>
            <a:off x="382905" y="1940684"/>
            <a:ext cx="4189095" cy="369332"/>
          </a:xfrm>
          <a:prstGeom prst="rect">
            <a:avLst/>
          </a:prstGeom>
          <a:solidFill>
            <a:srgbClr val="FFFF00"/>
          </a:solidFill>
        </p:spPr>
        <p:txBody>
          <a:bodyPr wrap="none" rtlCol="0">
            <a:spAutoFit/>
          </a:bodyPr>
          <a:lstStyle/>
          <a:p>
            <a:r>
              <a:rPr lang="en-US" b="1" dirty="0" smtClean="0">
                <a:solidFill>
                  <a:prstClr val="black"/>
                </a:solidFill>
              </a:rPr>
              <a:t>313.2 </a:t>
            </a:r>
            <a:r>
              <a:rPr lang="en-US" b="1" dirty="0">
                <a:solidFill>
                  <a:prstClr val="black"/>
                </a:solidFill>
              </a:rPr>
              <a:t>Works That Lack Human Authorship</a:t>
            </a:r>
          </a:p>
        </p:txBody>
      </p:sp>
      <p:sp>
        <p:nvSpPr>
          <p:cNvPr id="12" name="TextBox 11"/>
          <p:cNvSpPr txBox="1"/>
          <p:nvPr/>
        </p:nvSpPr>
        <p:spPr>
          <a:xfrm>
            <a:off x="342500" y="2310016"/>
            <a:ext cx="8458999" cy="2462213"/>
          </a:xfrm>
          <a:prstGeom prst="rect">
            <a:avLst/>
          </a:prstGeom>
          <a:noFill/>
        </p:spPr>
        <p:txBody>
          <a:bodyPr wrap="square" rtlCol="0">
            <a:spAutoFit/>
          </a:bodyPr>
          <a:lstStyle/>
          <a:p>
            <a:pPr>
              <a:spcAft>
                <a:spcPts val="1200"/>
              </a:spcAft>
            </a:pPr>
            <a:r>
              <a:rPr lang="en-US" b="1" dirty="0">
                <a:solidFill>
                  <a:prstClr val="black"/>
                </a:solidFill>
              </a:rPr>
              <a:t>As discussed in Section 306, the Copyright Act protects “original works of authorship.” 17 U.S.C. § 102(a) (emphasis added). To qualify as a work of “authorship” a work must be created </a:t>
            </a:r>
            <a:r>
              <a:rPr lang="en-US" b="1" dirty="0">
                <a:solidFill>
                  <a:srgbClr val="FF0000"/>
                </a:solidFill>
              </a:rPr>
              <a:t>by a human being</a:t>
            </a:r>
            <a:r>
              <a:rPr lang="en-US" b="1" dirty="0">
                <a:solidFill>
                  <a:prstClr val="black"/>
                </a:solidFill>
              </a:rPr>
              <a:t>. See Burrow-Giles Lithographic Co., 111 U.S. at 58. Works that do not satisfy this requirement are not copyrightable</a:t>
            </a:r>
            <a:r>
              <a:rPr lang="en-US" b="1" dirty="0" smtClean="0">
                <a:solidFill>
                  <a:prstClr val="black"/>
                </a:solidFill>
              </a:rPr>
              <a:t>.</a:t>
            </a:r>
          </a:p>
          <a:p>
            <a:pPr>
              <a:spcAft>
                <a:spcPts val="1200"/>
              </a:spcAft>
            </a:pPr>
            <a:r>
              <a:rPr lang="en-US" b="1" dirty="0" smtClean="0">
                <a:solidFill>
                  <a:prstClr val="black"/>
                </a:solidFill>
              </a:rPr>
              <a:t>The </a:t>
            </a:r>
            <a:r>
              <a:rPr lang="en-US" b="1" dirty="0">
                <a:solidFill>
                  <a:prstClr val="black"/>
                </a:solidFill>
              </a:rPr>
              <a:t>Office will not register works produced by nature, animals, or plants. Likewise, the Office cannot register a work purportedly created by divine or supernatural beings, although the </a:t>
            </a:r>
            <a:r>
              <a:rPr lang="en-US" b="1" dirty="0" smtClean="0">
                <a:solidFill>
                  <a:prstClr val="black"/>
                </a:solidFill>
              </a:rPr>
              <a:t>Office </a:t>
            </a:r>
            <a:r>
              <a:rPr lang="en-US" b="1" dirty="0">
                <a:solidFill>
                  <a:prstClr val="black"/>
                </a:solidFill>
              </a:rPr>
              <a:t>may register a work where the application or the deposit copy(</a:t>
            </a:r>
            <a:r>
              <a:rPr lang="en-US" b="1" dirty="0" err="1">
                <a:solidFill>
                  <a:prstClr val="black"/>
                </a:solidFill>
              </a:rPr>
              <a:t>ies</a:t>
            </a:r>
            <a:r>
              <a:rPr lang="en-US" b="1" dirty="0">
                <a:solidFill>
                  <a:prstClr val="black"/>
                </a:solidFill>
              </a:rPr>
              <a:t>) state that the work was inspired by a divine spirit. </a:t>
            </a:r>
          </a:p>
        </p:txBody>
      </p:sp>
      <p:sp>
        <p:nvSpPr>
          <p:cNvPr id="11" name="TextBox 10"/>
          <p:cNvSpPr txBox="1"/>
          <p:nvPr/>
        </p:nvSpPr>
        <p:spPr>
          <a:xfrm>
            <a:off x="382905" y="4772229"/>
            <a:ext cx="1150892" cy="369332"/>
          </a:xfrm>
          <a:prstGeom prst="rect">
            <a:avLst/>
          </a:prstGeom>
          <a:noFill/>
        </p:spPr>
        <p:txBody>
          <a:bodyPr wrap="none" rtlCol="0">
            <a:spAutoFit/>
          </a:bodyPr>
          <a:lstStyle/>
          <a:p>
            <a:r>
              <a:rPr lang="en-US" b="1" i="1" dirty="0">
                <a:solidFill>
                  <a:prstClr val="black"/>
                </a:solidFill>
              </a:rPr>
              <a:t>Examples:</a:t>
            </a:r>
          </a:p>
        </p:txBody>
      </p:sp>
      <p:sp>
        <p:nvSpPr>
          <p:cNvPr id="2" name="TextBox 1"/>
          <p:cNvSpPr txBox="1"/>
          <p:nvPr/>
        </p:nvSpPr>
        <p:spPr>
          <a:xfrm>
            <a:off x="585363" y="5141561"/>
            <a:ext cx="3856056" cy="646331"/>
          </a:xfrm>
          <a:prstGeom prst="rect">
            <a:avLst/>
          </a:prstGeom>
          <a:noFill/>
        </p:spPr>
        <p:txBody>
          <a:bodyPr wrap="none" rtlCol="0">
            <a:spAutoFit/>
          </a:bodyPr>
          <a:lstStyle/>
          <a:p>
            <a:r>
              <a:rPr lang="en-US" b="1" dirty="0">
                <a:solidFill>
                  <a:prstClr val="black"/>
                </a:solidFill>
              </a:rPr>
              <a:t>•	A photograph taken by a monkey.</a:t>
            </a:r>
          </a:p>
          <a:p>
            <a:r>
              <a:rPr lang="en-US" b="1" dirty="0">
                <a:solidFill>
                  <a:prstClr val="black"/>
                </a:solidFill>
              </a:rPr>
              <a:t>•	A mural painted by an elephant</a:t>
            </a:r>
            <a:r>
              <a:rPr lang="en-US" b="1" dirty="0" smtClean="0">
                <a:solidFill>
                  <a:prstClr val="black"/>
                </a:solidFill>
              </a:rPr>
              <a:t>.</a:t>
            </a:r>
            <a:endParaRPr lang="en-US" b="1" dirty="0">
              <a:solidFill>
                <a:prstClr val="black"/>
              </a:solidFill>
            </a:endParaRPr>
          </a:p>
        </p:txBody>
      </p:sp>
    </p:spTree>
    <p:extLst>
      <p:ext uri="{BB962C8B-B14F-4D97-AF65-F5344CB8AC3E}">
        <p14:creationId xmlns:p14="http://schemas.microsoft.com/office/powerpoint/2010/main" val="3140737094"/>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4626" t="27832" r="9445" b="62937"/>
          <a:stretch/>
        </p:blipFill>
        <p:spPr>
          <a:xfrm>
            <a:off x="4029370" y="160310"/>
            <a:ext cx="5029407" cy="911369"/>
          </a:xfrm>
          <a:prstGeom prst="rect">
            <a:avLst/>
          </a:prstGeom>
          <a:ln w="19050">
            <a:noFill/>
          </a:ln>
        </p:spPr>
      </p:pic>
      <p:sp>
        <p:nvSpPr>
          <p:cNvPr id="10" name="TextBox 9"/>
          <p:cNvSpPr txBox="1"/>
          <p:nvPr/>
        </p:nvSpPr>
        <p:spPr>
          <a:xfrm>
            <a:off x="339362" y="887013"/>
            <a:ext cx="4189095" cy="369332"/>
          </a:xfrm>
          <a:prstGeom prst="rect">
            <a:avLst/>
          </a:prstGeom>
          <a:solidFill>
            <a:srgbClr val="FFFF00"/>
          </a:solidFill>
        </p:spPr>
        <p:txBody>
          <a:bodyPr wrap="none" rtlCol="0">
            <a:spAutoFit/>
          </a:bodyPr>
          <a:lstStyle/>
          <a:p>
            <a:r>
              <a:rPr lang="en-US" b="1" dirty="0" smtClean="0">
                <a:solidFill>
                  <a:prstClr val="black"/>
                </a:solidFill>
              </a:rPr>
              <a:t>313.2 </a:t>
            </a:r>
            <a:r>
              <a:rPr lang="en-US" b="1" dirty="0">
                <a:solidFill>
                  <a:prstClr val="black"/>
                </a:solidFill>
              </a:rPr>
              <a:t>Works That Lack Human Authorship</a:t>
            </a:r>
          </a:p>
        </p:txBody>
      </p:sp>
      <p:sp>
        <p:nvSpPr>
          <p:cNvPr id="12" name="TextBox 11"/>
          <p:cNvSpPr txBox="1"/>
          <p:nvPr/>
        </p:nvSpPr>
        <p:spPr>
          <a:xfrm>
            <a:off x="339362" y="1400692"/>
            <a:ext cx="8458999" cy="923330"/>
          </a:xfrm>
          <a:prstGeom prst="rect">
            <a:avLst/>
          </a:prstGeom>
          <a:noFill/>
        </p:spPr>
        <p:txBody>
          <a:bodyPr wrap="square" rtlCol="0">
            <a:spAutoFit/>
          </a:bodyPr>
          <a:lstStyle/>
          <a:p>
            <a:pPr>
              <a:spcAft>
                <a:spcPts val="1200"/>
              </a:spcAft>
            </a:pPr>
            <a:r>
              <a:rPr lang="en-US" b="1" dirty="0" smtClean="0">
                <a:solidFill>
                  <a:prstClr val="black"/>
                </a:solidFill>
              </a:rPr>
              <a:t>Similarly</a:t>
            </a:r>
            <a:r>
              <a:rPr lang="en-US" b="1" dirty="0">
                <a:solidFill>
                  <a:prstClr val="black"/>
                </a:solidFill>
              </a:rPr>
              <a:t>, </a:t>
            </a:r>
            <a:r>
              <a:rPr lang="en-US" b="1" dirty="0">
                <a:solidFill>
                  <a:srgbClr val="FF0000"/>
                </a:solidFill>
              </a:rPr>
              <a:t>the Office will not register works produced by a machine or mere mechanical process that operates randomly or automatically without any creative input or intervention from a </a:t>
            </a:r>
            <a:r>
              <a:rPr lang="en-US" b="1" dirty="0" smtClean="0">
                <a:solidFill>
                  <a:srgbClr val="FF0000"/>
                </a:solidFill>
              </a:rPr>
              <a:t>human </a:t>
            </a:r>
            <a:r>
              <a:rPr lang="en-US" b="1" dirty="0">
                <a:solidFill>
                  <a:srgbClr val="FF0000"/>
                </a:solidFill>
              </a:rPr>
              <a:t>author</a:t>
            </a:r>
            <a:r>
              <a:rPr lang="en-US" b="1" dirty="0">
                <a:solidFill>
                  <a:prstClr val="black"/>
                </a:solidFill>
              </a:rPr>
              <a:t>. </a:t>
            </a:r>
          </a:p>
        </p:txBody>
      </p:sp>
      <p:sp>
        <p:nvSpPr>
          <p:cNvPr id="11" name="TextBox 10"/>
          <p:cNvSpPr txBox="1"/>
          <p:nvPr/>
        </p:nvSpPr>
        <p:spPr>
          <a:xfrm>
            <a:off x="379767" y="2327637"/>
            <a:ext cx="1150892" cy="369332"/>
          </a:xfrm>
          <a:prstGeom prst="rect">
            <a:avLst/>
          </a:prstGeom>
          <a:noFill/>
        </p:spPr>
        <p:txBody>
          <a:bodyPr wrap="none" rtlCol="0">
            <a:spAutoFit/>
          </a:bodyPr>
          <a:lstStyle/>
          <a:p>
            <a:r>
              <a:rPr lang="en-US" b="1" i="1" dirty="0">
                <a:solidFill>
                  <a:prstClr val="black"/>
                </a:solidFill>
              </a:rPr>
              <a:t>Examples:</a:t>
            </a:r>
          </a:p>
        </p:txBody>
      </p:sp>
      <p:sp>
        <p:nvSpPr>
          <p:cNvPr id="2" name="TextBox 1"/>
          <p:cNvSpPr txBox="1"/>
          <p:nvPr/>
        </p:nvSpPr>
        <p:spPr>
          <a:xfrm>
            <a:off x="339362" y="2696969"/>
            <a:ext cx="8170673" cy="3416320"/>
          </a:xfrm>
          <a:prstGeom prst="rect">
            <a:avLst/>
          </a:prstGeom>
          <a:noFill/>
        </p:spPr>
        <p:txBody>
          <a:bodyPr wrap="square" rtlCol="0">
            <a:spAutoFit/>
          </a:bodyPr>
          <a:lstStyle/>
          <a:p>
            <a:r>
              <a:rPr lang="en-US" b="1" dirty="0">
                <a:solidFill>
                  <a:prstClr val="black"/>
                </a:solidFill>
              </a:rPr>
              <a:t>•	Reducing or enlarging the size of a preexisting work of authorship.</a:t>
            </a:r>
          </a:p>
          <a:p>
            <a:r>
              <a:rPr lang="en-US" b="1" dirty="0">
                <a:solidFill>
                  <a:prstClr val="black"/>
                </a:solidFill>
              </a:rPr>
              <a:t>•	Making changes to a preexisting work of authorship that are dictated by </a:t>
            </a:r>
            <a:endParaRPr lang="en-US" b="1" dirty="0" smtClean="0">
              <a:solidFill>
                <a:prstClr val="black"/>
              </a:solidFill>
            </a:endParaRPr>
          </a:p>
          <a:p>
            <a:r>
              <a:rPr lang="en-US" b="1" dirty="0">
                <a:solidFill>
                  <a:prstClr val="black"/>
                </a:solidFill>
              </a:rPr>
              <a:t> </a:t>
            </a:r>
            <a:r>
              <a:rPr lang="en-US" b="1" dirty="0" smtClean="0">
                <a:solidFill>
                  <a:prstClr val="black"/>
                </a:solidFill>
              </a:rPr>
              <a:t>        manufacturing </a:t>
            </a:r>
            <a:r>
              <a:rPr lang="en-US" b="1" dirty="0">
                <a:solidFill>
                  <a:prstClr val="black"/>
                </a:solidFill>
              </a:rPr>
              <a:t>or materials requirements.</a:t>
            </a:r>
          </a:p>
          <a:p>
            <a:r>
              <a:rPr lang="en-US" b="1" dirty="0">
                <a:solidFill>
                  <a:prstClr val="black"/>
                </a:solidFill>
              </a:rPr>
              <a:t>•	Converting a work from analog to digital format, such as transferring a </a:t>
            </a:r>
            <a:r>
              <a:rPr lang="en-US" b="1" dirty="0" smtClean="0">
                <a:solidFill>
                  <a:prstClr val="black"/>
                </a:solidFill>
              </a:rPr>
              <a:t>motion </a:t>
            </a:r>
          </a:p>
          <a:p>
            <a:r>
              <a:rPr lang="en-US" b="1" dirty="0">
                <a:solidFill>
                  <a:prstClr val="black"/>
                </a:solidFill>
              </a:rPr>
              <a:t> </a:t>
            </a:r>
            <a:r>
              <a:rPr lang="en-US" b="1" dirty="0" smtClean="0">
                <a:solidFill>
                  <a:prstClr val="black"/>
                </a:solidFill>
              </a:rPr>
              <a:t>        picture </a:t>
            </a:r>
            <a:r>
              <a:rPr lang="en-US" b="1" dirty="0">
                <a:solidFill>
                  <a:prstClr val="black"/>
                </a:solidFill>
              </a:rPr>
              <a:t>from VHS to DVD.</a:t>
            </a:r>
          </a:p>
          <a:p>
            <a:r>
              <a:rPr lang="en-US" b="1" dirty="0">
                <a:solidFill>
                  <a:prstClr val="black"/>
                </a:solidFill>
              </a:rPr>
              <a:t>•	</a:t>
            </a:r>
            <a:r>
              <a:rPr lang="en-US" b="1" dirty="0" err="1">
                <a:solidFill>
                  <a:prstClr val="black"/>
                </a:solidFill>
              </a:rPr>
              <a:t>Declicking</a:t>
            </a:r>
            <a:r>
              <a:rPr lang="en-US" b="1" dirty="0">
                <a:solidFill>
                  <a:prstClr val="black"/>
                </a:solidFill>
              </a:rPr>
              <a:t> or reducing the noise in a preexisting sound recording or </a:t>
            </a:r>
            <a:r>
              <a:rPr lang="en-US" b="1" dirty="0" smtClean="0">
                <a:solidFill>
                  <a:prstClr val="black"/>
                </a:solidFill>
              </a:rPr>
              <a:t>converting </a:t>
            </a:r>
          </a:p>
          <a:p>
            <a:r>
              <a:rPr lang="en-US" b="1" dirty="0">
                <a:solidFill>
                  <a:prstClr val="black"/>
                </a:solidFill>
              </a:rPr>
              <a:t> </a:t>
            </a:r>
            <a:r>
              <a:rPr lang="en-US" b="1" dirty="0" smtClean="0">
                <a:solidFill>
                  <a:prstClr val="black"/>
                </a:solidFill>
              </a:rPr>
              <a:t>        a </a:t>
            </a:r>
            <a:r>
              <a:rPr lang="en-US" b="1" dirty="0">
                <a:solidFill>
                  <a:prstClr val="black"/>
                </a:solidFill>
              </a:rPr>
              <a:t>sound recording from monaural to stereo sound.</a:t>
            </a:r>
          </a:p>
          <a:p>
            <a:r>
              <a:rPr lang="en-US" b="1" dirty="0">
                <a:solidFill>
                  <a:prstClr val="black"/>
                </a:solidFill>
              </a:rPr>
              <a:t>•	Transposing a song from B major to C major.</a:t>
            </a:r>
          </a:p>
          <a:p>
            <a:r>
              <a:rPr lang="en-US" b="1" dirty="0">
                <a:solidFill>
                  <a:prstClr val="black"/>
                </a:solidFill>
              </a:rPr>
              <a:t>•	Medical imaging produced by x-rays, ultrasounds, magnetic resonance </a:t>
            </a:r>
            <a:r>
              <a:rPr lang="en-US" b="1" dirty="0" err="1" smtClean="0">
                <a:solidFill>
                  <a:prstClr val="black"/>
                </a:solidFill>
              </a:rPr>
              <a:t>imag</a:t>
            </a:r>
            <a:r>
              <a:rPr lang="en-US" b="1" dirty="0" smtClean="0">
                <a:solidFill>
                  <a:prstClr val="black"/>
                </a:solidFill>
              </a:rPr>
              <a:t>-</a:t>
            </a:r>
          </a:p>
          <a:p>
            <a:r>
              <a:rPr lang="en-US" b="1" dirty="0">
                <a:solidFill>
                  <a:prstClr val="black"/>
                </a:solidFill>
              </a:rPr>
              <a:t> </a:t>
            </a:r>
            <a:r>
              <a:rPr lang="en-US" b="1" dirty="0" smtClean="0">
                <a:solidFill>
                  <a:prstClr val="black"/>
                </a:solidFill>
              </a:rPr>
              <a:t>        </a:t>
            </a:r>
            <a:r>
              <a:rPr lang="en-US" b="1" dirty="0" err="1" smtClean="0">
                <a:solidFill>
                  <a:prstClr val="black"/>
                </a:solidFill>
              </a:rPr>
              <a:t>ing</a:t>
            </a:r>
            <a:r>
              <a:rPr lang="en-US" b="1" dirty="0">
                <a:solidFill>
                  <a:prstClr val="black"/>
                </a:solidFill>
              </a:rPr>
              <a:t>, or other diagnostic equipment.</a:t>
            </a:r>
          </a:p>
          <a:p>
            <a:r>
              <a:rPr lang="en-US" b="1" dirty="0">
                <a:solidFill>
                  <a:prstClr val="black"/>
                </a:solidFill>
              </a:rPr>
              <a:t>•	A claim based on a mechanical weaving process that randomly produces </a:t>
            </a:r>
            <a:endParaRPr lang="en-US" b="1" dirty="0" smtClean="0">
              <a:solidFill>
                <a:prstClr val="black"/>
              </a:solidFill>
            </a:endParaRPr>
          </a:p>
          <a:p>
            <a:r>
              <a:rPr lang="en-US" b="1" dirty="0">
                <a:solidFill>
                  <a:prstClr val="black"/>
                </a:solidFill>
              </a:rPr>
              <a:t> </a:t>
            </a:r>
            <a:r>
              <a:rPr lang="en-US" b="1" dirty="0" smtClean="0">
                <a:solidFill>
                  <a:prstClr val="black"/>
                </a:solidFill>
              </a:rPr>
              <a:t>        irregular </a:t>
            </a:r>
            <a:r>
              <a:rPr lang="en-US" b="1" dirty="0">
                <a:solidFill>
                  <a:prstClr val="black"/>
                </a:solidFill>
              </a:rPr>
              <a:t>shapes in the fabric without any discernible pattern.</a:t>
            </a:r>
          </a:p>
        </p:txBody>
      </p:sp>
    </p:spTree>
    <p:extLst>
      <p:ext uri="{BB962C8B-B14F-4D97-AF65-F5344CB8AC3E}">
        <p14:creationId xmlns:p14="http://schemas.microsoft.com/office/powerpoint/2010/main" val="3424325915"/>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107" y="295819"/>
            <a:ext cx="6315749" cy="1569660"/>
          </a:xfrm>
          <a:prstGeom prst="rect">
            <a:avLst/>
          </a:prstGeom>
          <a:solidFill>
            <a:schemeClr val="tx1"/>
          </a:solidFill>
        </p:spPr>
        <p:txBody>
          <a:bodyPr wrap="square" rtlCol="0">
            <a:spAutoFit/>
          </a:bodyPr>
          <a:lstStyle/>
          <a:p>
            <a:pPr algn="ctr"/>
            <a:r>
              <a:rPr lang="en-US" sz="4800" b="1" dirty="0" smtClean="0">
                <a:solidFill>
                  <a:prstClr val="white"/>
                </a:solidFill>
              </a:rPr>
              <a:t>AGI-Created Works: </a:t>
            </a:r>
          </a:p>
          <a:p>
            <a:pPr algn="ctr"/>
            <a:r>
              <a:rPr lang="en-US" sz="4800" b="1" dirty="0" smtClean="0">
                <a:solidFill>
                  <a:prstClr val="white"/>
                </a:solidFill>
              </a:rPr>
              <a:t>© Issues</a:t>
            </a:r>
            <a:endParaRPr lang="en-US" sz="4800" b="1" dirty="0">
              <a:solidFill>
                <a:prstClr val="white"/>
              </a:solidFill>
            </a:endParaRPr>
          </a:p>
        </p:txBody>
      </p:sp>
      <p:sp>
        <p:nvSpPr>
          <p:cNvPr id="3" name="TextBox 2"/>
          <p:cNvSpPr txBox="1"/>
          <p:nvPr/>
        </p:nvSpPr>
        <p:spPr>
          <a:xfrm>
            <a:off x="1776743" y="2760521"/>
            <a:ext cx="3760641"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Authorship</a:t>
            </a:r>
            <a:endParaRPr lang="en-US" sz="4000" b="1" dirty="0">
              <a:solidFill>
                <a:prstClr val="black"/>
              </a:solidFill>
            </a:endParaRPr>
          </a:p>
        </p:txBody>
      </p:sp>
      <p:sp>
        <p:nvSpPr>
          <p:cNvPr id="4" name="TextBox 3"/>
          <p:cNvSpPr txBox="1"/>
          <p:nvPr/>
        </p:nvSpPr>
        <p:spPr>
          <a:xfrm>
            <a:off x="1762456" y="4065826"/>
            <a:ext cx="5767057"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Derivative Works</a:t>
            </a:r>
            <a:endParaRPr lang="en-US" sz="4000" b="1" dirty="0">
              <a:solidFill>
                <a:prstClr val="black"/>
              </a:solidFill>
            </a:endParaRPr>
          </a:p>
        </p:txBody>
      </p:sp>
      <p:sp>
        <p:nvSpPr>
          <p:cNvPr id="5" name="TextBox 4"/>
          <p:cNvSpPr txBox="1"/>
          <p:nvPr/>
        </p:nvSpPr>
        <p:spPr>
          <a:xfrm>
            <a:off x="1776744" y="5371131"/>
            <a:ext cx="6165574"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Ownership</a:t>
            </a:r>
            <a:endParaRPr lang="en-US" sz="4000" b="1" dirty="0">
              <a:solidFill>
                <a:prstClr val="black"/>
              </a:solidFill>
            </a:endParaRPr>
          </a:p>
        </p:txBody>
      </p:sp>
      <p:pic>
        <p:nvPicPr>
          <p:cNvPr id="7" name="Picture 2" descr="Image result for artificial gener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8" y="204073"/>
            <a:ext cx="2045453" cy="1873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62456" y="3957638"/>
            <a:ext cx="4695494" cy="9429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478908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4450" y="1971676"/>
            <a:ext cx="2743200" cy="4714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410" name="Text Box 2"/>
          <p:cNvSpPr txBox="1">
            <a:spLocks noChangeArrowheads="1"/>
          </p:cNvSpPr>
          <p:nvPr/>
        </p:nvSpPr>
        <p:spPr bwMode="auto">
          <a:xfrm>
            <a:off x="2553210" y="315337"/>
            <a:ext cx="4037580" cy="70788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4000" b="1" dirty="0" smtClean="0">
                <a:solidFill>
                  <a:srgbClr val="000000"/>
                </a:solidFill>
                <a:latin typeface="Times New Roman" panose="02020603050405020304" pitchFamily="18" charset="0"/>
              </a:rPr>
              <a:t>Derivative Works</a:t>
            </a:r>
          </a:p>
        </p:txBody>
      </p:sp>
      <p:sp>
        <p:nvSpPr>
          <p:cNvPr id="11" name="Text Box 7"/>
          <p:cNvSpPr txBox="1">
            <a:spLocks noChangeArrowheads="1"/>
          </p:cNvSpPr>
          <p:nvPr/>
        </p:nvSpPr>
        <p:spPr bwMode="auto">
          <a:xfrm>
            <a:off x="381000" y="1471612"/>
            <a:ext cx="8382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§101. A “derivative work” is a work based on one or more preexisting works</a:t>
            </a: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rPr>
              <a:t>, such as a translation, musical arrangement, dramatization, fictionalization, motion picture version, sound recording, art reproduction, abridgement, condensation, or any other form in which a work may be recast, transformed, or adapted.  A work consisting of editorial revisions, annotations, elaborations, or other modifications which, as a whole, represent an original work of authorship, is a “derivative work.”</a:t>
            </a:r>
          </a:p>
        </p:txBody>
      </p:sp>
    </p:spTree>
    <p:extLst>
      <p:ext uri="{BB962C8B-B14F-4D97-AF65-F5344CB8AC3E}">
        <p14:creationId xmlns:p14="http://schemas.microsoft.com/office/powerpoint/2010/main" val="39536715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0128" y="262272"/>
            <a:ext cx="4543744" cy="523220"/>
          </a:xfrm>
          <a:prstGeom prst="rect">
            <a:avLst/>
          </a:prstGeom>
          <a:noFill/>
          <a:ln w="38100">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AI/Machine Learning Tutorial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ight Arrow 5"/>
          <p:cNvSpPr/>
          <p:nvPr/>
        </p:nvSpPr>
        <p:spPr>
          <a:xfrm>
            <a:off x="685800" y="6151329"/>
            <a:ext cx="7772400" cy="603849"/>
          </a:xfrm>
          <a:prstGeom prst="rightArrow">
            <a:avLst>
              <a:gd name="adj1" fmla="val 50000"/>
              <a:gd name="adj2" fmla="val 7571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 name="Group 8"/>
          <p:cNvGrpSpPr/>
          <p:nvPr/>
        </p:nvGrpSpPr>
        <p:grpSpPr>
          <a:xfrm>
            <a:off x="38185" y="3005684"/>
            <a:ext cx="2571993" cy="3248323"/>
            <a:chOff x="38185" y="3005684"/>
            <a:chExt cx="2571993" cy="3248323"/>
          </a:xfrm>
        </p:grpSpPr>
        <p:sp>
          <p:nvSpPr>
            <p:cNvPr id="4" name="TextBox 3"/>
            <p:cNvSpPr txBox="1"/>
            <p:nvPr/>
          </p:nvSpPr>
          <p:spPr>
            <a:xfrm>
              <a:off x="983503" y="4829172"/>
              <a:ext cx="1440611" cy="830997"/>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Reactive Machines</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502" y="3005684"/>
              <a:ext cx="1442827" cy="18234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987843" y="5595239"/>
              <a:ext cx="16223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no memory</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87842" y="5884675"/>
              <a:ext cx="16223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no learning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8" name="Picture 14" descr="Image result for early alarm cl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5" y="4252546"/>
              <a:ext cx="891346" cy="11303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7099480" y="1583945"/>
            <a:ext cx="2044520" cy="1845793"/>
            <a:chOff x="7099480" y="1583945"/>
            <a:chExt cx="2044520" cy="1845793"/>
          </a:xfrm>
        </p:grpSpPr>
        <p:sp>
          <p:nvSpPr>
            <p:cNvPr id="27" name="TextBox 26"/>
            <p:cNvSpPr txBox="1"/>
            <p:nvPr/>
          </p:nvSpPr>
          <p:spPr>
            <a:xfrm>
              <a:off x="7117666" y="1583945"/>
              <a:ext cx="1979201" cy="1200329"/>
            </a:xfrm>
            <a:prstGeom prst="rect">
              <a:avLst/>
            </a:prstGeom>
            <a:solidFill>
              <a:srgbClr val="FFCCFF"/>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Independent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Thought/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Sentience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Box 43"/>
            <p:cNvSpPr txBox="1"/>
            <p:nvPr/>
          </p:nvSpPr>
          <p:spPr>
            <a:xfrm>
              <a:off x="7099480" y="2783407"/>
              <a:ext cx="20445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Artificial General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Intelligence (AGI)</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p:cNvGrpSpPr/>
          <p:nvPr/>
        </p:nvGrpSpPr>
        <p:grpSpPr>
          <a:xfrm>
            <a:off x="1900098" y="1746139"/>
            <a:ext cx="3131308" cy="4177957"/>
            <a:chOff x="1900098" y="1746139"/>
            <a:chExt cx="3131308" cy="4177957"/>
          </a:xfrm>
        </p:grpSpPr>
        <p:pic>
          <p:nvPicPr>
            <p:cNvPr id="1040" name="Picture 16" descr="Image result for spreadshe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780" y="2895545"/>
              <a:ext cx="1546086" cy="8696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817312" y="3796083"/>
              <a:ext cx="1666580" cy="1200329"/>
            </a:xfrm>
            <a:prstGeom prst="rect">
              <a:avLst/>
            </a:prstGeom>
            <a:solidFill>
              <a:schemeClr val="accent1">
                <a:lumMod val="40000"/>
                <a:lumOff val="6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libri" panose="020F0502020204030204"/>
                  <a:ea typeface="+mn-ea"/>
                  <a:cs typeface="+mn-cs"/>
                </a:rPr>
                <a:t>General Purpose Computing</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p:cNvSpPr txBox="1"/>
            <p:nvPr/>
          </p:nvSpPr>
          <p:spPr>
            <a:xfrm>
              <a:off x="2751910" y="4977784"/>
              <a:ext cx="19430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programmable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2751909" y="5266274"/>
              <a:ext cx="16223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memory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p:cNvSpPr txBox="1"/>
            <p:nvPr/>
          </p:nvSpPr>
          <p:spPr>
            <a:xfrm>
              <a:off x="2751909" y="5554764"/>
              <a:ext cx="22794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algorithms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48" name="Picture 24" descr="Image result for ibm 360mainfram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1132"/>
            <a:stretch/>
          </p:blipFill>
          <p:spPr bwMode="auto">
            <a:xfrm>
              <a:off x="1900098" y="1746139"/>
              <a:ext cx="1357264" cy="111255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apple ii"/>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768"/>
            <a:stretch/>
          </p:blipFill>
          <p:spPr bwMode="auto">
            <a:xfrm>
              <a:off x="3183147" y="1888839"/>
              <a:ext cx="1289414" cy="9826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775789" y="1393078"/>
            <a:ext cx="2409026" cy="4827733"/>
            <a:chOff x="4775789" y="1393078"/>
            <a:chExt cx="2409026" cy="4827733"/>
          </a:xfrm>
        </p:grpSpPr>
        <p:sp>
          <p:nvSpPr>
            <p:cNvPr id="22" name="TextBox 21"/>
            <p:cNvSpPr txBox="1"/>
            <p:nvPr/>
          </p:nvSpPr>
          <p:spPr>
            <a:xfrm>
              <a:off x="4905319" y="4416801"/>
              <a:ext cx="194306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past experience</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p:cNvSpPr txBox="1"/>
            <p:nvPr/>
          </p:nvSpPr>
          <p:spPr>
            <a:xfrm>
              <a:off x="4905318" y="4705291"/>
              <a:ext cx="16223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memory</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p:cNvSpPr txBox="1"/>
            <p:nvPr/>
          </p:nvSpPr>
          <p:spPr>
            <a:xfrm>
              <a:off x="4905318" y="4993781"/>
              <a:ext cx="22794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real time learning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4905318" y="5282270"/>
              <a:ext cx="22794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goal-oriented</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p:cNvSpPr txBox="1"/>
            <p:nvPr/>
          </p:nvSpPr>
          <p:spPr>
            <a:xfrm>
              <a:off x="4905317" y="5574480"/>
              <a:ext cx="227949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autonomous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 </a:t>
              </a: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Times New Roman" panose="02020603050405020304" pitchFamily="18" charset="0"/>
                </a:rPr>
                <a:t>  re-programming</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36" name="Picture 12" descr="Image result for alpha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9345" b="26890"/>
            <a:stretch/>
          </p:blipFill>
          <p:spPr bwMode="auto">
            <a:xfrm>
              <a:off x="5063350" y="1393078"/>
              <a:ext cx="1443146" cy="3898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autonomous driv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5557"/>
            <a:stretch/>
          </p:blipFill>
          <p:spPr bwMode="auto">
            <a:xfrm>
              <a:off x="4775789" y="1880772"/>
              <a:ext cx="1101062" cy="5178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nsorflow"/>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96917" y="1789760"/>
              <a:ext cx="713159" cy="5944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deep learni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89637" y="2557263"/>
              <a:ext cx="1423611" cy="10314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3828" y="3598580"/>
              <a:ext cx="1282723" cy="830997"/>
            </a:xfrm>
            <a:prstGeom prst="rect">
              <a:avLst/>
            </a:prstGeom>
            <a:solidFill>
              <a:srgbClr val="0070C0"/>
            </a:solid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Deep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Learning</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8" name="Group 7"/>
          <p:cNvGrpSpPr/>
          <p:nvPr/>
        </p:nvGrpSpPr>
        <p:grpSpPr>
          <a:xfrm>
            <a:off x="286354" y="41199"/>
            <a:ext cx="8011566" cy="1505893"/>
            <a:chOff x="286354" y="41199"/>
            <a:chExt cx="8011566" cy="1505893"/>
          </a:xfrm>
        </p:grpSpPr>
        <p:grpSp>
          <p:nvGrpSpPr>
            <p:cNvPr id="3" name="Group 2"/>
            <p:cNvGrpSpPr/>
            <p:nvPr/>
          </p:nvGrpSpPr>
          <p:grpSpPr>
            <a:xfrm>
              <a:off x="286354" y="41199"/>
              <a:ext cx="8011566" cy="1505893"/>
              <a:chOff x="286354" y="41199"/>
              <a:chExt cx="8011566" cy="1505893"/>
            </a:xfrm>
          </p:grpSpPr>
          <p:pic>
            <p:nvPicPr>
              <p:cNvPr id="1026" name="Picture 2" descr="Related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815" t="25876" r="40821" b="22415"/>
              <a:stretch/>
            </p:blipFill>
            <p:spPr bwMode="auto">
              <a:xfrm>
                <a:off x="286354" y="224286"/>
                <a:ext cx="1937399" cy="11849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elated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8891" t="16151" r="8732" b="22415"/>
              <a:stretch/>
            </p:blipFill>
            <p:spPr bwMode="auto">
              <a:xfrm>
                <a:off x="7107475" y="41199"/>
                <a:ext cx="1190445" cy="1505893"/>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TextBox 36"/>
            <p:cNvSpPr txBox="1"/>
            <p:nvPr/>
          </p:nvSpPr>
          <p:spPr>
            <a:xfrm>
              <a:off x="2377168" y="903384"/>
              <a:ext cx="4389663" cy="461665"/>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Evolution of Intelligent Machines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Rectangle 17"/>
          <p:cNvSpPr/>
          <p:nvPr/>
        </p:nvSpPr>
        <p:spPr>
          <a:xfrm>
            <a:off x="7703050" y="149774"/>
            <a:ext cx="755335" cy="1569660"/>
          </a:xfrm>
          <a:prstGeom prst="rect">
            <a:avLst/>
          </a:prstGeom>
          <a:noFill/>
          <a:effectLst>
            <a:outerShdw blurRad="50800" dist="50800" dir="5400000" sx="1000" sy="1000" algn="ctr" rotWithShape="0">
              <a:srgbClr val="000000">
                <a:alpha val="49000"/>
              </a:srgbClr>
            </a:outerShdw>
          </a:effectLst>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w="38100" cmpd="sng">
                  <a:solidFill>
                    <a:srgbClr val="FF0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rPr>
              <a:t>?</a:t>
            </a:r>
            <a:endParaRPr kumimoji="0" lang="en-US" sz="9600" b="1" i="0" u="none" strike="noStrike" kern="1200" cap="none" spc="0" normalizeH="0" baseline="0" noProof="0" dirty="0">
              <a:ln w="38100" cmpd="sng">
                <a:solidFill>
                  <a:srgbClr val="FF0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Calibri" panose="020F0502020204030204"/>
              <a:ea typeface="+mn-ea"/>
              <a:cs typeface="+mn-cs"/>
            </a:endParaRPr>
          </a:p>
        </p:txBody>
      </p:sp>
      <p:sp>
        <p:nvSpPr>
          <p:cNvPr id="13" name="TextBox 12"/>
          <p:cNvSpPr txBox="1"/>
          <p:nvPr/>
        </p:nvSpPr>
        <p:spPr>
          <a:xfrm>
            <a:off x="3120" y="6545972"/>
            <a:ext cx="237404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2019 Peter S. Menell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22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500"/>
                            </p:stCondLst>
                            <p:childTnLst>
                              <p:par>
                                <p:cTn id="33" presetID="19"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2000" fill="hold"/>
                                        <p:tgtEl>
                                          <p:spTgt spid="18"/>
                                        </p:tgtEl>
                                        <p:attrNameLst>
                                          <p:attrName>ppt_w</p:attrName>
                                        </p:attrNameLst>
                                      </p:cBhvr>
                                      <p:tavLst>
                                        <p:tav tm="0" fmla="#ppt_w*sin(2.5*pi*$)">
                                          <p:val>
                                            <p:fltVal val="0"/>
                                          </p:val>
                                        </p:tav>
                                        <p:tav tm="100000">
                                          <p:val>
                                            <p:fltVal val="1"/>
                                          </p:val>
                                        </p:tav>
                                      </p:tavLst>
                                    </p:anim>
                                    <p:anim calcmode="lin" valueType="num">
                                      <p:cBhvr>
                                        <p:cTn id="36"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62000" y="2057400"/>
            <a:ext cx="3000375" cy="3429000"/>
            <a:chOff x="480" y="1296"/>
            <a:chExt cx="1890" cy="2160"/>
          </a:xfrm>
        </p:grpSpPr>
        <p:pic>
          <p:nvPicPr>
            <p:cNvPr id="2775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1296"/>
              <a:ext cx="189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77520" name="Text Box 4"/>
            <p:cNvSpPr txBox="1">
              <a:spLocks noChangeArrowheads="1"/>
            </p:cNvSpPr>
            <p:nvPr/>
          </p:nvSpPr>
          <p:spPr bwMode="auto">
            <a:xfrm>
              <a:off x="1008" y="2976"/>
              <a:ext cx="8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FontTx/>
                <a:buNone/>
                <a:defRPr/>
              </a:pPr>
              <a:r>
                <a:rPr lang="en-US" altLang="en-US" sz="1800" b="1" smtClean="0">
                  <a:solidFill>
                    <a:srgbClr val="000000"/>
                  </a:solidFill>
                  <a:latin typeface="Times New Roman" panose="02020603050405020304" pitchFamily="18" charset="0"/>
                </a:rPr>
                <a:t>Scramble</a:t>
              </a:r>
            </a:p>
          </p:txBody>
        </p:sp>
      </p:grpSp>
      <p:sp>
        <p:nvSpPr>
          <p:cNvPr id="277507" name="Text Box 5"/>
          <p:cNvSpPr txBox="1">
            <a:spLocks noChangeArrowheads="1"/>
          </p:cNvSpPr>
          <p:nvPr/>
        </p:nvSpPr>
        <p:spPr bwMode="auto">
          <a:xfrm>
            <a:off x="1514656" y="200164"/>
            <a:ext cx="6114687" cy="707886"/>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4000" b="1" dirty="0" smtClean="0">
                <a:solidFill>
                  <a:srgbClr val="000000"/>
                </a:solidFill>
                <a:latin typeface="Times New Roman" panose="02020603050405020304" pitchFamily="18" charset="0"/>
              </a:rPr>
              <a:t>Fixation: Videogame Cases</a:t>
            </a:r>
          </a:p>
        </p:txBody>
      </p:sp>
      <p:sp>
        <p:nvSpPr>
          <p:cNvPr id="61446" name="Text Box 6"/>
          <p:cNvSpPr txBox="1">
            <a:spLocks noChangeArrowheads="1"/>
          </p:cNvSpPr>
          <p:nvPr/>
        </p:nvSpPr>
        <p:spPr bwMode="auto">
          <a:xfrm>
            <a:off x="76200" y="9906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2000" b="1" smtClean="0">
                <a:solidFill>
                  <a:srgbClr val="000000"/>
                </a:solidFill>
                <a:latin typeface="Times New Roman" panose="02020603050405020304" pitchFamily="18" charset="0"/>
              </a:rPr>
              <a:t>Are audiovisual images generated by a video game fixed in a tangible medium of expression?</a:t>
            </a:r>
          </a:p>
        </p:txBody>
      </p:sp>
      <p:sp>
        <p:nvSpPr>
          <p:cNvPr id="61447" name="Text Box 7"/>
          <p:cNvSpPr txBox="1">
            <a:spLocks noChangeArrowheads="1"/>
          </p:cNvSpPr>
          <p:nvPr/>
        </p:nvSpPr>
        <p:spPr bwMode="auto">
          <a:xfrm>
            <a:off x="0" y="6553200"/>
            <a:ext cx="510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1400" b="1" i="1" smtClean="0">
                <a:solidFill>
                  <a:srgbClr val="333399"/>
                </a:solidFill>
                <a:latin typeface="Times New Roman" panose="02020603050405020304" pitchFamily="18" charset="0"/>
              </a:rPr>
              <a:t>Stern Electronics v. Kaufman,</a:t>
            </a:r>
            <a:r>
              <a:rPr lang="en-US" altLang="en-US" sz="1400" b="1" smtClean="0">
                <a:solidFill>
                  <a:srgbClr val="333399"/>
                </a:solidFill>
                <a:latin typeface="Times New Roman" panose="02020603050405020304" pitchFamily="18" charset="0"/>
              </a:rPr>
              <a:t> 669 F.2d 852 (2d Cir. 1982)</a:t>
            </a:r>
          </a:p>
        </p:txBody>
      </p:sp>
      <p:sp>
        <p:nvSpPr>
          <p:cNvPr id="61448" name="Text Box 8"/>
          <p:cNvSpPr txBox="1">
            <a:spLocks noChangeArrowheads="1"/>
          </p:cNvSpPr>
          <p:nvPr/>
        </p:nvSpPr>
        <p:spPr bwMode="auto">
          <a:xfrm>
            <a:off x="228600" y="5562600"/>
            <a:ext cx="4191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1600" b="1" smtClean="0">
                <a:solidFill>
                  <a:srgbClr val="000000"/>
                </a:solidFill>
                <a:latin typeface="Times New Roman" panose="02020603050405020304" pitchFamily="18" charset="0"/>
              </a:rPr>
              <a:t>Yes: they are fixed in a computer program stored in the game’s read only memory (ROM) chips</a:t>
            </a:r>
          </a:p>
        </p:txBody>
      </p:sp>
      <p:pic>
        <p:nvPicPr>
          <p:cNvPr id="6144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61722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 Box 10"/>
          <p:cNvSpPr txBox="1">
            <a:spLocks noChangeArrowheads="1"/>
          </p:cNvSpPr>
          <p:nvPr/>
        </p:nvSpPr>
        <p:spPr bwMode="auto">
          <a:xfrm>
            <a:off x="4724400" y="990600"/>
            <a:ext cx="449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2000" b="1" smtClean="0">
                <a:solidFill>
                  <a:srgbClr val="000000"/>
                </a:solidFill>
                <a:latin typeface="Times New Roman" panose="02020603050405020304" pitchFamily="18" charset="0"/>
              </a:rPr>
              <a:t>Does the participation of the player prevent the fixation of audiovisual images?</a:t>
            </a:r>
          </a:p>
        </p:txBody>
      </p:sp>
      <p:grpSp>
        <p:nvGrpSpPr>
          <p:cNvPr id="3" name="Group 11"/>
          <p:cNvGrpSpPr>
            <a:grpSpLocks/>
          </p:cNvGrpSpPr>
          <p:nvPr/>
        </p:nvGrpSpPr>
        <p:grpSpPr bwMode="auto">
          <a:xfrm>
            <a:off x="4648200" y="5575300"/>
            <a:ext cx="4495800" cy="1343025"/>
            <a:chOff x="2928" y="3512"/>
            <a:chExt cx="2832" cy="846"/>
          </a:xfrm>
        </p:grpSpPr>
        <p:sp>
          <p:nvSpPr>
            <p:cNvPr id="277517" name="Text Box 12"/>
            <p:cNvSpPr txBox="1">
              <a:spLocks noChangeArrowheads="1"/>
            </p:cNvSpPr>
            <p:nvPr/>
          </p:nvSpPr>
          <p:spPr bwMode="auto">
            <a:xfrm>
              <a:off x="3024" y="3512"/>
              <a:ext cx="2640"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1600" b="1" smtClean="0">
                  <a:solidFill>
                    <a:srgbClr val="000000"/>
                  </a:solidFill>
                  <a:latin typeface="Times New Roman" panose="02020603050405020304" pitchFamily="18" charset="0"/>
                </a:rPr>
                <a:t>No: the shape of aliens, what they look like, and how they move are fixed in the computer’s memory.</a:t>
              </a:r>
            </a:p>
          </p:txBody>
        </p:sp>
        <p:sp>
          <p:nvSpPr>
            <p:cNvPr id="277518" name="Text Box 13"/>
            <p:cNvSpPr txBox="1">
              <a:spLocks noChangeArrowheads="1"/>
            </p:cNvSpPr>
            <p:nvPr/>
          </p:nvSpPr>
          <p:spPr bwMode="auto">
            <a:xfrm>
              <a:off x="2928" y="4032"/>
              <a:ext cx="283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fontAlgn="base">
                <a:spcBef>
                  <a:spcPct val="0"/>
                </a:spcBef>
                <a:spcAft>
                  <a:spcPct val="0"/>
                </a:spcAft>
                <a:buFontTx/>
                <a:buNone/>
                <a:defRPr/>
              </a:pPr>
              <a:r>
                <a:rPr lang="en-US" altLang="en-US" sz="1400" b="1" i="1" smtClean="0">
                  <a:solidFill>
                    <a:srgbClr val="333399"/>
                  </a:solidFill>
                  <a:latin typeface="Times New Roman" panose="02020603050405020304" pitchFamily="18" charset="0"/>
                </a:rPr>
                <a:t>Midway Mfg. v. Artic Int’l, </a:t>
              </a:r>
              <a:r>
                <a:rPr lang="en-US" altLang="en-US" sz="1400" b="1" smtClean="0">
                  <a:solidFill>
                    <a:srgbClr val="333399"/>
                  </a:solidFill>
                  <a:latin typeface="Times New Roman" panose="02020603050405020304" pitchFamily="18" charset="0"/>
                </a:rPr>
                <a:t>704 F.2d 1009 (7</a:t>
              </a:r>
              <a:r>
                <a:rPr lang="en-US" altLang="en-US" sz="1400" b="1" baseline="30000" smtClean="0">
                  <a:solidFill>
                    <a:srgbClr val="333399"/>
                  </a:solidFill>
                  <a:latin typeface="Times New Roman" panose="02020603050405020304" pitchFamily="18" charset="0"/>
                </a:rPr>
                <a:t>th</a:t>
              </a:r>
              <a:r>
                <a:rPr lang="en-US" altLang="en-US" sz="1400" b="1" smtClean="0">
                  <a:solidFill>
                    <a:srgbClr val="333399"/>
                  </a:solidFill>
                  <a:latin typeface="Times New Roman" panose="02020603050405020304" pitchFamily="18" charset="0"/>
                </a:rPr>
                <a:t> Cir. 1983), </a:t>
              </a:r>
              <a:r>
                <a:rPr lang="en-US" altLang="en-US" sz="1400" b="1" i="1" smtClean="0">
                  <a:solidFill>
                    <a:srgbClr val="333399"/>
                  </a:solidFill>
                  <a:latin typeface="Times New Roman" panose="02020603050405020304" pitchFamily="18" charset="0"/>
                </a:rPr>
                <a:t>cert. denied,</a:t>
              </a:r>
              <a:r>
                <a:rPr lang="en-US" altLang="en-US" sz="1400" b="1" smtClean="0">
                  <a:solidFill>
                    <a:srgbClr val="333399"/>
                  </a:solidFill>
                  <a:latin typeface="Times New Roman" panose="02020603050405020304" pitchFamily="18" charset="0"/>
                </a:rPr>
                <a:t> 464 U.S. 823 (1983)</a:t>
              </a:r>
            </a:p>
          </p:txBody>
        </p:sp>
      </p:grpSp>
      <p:grpSp>
        <p:nvGrpSpPr>
          <p:cNvPr id="4" name="Group 14"/>
          <p:cNvGrpSpPr>
            <a:grpSpLocks/>
          </p:cNvGrpSpPr>
          <p:nvPr/>
        </p:nvGrpSpPr>
        <p:grpSpPr bwMode="auto">
          <a:xfrm>
            <a:off x="5105400" y="2057400"/>
            <a:ext cx="3352800" cy="3429000"/>
            <a:chOff x="3216" y="1296"/>
            <a:chExt cx="2112" cy="2160"/>
          </a:xfrm>
        </p:grpSpPr>
        <p:pic>
          <p:nvPicPr>
            <p:cNvPr id="2775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 y="1296"/>
              <a:ext cx="2112"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277516" name="Text Box 16"/>
            <p:cNvSpPr txBox="1">
              <a:spLocks noChangeArrowheads="1"/>
            </p:cNvSpPr>
            <p:nvPr/>
          </p:nvSpPr>
          <p:spPr bwMode="auto">
            <a:xfrm>
              <a:off x="4178" y="3168"/>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eaLnBrk="0" fontAlgn="base" hangingPunct="0">
                <a:spcBef>
                  <a:spcPct val="0"/>
                </a:spcBef>
                <a:spcAft>
                  <a:spcPct val="0"/>
                </a:spcAft>
                <a:buFontTx/>
                <a:buNone/>
                <a:defRPr/>
              </a:pPr>
              <a:r>
                <a:rPr lang="en-US" altLang="en-US" sz="1800" b="1" smtClean="0">
                  <a:solidFill>
                    <a:srgbClr val="FFFFFF"/>
                  </a:solidFill>
                  <a:latin typeface="Times New Roman" panose="02020603050405020304" pitchFamily="18" charset="0"/>
                </a:rPr>
                <a:t>Galaxian</a:t>
              </a:r>
            </a:p>
          </p:txBody>
        </p:sp>
      </p:grpSp>
    </p:spTree>
    <p:extLst>
      <p:ext uri="{BB962C8B-B14F-4D97-AF65-F5344CB8AC3E}">
        <p14:creationId xmlns:p14="http://schemas.microsoft.com/office/powerpoint/2010/main" val="158737626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6"/>
                                        </p:tgtEl>
                                        <p:attrNameLst>
                                          <p:attrName>style.visibility</p:attrName>
                                        </p:attrNameLst>
                                      </p:cBhvr>
                                      <p:to>
                                        <p:strVal val="visible"/>
                                      </p:to>
                                    </p:set>
                                    <p:animEffect transition="in" filter="wipe(left)">
                                      <p:cBhvr>
                                        <p:cTn id="12" dur="500"/>
                                        <p:tgtEl>
                                          <p:spTgt spid="61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8"/>
                                        </p:tgtEl>
                                        <p:attrNameLst>
                                          <p:attrName>style.visibility</p:attrName>
                                        </p:attrNameLst>
                                      </p:cBhvr>
                                      <p:to>
                                        <p:strVal val="visible"/>
                                      </p:to>
                                    </p:set>
                                    <p:animEffect transition="in" filter="wipe(left)">
                                      <p:cBhvr>
                                        <p:cTn id="17" dur="500"/>
                                        <p:tgtEl>
                                          <p:spTgt spid="61448"/>
                                        </p:tgtEl>
                                      </p:cBhvr>
                                    </p:animEffect>
                                  </p:childTnLst>
                                </p:cTn>
                              </p:par>
                            </p:childTnLst>
                          </p:cTn>
                        </p:par>
                        <p:par>
                          <p:cTn id="18" fill="hold" nodeType="afterGroup">
                            <p:stCondLst>
                              <p:cond delay="500"/>
                            </p:stCondLst>
                            <p:childTnLst>
                              <p:par>
                                <p:cTn id="19" presetID="15" presetClass="entr" presetSubtype="0" fill="hold" nodeType="afterEffect">
                                  <p:stCondLst>
                                    <p:cond delay="0"/>
                                  </p:stCondLst>
                                  <p:childTnLst>
                                    <p:set>
                                      <p:cBhvr>
                                        <p:cTn id="20" dur="1" fill="hold">
                                          <p:stCondLst>
                                            <p:cond delay="0"/>
                                          </p:stCondLst>
                                        </p:cTn>
                                        <p:tgtEl>
                                          <p:spTgt spid="61449"/>
                                        </p:tgtEl>
                                        <p:attrNameLst>
                                          <p:attrName>style.visibility</p:attrName>
                                        </p:attrNameLst>
                                      </p:cBhvr>
                                      <p:to>
                                        <p:strVal val="visible"/>
                                      </p:to>
                                    </p:set>
                                    <p:anim calcmode="lin" valueType="num">
                                      <p:cBhvr>
                                        <p:cTn id="21" dur="1000" fill="hold"/>
                                        <p:tgtEl>
                                          <p:spTgt spid="61449"/>
                                        </p:tgtEl>
                                        <p:attrNameLst>
                                          <p:attrName>ppt_w</p:attrName>
                                        </p:attrNameLst>
                                      </p:cBhvr>
                                      <p:tavLst>
                                        <p:tav tm="0">
                                          <p:val>
                                            <p:fltVal val="0"/>
                                          </p:val>
                                        </p:tav>
                                        <p:tav tm="100000">
                                          <p:val>
                                            <p:strVal val="#ppt_w"/>
                                          </p:val>
                                        </p:tav>
                                      </p:tavLst>
                                    </p:anim>
                                    <p:anim calcmode="lin" valueType="num">
                                      <p:cBhvr>
                                        <p:cTn id="22" dur="1000" fill="hold"/>
                                        <p:tgtEl>
                                          <p:spTgt spid="61449"/>
                                        </p:tgtEl>
                                        <p:attrNameLst>
                                          <p:attrName>ppt_h</p:attrName>
                                        </p:attrNameLst>
                                      </p:cBhvr>
                                      <p:tavLst>
                                        <p:tav tm="0">
                                          <p:val>
                                            <p:fltVal val="0"/>
                                          </p:val>
                                        </p:tav>
                                        <p:tav tm="100000">
                                          <p:val>
                                            <p:strVal val="#ppt_h"/>
                                          </p:val>
                                        </p:tav>
                                      </p:tavLst>
                                    </p:anim>
                                    <p:anim calcmode="lin" valueType="num">
                                      <p:cBhvr>
                                        <p:cTn id="23" dur="1000" fill="hold"/>
                                        <p:tgtEl>
                                          <p:spTgt spid="6144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1449"/>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1447"/>
                                        </p:tgtEl>
                                        <p:attrNameLst>
                                          <p:attrName>style.visibility</p:attrName>
                                        </p:attrNameLst>
                                      </p:cBhvr>
                                      <p:to>
                                        <p:strVal val="visible"/>
                                      </p:to>
                                    </p:set>
                                    <p:animEffect transition="in" filter="wipe(left)">
                                      <p:cBhvr>
                                        <p:cTn id="28" dur="500"/>
                                        <p:tgtEl>
                                          <p:spTgt spid="614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1450"/>
                                        </p:tgtEl>
                                        <p:attrNameLst>
                                          <p:attrName>style.visibility</p:attrName>
                                        </p:attrNameLst>
                                      </p:cBhvr>
                                      <p:to>
                                        <p:strVal val="visible"/>
                                      </p:to>
                                    </p:set>
                                    <p:animEffect transition="in" filter="wipe(left)">
                                      <p:cBhvr>
                                        <p:cTn id="33" dur="500"/>
                                        <p:tgtEl>
                                          <p:spTgt spid="614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utoUpdateAnimBg="0"/>
      <p:bldP spid="61447" grpId="0" autoUpdateAnimBg="0"/>
      <p:bldP spid="61448" grpId="0" autoUpdateAnimBg="0"/>
      <p:bldP spid="614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107" y="295819"/>
            <a:ext cx="6315749" cy="1569660"/>
          </a:xfrm>
          <a:prstGeom prst="rect">
            <a:avLst/>
          </a:prstGeom>
          <a:solidFill>
            <a:schemeClr val="tx1"/>
          </a:solidFill>
        </p:spPr>
        <p:txBody>
          <a:bodyPr wrap="square" rtlCol="0">
            <a:spAutoFit/>
          </a:bodyPr>
          <a:lstStyle/>
          <a:p>
            <a:pPr algn="ctr"/>
            <a:r>
              <a:rPr lang="en-US" sz="4800" b="1" dirty="0" smtClean="0">
                <a:solidFill>
                  <a:prstClr val="white"/>
                </a:solidFill>
              </a:rPr>
              <a:t>AGI-Created Works: </a:t>
            </a:r>
          </a:p>
          <a:p>
            <a:pPr algn="ctr"/>
            <a:r>
              <a:rPr lang="en-US" sz="4800" b="1" dirty="0" smtClean="0">
                <a:solidFill>
                  <a:prstClr val="white"/>
                </a:solidFill>
              </a:rPr>
              <a:t>© Issues</a:t>
            </a:r>
            <a:endParaRPr lang="en-US" sz="4800" b="1" dirty="0">
              <a:solidFill>
                <a:prstClr val="white"/>
              </a:solidFill>
            </a:endParaRPr>
          </a:p>
        </p:txBody>
      </p:sp>
      <p:sp>
        <p:nvSpPr>
          <p:cNvPr id="3" name="TextBox 2"/>
          <p:cNvSpPr txBox="1"/>
          <p:nvPr/>
        </p:nvSpPr>
        <p:spPr>
          <a:xfrm>
            <a:off x="1776743" y="2760521"/>
            <a:ext cx="3760641"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Authorship</a:t>
            </a:r>
            <a:endParaRPr lang="en-US" sz="4000" b="1" dirty="0">
              <a:solidFill>
                <a:prstClr val="black"/>
              </a:solidFill>
            </a:endParaRPr>
          </a:p>
        </p:txBody>
      </p:sp>
      <p:sp>
        <p:nvSpPr>
          <p:cNvPr id="4" name="TextBox 3"/>
          <p:cNvSpPr txBox="1"/>
          <p:nvPr/>
        </p:nvSpPr>
        <p:spPr>
          <a:xfrm>
            <a:off x="1762456" y="4065826"/>
            <a:ext cx="5767057"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Derivative Works</a:t>
            </a:r>
            <a:endParaRPr lang="en-US" sz="4000" b="1" dirty="0">
              <a:solidFill>
                <a:prstClr val="black"/>
              </a:solidFill>
            </a:endParaRPr>
          </a:p>
        </p:txBody>
      </p:sp>
      <p:sp>
        <p:nvSpPr>
          <p:cNvPr id="5" name="TextBox 4"/>
          <p:cNvSpPr txBox="1"/>
          <p:nvPr/>
        </p:nvSpPr>
        <p:spPr>
          <a:xfrm>
            <a:off x="1776744" y="5371131"/>
            <a:ext cx="6165574" cy="707886"/>
          </a:xfrm>
          <a:prstGeom prst="rect">
            <a:avLst/>
          </a:prstGeom>
          <a:noFill/>
        </p:spPr>
        <p:txBody>
          <a:bodyPr wrap="square" rtlCol="0">
            <a:spAutoFit/>
          </a:bodyPr>
          <a:lstStyle/>
          <a:p>
            <a:r>
              <a:rPr lang="en-US" sz="4000" b="1" dirty="0" smtClean="0">
                <a:solidFill>
                  <a:prstClr val="black"/>
                </a:solidFill>
                <a:latin typeface="Arial" panose="020B0604020202020204" pitchFamily="34" charset="0"/>
                <a:cs typeface="Arial" panose="020B0604020202020204" pitchFamily="34" charset="0"/>
              </a:rPr>
              <a:t>• Ownership</a:t>
            </a:r>
            <a:endParaRPr lang="en-US" sz="4000" b="1" dirty="0">
              <a:solidFill>
                <a:prstClr val="black"/>
              </a:solidFill>
            </a:endParaRPr>
          </a:p>
        </p:txBody>
      </p:sp>
      <p:pic>
        <p:nvPicPr>
          <p:cNvPr id="7" name="Picture 2" descr="Image result for artificial gener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8" y="204073"/>
            <a:ext cx="2045453" cy="187363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48155" y="5307680"/>
            <a:ext cx="3523919" cy="834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244665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ChangeArrowheads="1"/>
          </p:cNvSpPr>
          <p:nvPr/>
        </p:nvSpPr>
        <p:spPr bwMode="auto">
          <a:xfrm>
            <a:off x="4953000" y="1905000"/>
            <a:ext cx="3733800" cy="457200"/>
          </a:xfrm>
          <a:prstGeom prst="rect">
            <a:avLst/>
          </a:prstGeom>
          <a:solidFill>
            <a:srgbClr val="FFFF00"/>
          </a:solidFill>
          <a:ln w="2857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endParaRPr lang="en-US" altLang="en-US" sz="2400" b="1" smtClean="0">
              <a:solidFill>
                <a:srgbClr val="000000"/>
              </a:solidFill>
            </a:endParaRPr>
          </a:p>
        </p:txBody>
      </p:sp>
      <p:sp>
        <p:nvSpPr>
          <p:cNvPr id="257031" name="Text Box 7"/>
          <p:cNvSpPr txBox="1">
            <a:spLocks noChangeArrowheads="1"/>
          </p:cNvSpPr>
          <p:nvPr/>
        </p:nvSpPr>
        <p:spPr bwMode="auto">
          <a:xfrm>
            <a:off x="2547938" y="171450"/>
            <a:ext cx="4005262" cy="6175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b="1" smtClean="0">
                <a:solidFill>
                  <a:srgbClr val="000000"/>
                </a:solidFill>
              </a:rPr>
              <a:t>Works Made for Hire</a:t>
            </a:r>
          </a:p>
        </p:txBody>
      </p:sp>
      <p:sp>
        <p:nvSpPr>
          <p:cNvPr id="257032" name="Text Box 8"/>
          <p:cNvSpPr txBox="1">
            <a:spLocks noChangeArrowheads="1"/>
          </p:cNvSpPr>
          <p:nvPr/>
        </p:nvSpPr>
        <p:spPr bwMode="auto">
          <a:xfrm>
            <a:off x="3352800" y="762000"/>
            <a:ext cx="2384425"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400" b="1" smtClean="0">
                <a:solidFill>
                  <a:srgbClr val="FFFFFF"/>
                </a:solidFill>
              </a:rPr>
              <a:t>1976 Act Regime</a:t>
            </a:r>
          </a:p>
        </p:txBody>
      </p:sp>
      <p:grpSp>
        <p:nvGrpSpPr>
          <p:cNvPr id="257033" name="Group 9"/>
          <p:cNvGrpSpPr>
            <a:grpSpLocks/>
          </p:cNvGrpSpPr>
          <p:nvPr/>
        </p:nvGrpSpPr>
        <p:grpSpPr bwMode="auto">
          <a:xfrm>
            <a:off x="1447800" y="1219200"/>
            <a:ext cx="7239000" cy="1181100"/>
            <a:chOff x="912" y="768"/>
            <a:chExt cx="4560" cy="744"/>
          </a:xfrm>
        </p:grpSpPr>
        <p:sp>
          <p:nvSpPr>
            <p:cNvPr id="257066" name="Line 10"/>
            <p:cNvSpPr>
              <a:spLocks noChangeShapeType="1"/>
            </p:cNvSpPr>
            <p:nvPr/>
          </p:nvSpPr>
          <p:spPr bwMode="auto">
            <a:xfrm flipH="1">
              <a:off x="1584" y="768"/>
              <a:ext cx="129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smtClean="0">
                <a:solidFill>
                  <a:srgbClr val="000000"/>
                </a:solidFill>
              </a:endParaRPr>
            </a:p>
          </p:txBody>
        </p:sp>
        <p:sp>
          <p:nvSpPr>
            <p:cNvPr id="257067" name="Text Box 11"/>
            <p:cNvSpPr txBox="1">
              <a:spLocks noChangeArrowheads="1"/>
            </p:cNvSpPr>
            <p:nvPr/>
          </p:nvSpPr>
          <p:spPr bwMode="auto">
            <a:xfrm>
              <a:off x="912" y="1194"/>
              <a:ext cx="1200" cy="3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400" b="1" smtClean="0">
                  <a:solidFill>
                    <a:srgbClr val="000000"/>
                  </a:solidFill>
                </a:rPr>
                <a:t>(1) employee</a:t>
              </a:r>
            </a:p>
          </p:txBody>
        </p:sp>
        <p:sp>
          <p:nvSpPr>
            <p:cNvPr id="257068" name="Text Box 12"/>
            <p:cNvSpPr txBox="1">
              <a:spLocks noChangeArrowheads="1"/>
            </p:cNvSpPr>
            <p:nvPr/>
          </p:nvSpPr>
          <p:spPr bwMode="auto">
            <a:xfrm>
              <a:off x="3110" y="1200"/>
              <a:ext cx="2362" cy="312"/>
            </a:xfrm>
            <a:prstGeom prst="rect">
              <a:avLst/>
            </a:prstGeom>
            <a:solidFill>
              <a:srgbClr val="FFFFFF"/>
            </a:solidFill>
            <a:ln w="38100">
              <a:solidFill>
                <a:schemeClr val="tx1"/>
              </a:solidFill>
              <a:miter lim="800000"/>
              <a:headEnd/>
              <a:tailEnd/>
            </a:ln>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400" b="1" smtClean="0">
                  <a:solidFill>
                    <a:srgbClr val="000000"/>
                  </a:solidFill>
                </a:rPr>
                <a:t>(2) independent contractor</a:t>
              </a:r>
            </a:p>
          </p:txBody>
        </p:sp>
        <p:sp>
          <p:nvSpPr>
            <p:cNvPr id="257069" name="Line 13"/>
            <p:cNvSpPr>
              <a:spLocks noChangeShapeType="1"/>
            </p:cNvSpPr>
            <p:nvPr/>
          </p:nvSpPr>
          <p:spPr bwMode="auto">
            <a:xfrm>
              <a:off x="2880" y="768"/>
              <a:ext cx="1296" cy="3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smtClean="0">
                <a:solidFill>
                  <a:srgbClr val="000000"/>
                </a:solidFill>
              </a:endParaRPr>
            </a:p>
          </p:txBody>
        </p:sp>
      </p:grpSp>
      <p:sp>
        <p:nvSpPr>
          <p:cNvPr id="176142" name="Text Box 14"/>
          <p:cNvSpPr txBox="1">
            <a:spLocks noChangeArrowheads="1"/>
          </p:cNvSpPr>
          <p:nvPr/>
        </p:nvSpPr>
        <p:spPr bwMode="auto">
          <a:xfrm>
            <a:off x="4572000" y="2438400"/>
            <a:ext cx="4330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“specially ordered or commissioned”</a:t>
            </a:r>
            <a:endParaRPr lang="en-US" altLang="en-US" sz="2000" b="1" smtClean="0">
              <a:solidFill>
                <a:srgbClr val="000000"/>
              </a:solidFill>
            </a:endParaRPr>
          </a:p>
        </p:txBody>
      </p:sp>
      <p:sp>
        <p:nvSpPr>
          <p:cNvPr id="257035" name="Text Box 15"/>
          <p:cNvSpPr txBox="1">
            <a:spLocks noChangeArrowheads="1"/>
          </p:cNvSpPr>
          <p:nvPr/>
        </p:nvSpPr>
        <p:spPr bwMode="auto">
          <a:xfrm>
            <a:off x="0" y="5651501"/>
            <a:ext cx="335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within scope of employment</a:t>
            </a:r>
            <a:endParaRPr lang="en-US" altLang="en-US" sz="2000" b="1" smtClean="0">
              <a:solidFill>
                <a:srgbClr val="000000"/>
              </a:solidFill>
            </a:endParaRPr>
          </a:p>
        </p:txBody>
      </p:sp>
      <p:sp>
        <p:nvSpPr>
          <p:cNvPr id="176144" name="Text Box 16"/>
          <p:cNvSpPr txBox="1">
            <a:spLocks noChangeArrowheads="1"/>
          </p:cNvSpPr>
          <p:nvPr/>
        </p:nvSpPr>
        <p:spPr bwMode="auto">
          <a:xfrm>
            <a:off x="4572000" y="2803525"/>
            <a:ext cx="3797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within an enumerated category:</a:t>
            </a:r>
            <a:endParaRPr lang="en-US" altLang="en-US" sz="2000" b="1" smtClean="0">
              <a:solidFill>
                <a:srgbClr val="000000"/>
              </a:solidFill>
            </a:endParaRPr>
          </a:p>
        </p:txBody>
      </p:sp>
      <p:sp>
        <p:nvSpPr>
          <p:cNvPr id="176146" name="Text Box 18"/>
          <p:cNvSpPr txBox="1">
            <a:spLocks noChangeArrowheads="1"/>
          </p:cNvSpPr>
          <p:nvPr/>
        </p:nvSpPr>
        <p:spPr bwMode="auto">
          <a:xfrm>
            <a:off x="4572000" y="5656254"/>
            <a:ext cx="457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dirty="0" smtClean="0">
                <a:solidFill>
                  <a:srgbClr val="000000"/>
                </a:solidFill>
                <a:cs typeface="Times New Roman" panose="02020603050405020304" pitchFamily="18" charset="0"/>
              </a:rPr>
              <a:t>• written agreement signed by both</a:t>
            </a:r>
          </a:p>
          <a:p>
            <a:pPr defTabSz="914400" fontAlgn="base">
              <a:spcBef>
                <a:spcPct val="0"/>
              </a:spcBef>
              <a:spcAft>
                <a:spcPct val="0"/>
              </a:spcAft>
              <a:buFontTx/>
              <a:buNone/>
              <a:defRPr/>
            </a:pPr>
            <a:r>
              <a:rPr lang="en-US" altLang="en-US" sz="2000" b="1" dirty="0" smtClean="0">
                <a:solidFill>
                  <a:srgbClr val="000000"/>
                </a:solidFill>
                <a:cs typeface="Times New Roman" panose="02020603050405020304" pitchFamily="18" charset="0"/>
              </a:rPr>
              <a:t>  parties expressly stating “work made</a:t>
            </a:r>
          </a:p>
          <a:p>
            <a:pPr defTabSz="914400" fontAlgn="base">
              <a:spcBef>
                <a:spcPct val="0"/>
              </a:spcBef>
              <a:spcAft>
                <a:spcPct val="0"/>
              </a:spcAft>
              <a:buFontTx/>
              <a:buNone/>
              <a:defRPr/>
            </a:pPr>
            <a:r>
              <a:rPr lang="en-US" altLang="en-US" sz="2000" b="1" dirty="0" smtClean="0">
                <a:solidFill>
                  <a:srgbClr val="000000"/>
                </a:solidFill>
                <a:cs typeface="Times New Roman" panose="02020603050405020304" pitchFamily="18" charset="0"/>
              </a:rPr>
              <a:t>  for hire.”</a:t>
            </a:r>
            <a:endParaRPr lang="en-US" altLang="en-US" sz="2000" b="1" dirty="0" smtClean="0">
              <a:solidFill>
                <a:srgbClr val="000000"/>
              </a:solidFill>
            </a:endParaRPr>
          </a:p>
        </p:txBody>
      </p:sp>
      <p:grpSp>
        <p:nvGrpSpPr>
          <p:cNvPr id="3" name="Group 19"/>
          <p:cNvGrpSpPr>
            <a:grpSpLocks/>
          </p:cNvGrpSpPr>
          <p:nvPr/>
        </p:nvGrpSpPr>
        <p:grpSpPr bwMode="auto">
          <a:xfrm>
            <a:off x="5029200" y="3200400"/>
            <a:ext cx="3805238" cy="2514600"/>
            <a:chOff x="3168" y="2016"/>
            <a:chExt cx="2397" cy="1584"/>
          </a:xfrm>
        </p:grpSpPr>
        <p:sp>
          <p:nvSpPr>
            <p:cNvPr id="257058" name="Text Box 20"/>
            <p:cNvSpPr txBox="1">
              <a:spLocks noChangeArrowheads="1"/>
            </p:cNvSpPr>
            <p:nvPr/>
          </p:nvSpPr>
          <p:spPr bwMode="auto">
            <a:xfrm>
              <a:off x="3168" y="2016"/>
              <a:ext cx="230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contribution to collective work</a:t>
              </a:r>
              <a:endParaRPr lang="en-US" altLang="en-US" sz="2000" b="1" smtClean="0">
                <a:solidFill>
                  <a:srgbClr val="000000"/>
                </a:solidFill>
              </a:endParaRPr>
            </a:p>
          </p:txBody>
        </p:sp>
        <p:sp>
          <p:nvSpPr>
            <p:cNvPr id="257059" name="Text Box 21"/>
            <p:cNvSpPr txBox="1">
              <a:spLocks noChangeArrowheads="1"/>
            </p:cNvSpPr>
            <p:nvPr/>
          </p:nvSpPr>
          <p:spPr bwMode="auto">
            <a:xfrm>
              <a:off x="3168" y="2207"/>
              <a:ext cx="239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part of motion picture/AV work</a:t>
              </a:r>
              <a:endParaRPr lang="en-US" altLang="en-US" sz="2000" b="1" smtClean="0">
                <a:solidFill>
                  <a:srgbClr val="000000"/>
                </a:solidFill>
              </a:endParaRPr>
            </a:p>
          </p:txBody>
        </p:sp>
        <p:sp>
          <p:nvSpPr>
            <p:cNvPr id="257060" name="Text Box 22"/>
            <p:cNvSpPr txBox="1">
              <a:spLocks noChangeArrowheads="1"/>
            </p:cNvSpPr>
            <p:nvPr/>
          </p:nvSpPr>
          <p:spPr bwMode="auto">
            <a:xfrm>
              <a:off x="3168" y="2398"/>
              <a:ext cx="9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translation</a:t>
              </a:r>
              <a:endParaRPr lang="en-US" altLang="en-US" sz="2000" b="1" smtClean="0">
                <a:solidFill>
                  <a:srgbClr val="000000"/>
                </a:solidFill>
              </a:endParaRPr>
            </a:p>
          </p:txBody>
        </p:sp>
        <p:sp>
          <p:nvSpPr>
            <p:cNvPr id="257061" name="Text Box 23"/>
            <p:cNvSpPr txBox="1">
              <a:spLocks noChangeArrowheads="1"/>
            </p:cNvSpPr>
            <p:nvPr/>
          </p:nvSpPr>
          <p:spPr bwMode="auto">
            <a:xfrm>
              <a:off x="3168" y="2588"/>
              <a:ext cx="1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supplementary work</a:t>
              </a:r>
              <a:endParaRPr lang="en-US" altLang="en-US" sz="2000" b="1" smtClean="0">
                <a:solidFill>
                  <a:srgbClr val="000000"/>
                </a:solidFill>
              </a:endParaRPr>
            </a:p>
          </p:txBody>
        </p:sp>
        <p:sp>
          <p:nvSpPr>
            <p:cNvPr id="257062" name="Text Box 24"/>
            <p:cNvSpPr txBox="1">
              <a:spLocks noChangeArrowheads="1"/>
            </p:cNvSpPr>
            <p:nvPr/>
          </p:nvSpPr>
          <p:spPr bwMode="auto">
            <a:xfrm>
              <a:off x="3168" y="2779"/>
              <a:ext cx="10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compilation</a:t>
              </a:r>
              <a:endParaRPr lang="en-US" altLang="en-US" sz="2000" b="1" smtClean="0">
                <a:solidFill>
                  <a:srgbClr val="000000"/>
                </a:solidFill>
              </a:endParaRPr>
            </a:p>
          </p:txBody>
        </p:sp>
        <p:sp>
          <p:nvSpPr>
            <p:cNvPr id="257063" name="Text Box 25"/>
            <p:cNvSpPr txBox="1">
              <a:spLocks noChangeArrowheads="1"/>
            </p:cNvSpPr>
            <p:nvPr/>
          </p:nvSpPr>
          <p:spPr bwMode="auto">
            <a:xfrm>
              <a:off x="3168" y="2969"/>
              <a:ext cx="4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test</a:t>
              </a:r>
              <a:endParaRPr lang="en-US" altLang="en-US" sz="2000" b="1" smtClean="0">
                <a:solidFill>
                  <a:srgbClr val="000000"/>
                </a:solidFill>
              </a:endParaRPr>
            </a:p>
          </p:txBody>
        </p:sp>
        <p:sp>
          <p:nvSpPr>
            <p:cNvPr id="257064" name="Text Box 26"/>
            <p:cNvSpPr txBox="1">
              <a:spLocks noChangeArrowheads="1"/>
            </p:cNvSpPr>
            <p:nvPr/>
          </p:nvSpPr>
          <p:spPr bwMode="auto">
            <a:xfrm>
              <a:off x="3168" y="3160"/>
              <a:ext cx="1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answer material for a test</a:t>
              </a:r>
              <a:endParaRPr lang="en-US" altLang="en-US" sz="2000" b="1" smtClean="0">
                <a:solidFill>
                  <a:srgbClr val="000000"/>
                </a:solidFill>
              </a:endParaRPr>
            </a:p>
          </p:txBody>
        </p:sp>
        <p:sp>
          <p:nvSpPr>
            <p:cNvPr id="257065" name="Text Box 27"/>
            <p:cNvSpPr txBox="1">
              <a:spLocks noChangeArrowheads="1"/>
            </p:cNvSpPr>
            <p:nvPr/>
          </p:nvSpPr>
          <p:spPr bwMode="auto">
            <a:xfrm>
              <a:off x="3168" y="3350"/>
              <a:ext cx="5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atlas</a:t>
              </a:r>
              <a:endParaRPr lang="en-US" altLang="en-US" sz="2000" b="1" smtClean="0">
                <a:solidFill>
                  <a:srgbClr val="000000"/>
                </a:solidFill>
              </a:endParaRPr>
            </a:p>
          </p:txBody>
        </p:sp>
      </p:grpSp>
      <p:sp>
        <p:nvSpPr>
          <p:cNvPr id="257040" name="Text Box 28"/>
          <p:cNvSpPr txBox="1">
            <a:spLocks noChangeArrowheads="1"/>
          </p:cNvSpPr>
          <p:nvPr/>
        </p:nvSpPr>
        <p:spPr bwMode="auto">
          <a:xfrm>
            <a:off x="0" y="2438400"/>
            <a:ext cx="4468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2000" b="1" smtClean="0">
                <a:solidFill>
                  <a:srgbClr val="000000"/>
                </a:solidFill>
                <a:cs typeface="Times New Roman" panose="02020603050405020304" pitchFamily="18" charset="0"/>
              </a:rPr>
              <a:t>• agency relationship– multi-factor test:</a:t>
            </a:r>
            <a:endParaRPr lang="en-US" altLang="en-US" sz="2000" b="1" smtClean="0">
              <a:solidFill>
                <a:srgbClr val="000000"/>
              </a:solidFill>
            </a:endParaRPr>
          </a:p>
        </p:txBody>
      </p:sp>
      <p:grpSp>
        <p:nvGrpSpPr>
          <p:cNvPr id="257052" name="Group 40"/>
          <p:cNvGrpSpPr>
            <a:grpSpLocks/>
          </p:cNvGrpSpPr>
          <p:nvPr/>
        </p:nvGrpSpPr>
        <p:grpSpPr bwMode="auto">
          <a:xfrm>
            <a:off x="7696200" y="76200"/>
            <a:ext cx="1325563" cy="1687513"/>
            <a:chOff x="4720" y="31"/>
            <a:chExt cx="835" cy="1063"/>
          </a:xfrm>
        </p:grpSpPr>
        <p:graphicFrame>
          <p:nvGraphicFramePr>
            <p:cNvPr id="257056" name="Object 41"/>
            <p:cNvGraphicFramePr>
              <a:graphicFrameLocks noChangeAspect="1"/>
            </p:cNvGraphicFramePr>
            <p:nvPr/>
          </p:nvGraphicFramePr>
          <p:xfrm>
            <a:off x="4752" y="192"/>
            <a:ext cx="758" cy="902"/>
          </p:xfrm>
          <a:graphic>
            <a:graphicData uri="http://schemas.openxmlformats.org/presentationml/2006/ole">
              <mc:AlternateContent xmlns:mc="http://schemas.openxmlformats.org/markup-compatibility/2006">
                <mc:Choice xmlns:v="urn:schemas-microsoft-com:vml" Requires="v">
                  <p:oleObj spid="_x0000_s57369" name="Clip" r:id="rId3" imgW="1524305" imgH="1814170" progId="MS_ClipArt_Gallery.2">
                    <p:embed/>
                  </p:oleObj>
                </mc:Choice>
                <mc:Fallback>
                  <p:oleObj name="Clip" r:id="rId3" imgW="1524305" imgH="181417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192"/>
                          <a:ext cx="758" cy="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7057" name="Text Box 42"/>
            <p:cNvSpPr txBox="1">
              <a:spLocks noChangeArrowheads="1"/>
            </p:cNvSpPr>
            <p:nvPr/>
          </p:nvSpPr>
          <p:spPr bwMode="auto">
            <a:xfrm>
              <a:off x="4720" y="31"/>
              <a:ext cx="83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ct val="0"/>
                </a:spcAft>
                <a:buFontTx/>
                <a:buNone/>
                <a:defRPr/>
              </a:pPr>
              <a:r>
                <a:rPr lang="en-US" altLang="en-US" sz="1400" b="1" smtClean="0">
                  <a:solidFill>
                    <a:srgbClr val="000000"/>
                  </a:solidFill>
                </a:rPr>
                <a:t>freelance artist</a:t>
              </a:r>
            </a:p>
          </p:txBody>
        </p:sp>
      </p:grpSp>
      <p:pic>
        <p:nvPicPr>
          <p:cNvPr id="257053"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35"/>
          <p:cNvGrpSpPr>
            <a:grpSpLocks/>
          </p:cNvGrpSpPr>
          <p:nvPr/>
        </p:nvGrpSpPr>
        <p:grpSpPr bwMode="auto">
          <a:xfrm>
            <a:off x="304800" y="2757488"/>
            <a:ext cx="3870325" cy="2957512"/>
            <a:chOff x="192" y="1737"/>
            <a:chExt cx="2438" cy="1863"/>
          </a:xfrm>
        </p:grpSpPr>
        <p:sp>
          <p:nvSpPr>
            <p:cNvPr id="59" name="Text Box 16"/>
            <p:cNvSpPr txBox="1">
              <a:spLocks noChangeArrowheads="1"/>
            </p:cNvSpPr>
            <p:nvPr/>
          </p:nvSpPr>
          <p:spPr bwMode="auto">
            <a:xfrm>
              <a:off x="192" y="1737"/>
              <a:ext cx="24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Right to control work being performed</a:t>
              </a:r>
            </a:p>
          </p:txBody>
        </p:sp>
        <p:sp>
          <p:nvSpPr>
            <p:cNvPr id="60" name="Text Box 17"/>
            <p:cNvSpPr txBox="1">
              <a:spLocks noChangeArrowheads="1"/>
            </p:cNvSpPr>
            <p:nvPr/>
          </p:nvSpPr>
          <p:spPr bwMode="auto">
            <a:xfrm>
              <a:off x="192" y="1901"/>
              <a:ext cx="9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Skill required</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1" name="Text Box 18"/>
            <p:cNvSpPr txBox="1">
              <a:spLocks noChangeArrowheads="1"/>
            </p:cNvSpPr>
            <p:nvPr/>
          </p:nvSpPr>
          <p:spPr bwMode="auto">
            <a:xfrm>
              <a:off x="192" y="2064"/>
              <a:ext cx="231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Source of instrumentalities and tools</a:t>
              </a:r>
            </a:p>
          </p:txBody>
        </p:sp>
        <p:sp>
          <p:nvSpPr>
            <p:cNvPr id="62" name="Text Box 19"/>
            <p:cNvSpPr txBox="1">
              <a:spLocks noChangeArrowheads="1"/>
            </p:cNvSpPr>
            <p:nvPr/>
          </p:nvSpPr>
          <p:spPr bwMode="auto">
            <a:xfrm>
              <a:off x="192" y="2227"/>
              <a:ext cx="1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Location of work</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3" name="Text Box 20"/>
            <p:cNvSpPr txBox="1">
              <a:spLocks noChangeArrowheads="1"/>
            </p:cNvSpPr>
            <p:nvPr/>
          </p:nvSpPr>
          <p:spPr bwMode="auto">
            <a:xfrm>
              <a:off x="192" y="2390"/>
              <a:ext cx="15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Duration of relationship</a:t>
              </a:r>
              <a:endParaRPr kumimoji="0" lang="en-US" altLang="en-US"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endParaRPr>
            </a:p>
          </p:txBody>
        </p:sp>
        <p:sp>
          <p:nvSpPr>
            <p:cNvPr id="64" name="Text Box 21"/>
            <p:cNvSpPr txBox="1">
              <a:spLocks noChangeArrowheads="1"/>
            </p:cNvSpPr>
            <p:nvPr/>
          </p:nvSpPr>
          <p:spPr bwMode="auto">
            <a:xfrm>
              <a:off x="192" y="2553"/>
              <a:ext cx="21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Right to assign additional projects</a:t>
              </a:r>
            </a:p>
          </p:txBody>
        </p:sp>
        <p:sp>
          <p:nvSpPr>
            <p:cNvPr id="65" name="Text Box 22"/>
            <p:cNvSpPr txBox="1">
              <a:spLocks noChangeArrowheads="1"/>
            </p:cNvSpPr>
            <p:nvPr/>
          </p:nvSpPr>
          <p:spPr bwMode="auto">
            <a:xfrm>
              <a:off x="192" y="2717"/>
              <a:ext cx="157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Hired party’s discretion</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6" name="Text Box 23"/>
            <p:cNvSpPr txBox="1">
              <a:spLocks noChangeArrowheads="1"/>
            </p:cNvSpPr>
            <p:nvPr/>
          </p:nvSpPr>
          <p:spPr bwMode="auto">
            <a:xfrm>
              <a:off x="192" y="2880"/>
              <a:ext cx="13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Method of payment</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7" name="Text Box 24"/>
            <p:cNvSpPr txBox="1">
              <a:spLocks noChangeArrowheads="1"/>
            </p:cNvSpPr>
            <p:nvPr/>
          </p:nvSpPr>
          <p:spPr bwMode="auto">
            <a:xfrm>
              <a:off x="192" y="3043"/>
              <a:ext cx="22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Role in hiring and paying assistants</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8" name="Text Box 25"/>
            <p:cNvSpPr txBox="1">
              <a:spLocks noChangeArrowheads="1"/>
            </p:cNvSpPr>
            <p:nvPr/>
          </p:nvSpPr>
          <p:spPr bwMode="auto">
            <a:xfrm>
              <a:off x="192" y="3206"/>
              <a:ext cx="24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Regular course of employer’s business</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69" name="Text Box 26"/>
            <p:cNvSpPr txBox="1">
              <a:spLocks noChangeArrowheads="1"/>
            </p:cNvSpPr>
            <p:nvPr/>
          </p:nvSpPr>
          <p:spPr bwMode="auto">
            <a:xfrm>
              <a:off x="192" y="3369"/>
              <a:ext cx="2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Payment of employee benefits, taxes</a:t>
              </a: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4043285183"/>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630" y="1943815"/>
            <a:ext cx="7758113" cy="1200329"/>
          </a:xfrm>
          <a:prstGeom prst="rect">
            <a:avLst/>
          </a:prstGeom>
          <a:noFill/>
        </p:spPr>
        <p:txBody>
          <a:bodyPr wrap="square" rtlCol="0">
            <a:spAutoFit/>
          </a:bodyPr>
          <a:lstStyle/>
          <a:p>
            <a:r>
              <a:rPr lang="en-US" sz="2400" b="1" u="sng" dirty="0" smtClean="0"/>
              <a:t>Definition</a:t>
            </a:r>
            <a:r>
              <a:rPr lang="en-US" sz="2400" b="1" dirty="0" smtClean="0"/>
              <a:t>: A work </a:t>
            </a:r>
            <a:r>
              <a:rPr lang="en-US" sz="2400" b="1" dirty="0"/>
              <a:t>that is generated by a computer “such that there is no human author</a:t>
            </a:r>
            <a:r>
              <a:rPr lang="en-US" sz="2400" b="1" dirty="0" smtClean="0"/>
              <a:t>,” </a:t>
            </a:r>
            <a:r>
              <a:rPr lang="en-US" sz="2400" b="1" dirty="0"/>
              <a:t>or in relation to which the author “is not an individual</a:t>
            </a:r>
            <a:r>
              <a:rPr lang="en-US" sz="2400" b="1" dirty="0" smtClean="0"/>
              <a:t>.”</a:t>
            </a:r>
            <a:endParaRPr lang="en-US" sz="2400" b="1" dirty="0"/>
          </a:p>
        </p:txBody>
      </p:sp>
      <p:sp>
        <p:nvSpPr>
          <p:cNvPr id="5" name="TextBox 4"/>
          <p:cNvSpPr txBox="1"/>
          <p:nvPr/>
        </p:nvSpPr>
        <p:spPr>
          <a:xfrm>
            <a:off x="916780" y="295990"/>
            <a:ext cx="7758113" cy="1077218"/>
          </a:xfrm>
          <a:prstGeom prst="rect">
            <a:avLst/>
          </a:prstGeom>
          <a:noFill/>
          <a:ln w="38100">
            <a:solidFill>
              <a:schemeClr val="accent4"/>
            </a:solidFill>
          </a:ln>
        </p:spPr>
        <p:txBody>
          <a:bodyPr wrap="square" rtlCol="0">
            <a:spAutoFit/>
          </a:bodyPr>
          <a:lstStyle/>
          <a:p>
            <a:pPr algn="ctr"/>
            <a:r>
              <a:rPr lang="en-US" sz="4000" b="1" dirty="0" smtClean="0"/>
              <a:t>Computer-Generated Works</a:t>
            </a:r>
          </a:p>
          <a:p>
            <a:pPr algn="ctr"/>
            <a:r>
              <a:rPr lang="en-US" sz="2400" dirty="0" smtClean="0"/>
              <a:t>(UK, New Zealand, Ireland, Hong Kong, South Africa, India)</a:t>
            </a:r>
            <a:endParaRPr lang="en-US" sz="2400" dirty="0"/>
          </a:p>
        </p:txBody>
      </p:sp>
      <p:sp>
        <p:nvSpPr>
          <p:cNvPr id="6" name="TextBox 5"/>
          <p:cNvSpPr txBox="1"/>
          <p:nvPr/>
        </p:nvSpPr>
        <p:spPr>
          <a:xfrm>
            <a:off x="859630" y="3410993"/>
            <a:ext cx="7758113" cy="1569660"/>
          </a:xfrm>
          <a:prstGeom prst="rect">
            <a:avLst/>
          </a:prstGeom>
          <a:noFill/>
        </p:spPr>
        <p:txBody>
          <a:bodyPr wrap="square" rtlCol="0">
            <a:spAutoFit/>
          </a:bodyPr>
          <a:lstStyle/>
          <a:p>
            <a:r>
              <a:rPr lang="en-US" sz="2400" b="1" u="sng" dirty="0" smtClean="0"/>
              <a:t>Ownership</a:t>
            </a:r>
            <a:r>
              <a:rPr lang="en-US" sz="2400" b="1" dirty="0" smtClean="0"/>
              <a:t>: Authorship is </a:t>
            </a:r>
            <a:r>
              <a:rPr lang="en-US" sz="2400" b="1" dirty="0"/>
              <a:t>given to the person by whom the arrangements necessary for the creation of the work are </a:t>
            </a:r>
            <a:r>
              <a:rPr lang="en-US" sz="2400" b="1" dirty="0" smtClean="0"/>
              <a:t>undertaken, </a:t>
            </a:r>
            <a:r>
              <a:rPr lang="en-US" sz="2400" b="1" dirty="0"/>
              <a:t>or to the person who causes the work to be </a:t>
            </a:r>
            <a:r>
              <a:rPr lang="en-US" sz="2400" b="1" dirty="0" smtClean="0"/>
              <a:t>created. </a:t>
            </a:r>
            <a:endParaRPr lang="en-US" sz="2400" b="1" dirty="0"/>
          </a:p>
        </p:txBody>
      </p:sp>
      <p:sp>
        <p:nvSpPr>
          <p:cNvPr id="7" name="TextBox 6"/>
          <p:cNvSpPr txBox="1"/>
          <p:nvPr/>
        </p:nvSpPr>
        <p:spPr>
          <a:xfrm>
            <a:off x="859630" y="5247501"/>
            <a:ext cx="7758113" cy="461665"/>
          </a:xfrm>
          <a:prstGeom prst="rect">
            <a:avLst/>
          </a:prstGeom>
          <a:noFill/>
        </p:spPr>
        <p:txBody>
          <a:bodyPr wrap="square" rtlCol="0">
            <a:spAutoFit/>
          </a:bodyPr>
          <a:lstStyle/>
          <a:p>
            <a:r>
              <a:rPr lang="en-US" sz="2400" b="1" u="sng" dirty="0" smtClean="0"/>
              <a:t>Term of Protection</a:t>
            </a:r>
            <a:r>
              <a:rPr lang="en-US" sz="2400" b="1" dirty="0" smtClean="0"/>
              <a:t>: 50 year from date of creation (UK)</a:t>
            </a:r>
            <a:endParaRPr lang="en-US" sz="2400" b="1" dirty="0"/>
          </a:p>
        </p:txBody>
      </p:sp>
    </p:spTree>
    <p:extLst>
      <p:ext uri="{BB962C8B-B14F-4D97-AF65-F5344CB8AC3E}">
        <p14:creationId xmlns:p14="http://schemas.microsoft.com/office/powerpoint/2010/main" val="3796608899"/>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5820" y="171759"/>
            <a:ext cx="3612358" cy="707886"/>
          </a:xfrm>
          <a:prstGeom prst="rect">
            <a:avLst/>
          </a:prstGeom>
          <a:noFill/>
          <a:ln w="38100">
            <a:solidFill>
              <a:schemeClr val="accent4"/>
            </a:solidFill>
          </a:ln>
        </p:spPr>
        <p:txBody>
          <a:bodyPr wrap="square" rtlCol="0">
            <a:spAutoFit/>
          </a:bodyPr>
          <a:lstStyle/>
          <a:p>
            <a:pPr algn="ctr"/>
            <a:r>
              <a:rPr lang="en-US" sz="4000" b="1" dirty="0" smtClean="0">
                <a:solidFill>
                  <a:srgbClr val="000000"/>
                </a:solidFill>
              </a:rPr>
              <a:t>Policy Analysis</a:t>
            </a:r>
            <a:endParaRPr lang="en-US" sz="2400" dirty="0">
              <a:solidFill>
                <a:srgbClr val="000000"/>
              </a:solidFill>
            </a:endParaRPr>
          </a:p>
        </p:txBody>
      </p:sp>
      <p:grpSp>
        <p:nvGrpSpPr>
          <p:cNvPr id="8" name="Group 3"/>
          <p:cNvGrpSpPr>
            <a:grpSpLocks/>
          </p:cNvGrpSpPr>
          <p:nvPr/>
        </p:nvGrpSpPr>
        <p:grpSpPr bwMode="auto">
          <a:xfrm>
            <a:off x="1519237" y="1046739"/>
            <a:ext cx="6105525" cy="5562600"/>
            <a:chOff x="240" y="720"/>
            <a:chExt cx="2256" cy="2064"/>
          </a:xfrm>
        </p:grpSpPr>
        <p:grpSp>
          <p:nvGrpSpPr>
            <p:cNvPr id="9" name="Group 4"/>
            <p:cNvGrpSpPr>
              <a:grpSpLocks/>
            </p:cNvGrpSpPr>
            <p:nvPr/>
          </p:nvGrpSpPr>
          <p:grpSpPr bwMode="auto">
            <a:xfrm>
              <a:off x="240" y="720"/>
              <a:ext cx="2256" cy="2064"/>
              <a:chOff x="240" y="720"/>
              <a:chExt cx="2256" cy="2064"/>
            </a:xfrm>
          </p:grpSpPr>
          <p:sp>
            <p:nvSpPr>
              <p:cNvPr id="13" name="AutoShape 5" descr="Parchment"/>
              <p:cNvSpPr>
                <a:spLocks noChangeArrowheads="1"/>
              </p:cNvSpPr>
              <p:nvPr/>
            </p:nvSpPr>
            <p:spPr bwMode="auto">
              <a:xfrm>
                <a:off x="240" y="720"/>
                <a:ext cx="2256" cy="2064"/>
              </a:xfrm>
              <a:prstGeom prst="verticalScroll">
                <a:avLst>
                  <a:gd name="adj" fmla="val 10959"/>
                </a:avLst>
              </a:prstGeom>
              <a:blipFill dpi="0" rotWithShape="0">
                <a:blip r:embed="rId2"/>
                <a:srcRect/>
                <a:tile tx="0" ty="0" sx="100000" sy="100000" flip="none" algn="tl"/>
              </a:blip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
            <p:nvSpPr>
              <p:cNvPr id="14" name="Text Box 6" descr="Parchment"/>
              <p:cNvSpPr txBox="1">
                <a:spLocks noChangeArrowheads="1"/>
              </p:cNvSpPr>
              <p:nvPr/>
            </p:nvSpPr>
            <p:spPr bwMode="auto">
              <a:xfrm>
                <a:off x="768" y="720"/>
                <a:ext cx="149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000000"/>
                    </a:solidFill>
                    <a:effectLst/>
                    <a:uLnTx/>
                    <a:uFillTx/>
                    <a:latin typeface="Old English Text MT" panose="03040902040508030806" pitchFamily="66" charset="0"/>
                    <a:ea typeface="+mn-ea"/>
                    <a:cs typeface="+mn-cs"/>
                  </a:rPr>
                  <a:t>U.S. Constitution</a:t>
                </a:r>
              </a:p>
            </p:txBody>
          </p:sp>
        </p:grpSp>
        <p:sp>
          <p:nvSpPr>
            <p:cNvPr id="10" name="Text Box 7"/>
            <p:cNvSpPr txBox="1">
              <a:spLocks noChangeArrowheads="1"/>
            </p:cNvSpPr>
            <p:nvPr/>
          </p:nvSpPr>
          <p:spPr bwMode="auto">
            <a:xfrm>
              <a:off x="816" y="960"/>
              <a:ext cx="114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smtClean="0">
                  <a:ln>
                    <a:noFill/>
                  </a:ln>
                  <a:solidFill>
                    <a:srgbClr val="000000"/>
                  </a:solidFill>
                  <a:effectLst/>
                  <a:uLnTx/>
                  <a:uFillTx/>
                  <a:latin typeface="Times New Roman" panose="02020603050405020304" pitchFamily="18" charset="0"/>
                  <a:ea typeface="+mn-ea"/>
                </a:rPr>
                <a:t>Article I </a:t>
              </a:r>
              <a:r>
                <a:rPr kumimoji="0" lang="en-US" altLang="en-US"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§8, cl. 8</a:t>
              </a:r>
              <a:r>
                <a:rPr kumimoji="0" lang="en-US" altLang="en-US" b="0" i="0" u="none" strike="noStrike" kern="1200" cap="none" spc="0" normalizeH="0" baseline="0" noProof="0" smtClean="0">
                  <a:ln>
                    <a:noFill/>
                  </a:ln>
                  <a:solidFill>
                    <a:srgbClr val="000000"/>
                  </a:solidFill>
                  <a:effectLst/>
                  <a:uLnTx/>
                  <a:uFillTx/>
                  <a:latin typeface="Times New Roman" panose="02020603050405020304" pitchFamily="18" charset="0"/>
                  <a:ea typeface="+mn-ea"/>
                </a:rPr>
                <a:t> </a:t>
              </a:r>
            </a:p>
          </p:txBody>
        </p:sp>
        <p:sp>
          <p:nvSpPr>
            <p:cNvPr id="11" name="Text Box 8"/>
            <p:cNvSpPr txBox="1">
              <a:spLocks noChangeArrowheads="1"/>
            </p:cNvSpPr>
            <p:nvPr/>
          </p:nvSpPr>
          <p:spPr bwMode="auto">
            <a:xfrm>
              <a:off x="576" y="1456"/>
              <a:ext cx="1605" cy="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To Promote the Progress of Science and the useful Arts, by securing for limited Times, to Authors, the exclusive Right to their respective Writings and Discoveries.</a:t>
              </a:r>
            </a:p>
          </p:txBody>
        </p:sp>
        <p:sp>
          <p:nvSpPr>
            <p:cNvPr id="12" name="Text Box 9"/>
            <p:cNvSpPr txBox="1">
              <a:spLocks noChangeArrowheads="1"/>
            </p:cNvSpPr>
            <p:nvPr/>
          </p:nvSpPr>
          <p:spPr bwMode="auto">
            <a:xfrm>
              <a:off x="528" y="1200"/>
              <a:ext cx="15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mn-cs"/>
                </a:rPr>
                <a:t>Congress shall have power</a:t>
              </a:r>
            </a:p>
          </p:txBody>
        </p:sp>
      </p:grpSp>
      <p:sp>
        <p:nvSpPr>
          <p:cNvPr id="15" name="Rectangle 10"/>
          <p:cNvSpPr>
            <a:spLocks noChangeArrowheads="1"/>
          </p:cNvSpPr>
          <p:nvPr/>
        </p:nvSpPr>
        <p:spPr bwMode="auto">
          <a:xfrm>
            <a:off x="2919613" y="3056600"/>
            <a:ext cx="3429989" cy="49654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617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9" y="171759"/>
            <a:ext cx="7915274" cy="707886"/>
          </a:xfrm>
          <a:prstGeom prst="rect">
            <a:avLst/>
          </a:prstGeom>
          <a:noFill/>
          <a:ln w="38100">
            <a:solidFill>
              <a:schemeClr val="accent4"/>
            </a:solidFill>
          </a:ln>
        </p:spPr>
        <p:txBody>
          <a:bodyPr wrap="square" rtlCol="0">
            <a:spAutoFit/>
          </a:bodyPr>
          <a:lstStyle/>
          <a:p>
            <a:pPr algn="ctr"/>
            <a:r>
              <a:rPr lang="en-US" sz="4000" b="1" dirty="0" smtClean="0">
                <a:solidFill>
                  <a:srgbClr val="000000"/>
                </a:solidFill>
              </a:rPr>
              <a:t>Policy Analysis: Promote Progress</a:t>
            </a:r>
            <a:endParaRPr lang="en-US" sz="2400" dirty="0">
              <a:solidFill>
                <a:srgbClr val="000000"/>
              </a:solidFill>
            </a:endParaRPr>
          </a:p>
        </p:txBody>
      </p:sp>
      <p:sp>
        <p:nvSpPr>
          <p:cNvPr id="2" name="TextBox 1"/>
          <p:cNvSpPr txBox="1"/>
          <p:nvPr/>
        </p:nvSpPr>
        <p:spPr>
          <a:xfrm>
            <a:off x="93017" y="1285876"/>
            <a:ext cx="8957965" cy="954107"/>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 Patents Are Best Suited to Promote Technological</a:t>
            </a:r>
          </a:p>
          <a:p>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Advances (Methods, Systems)</a:t>
            </a:r>
            <a:endParaRPr lang="en-US" sz="2800" b="1" dirty="0"/>
          </a:p>
        </p:txBody>
      </p:sp>
      <p:sp>
        <p:nvSpPr>
          <p:cNvPr id="17" name="TextBox 16"/>
          <p:cNvSpPr txBox="1"/>
          <p:nvPr/>
        </p:nvSpPr>
        <p:spPr>
          <a:xfrm>
            <a:off x="73961" y="2767020"/>
            <a:ext cx="8050089" cy="523220"/>
          </a:xfrm>
          <a:prstGeom prst="rect">
            <a:avLst/>
          </a:prstGeom>
          <a:noFill/>
        </p:spPr>
        <p:txBody>
          <a:bodyPr wrap="none" rtlCol="0">
            <a:spAutoFit/>
          </a:bodyPr>
          <a:lstStyle/>
          <a:p>
            <a:r>
              <a:rPr lang="en-US" sz="2800" b="1" smtClean="0">
                <a:latin typeface="Arial" panose="020B0604020202020204" pitchFamily="34" charset="0"/>
                <a:cs typeface="Arial" panose="020B0604020202020204" pitchFamily="34" charset="0"/>
              </a:rPr>
              <a:t>• Need </a:t>
            </a:r>
            <a:r>
              <a:rPr lang="en-US" sz="2800" b="1" dirty="0" smtClean="0">
                <a:latin typeface="Arial" panose="020B0604020202020204" pitchFamily="34" charset="0"/>
                <a:cs typeface="Arial" panose="020B0604020202020204" pitchFamily="34" charset="0"/>
              </a:rPr>
              <a:t>to Protect Autonomous Outputs </a:t>
            </a:r>
            <a:r>
              <a:rPr lang="en-US" sz="2800" b="1" smtClean="0">
                <a:latin typeface="Arial" panose="020B0604020202020204" pitchFamily="34" charset="0"/>
                <a:cs typeface="Arial" panose="020B0604020202020204" pitchFamily="34" charset="0"/>
              </a:rPr>
              <a:t>by © ?</a:t>
            </a:r>
            <a:endParaRPr lang="en-US" sz="2800" b="1" dirty="0"/>
          </a:p>
        </p:txBody>
      </p:sp>
      <p:sp>
        <p:nvSpPr>
          <p:cNvPr id="18" name="TextBox 17"/>
          <p:cNvSpPr txBox="1"/>
          <p:nvPr/>
        </p:nvSpPr>
        <p:spPr>
          <a:xfrm>
            <a:off x="328947" y="3429000"/>
            <a:ext cx="8198078" cy="954107"/>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 Integrated products (e.g., A/V works) can be </a:t>
            </a:r>
          </a:p>
          <a:p>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protected through human collaboration</a:t>
            </a:r>
            <a:endParaRPr lang="en-US" sz="2800" b="1" dirty="0"/>
          </a:p>
        </p:txBody>
      </p:sp>
      <p:sp>
        <p:nvSpPr>
          <p:cNvPr id="19" name="TextBox 18"/>
          <p:cNvSpPr txBox="1"/>
          <p:nvPr/>
        </p:nvSpPr>
        <p:spPr>
          <a:xfrm>
            <a:off x="309891" y="4481520"/>
            <a:ext cx="8159606" cy="954107"/>
          </a:xfrm>
          <a:prstGeom prst="rect">
            <a:avLst/>
          </a:prstGeom>
          <a:noFill/>
        </p:spPr>
        <p:txBody>
          <a:bodyPr wrap="none" rtlCol="0">
            <a:spAutoFit/>
          </a:bodyPr>
          <a:lstStyle/>
          <a:p>
            <a:r>
              <a:rPr lang="en-US" sz="2800" b="1" dirty="0" smtClean="0">
                <a:latin typeface="Arial" panose="020B0604020202020204" pitchFamily="34" charset="0"/>
                <a:cs typeface="Arial" panose="020B0604020202020204" pitchFamily="34" charset="0"/>
              </a:rPr>
              <a:t>• Contract, advertising, and DRM provide other</a:t>
            </a:r>
          </a:p>
          <a:p>
            <a:r>
              <a:rPr lang="en-US" sz="2800" b="1" dirty="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appropriability</a:t>
            </a:r>
            <a:r>
              <a:rPr lang="en-US" sz="2800" b="1" dirty="0" smtClean="0">
                <a:latin typeface="Arial" panose="020B0604020202020204" pitchFamily="34" charset="0"/>
                <a:cs typeface="Arial" panose="020B0604020202020204" pitchFamily="34" charset="0"/>
              </a:rPr>
              <a:t> mechanisms</a:t>
            </a:r>
            <a:endParaRPr lang="en-US" sz="2800" b="1" dirty="0"/>
          </a:p>
        </p:txBody>
      </p:sp>
    </p:spTree>
    <p:extLst>
      <p:ext uri="{BB962C8B-B14F-4D97-AF65-F5344CB8AC3E}">
        <p14:creationId xmlns:p14="http://schemas.microsoft.com/office/powerpoint/2010/main" val="1741187358"/>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5" t="25876" r="40821" b="22415"/>
          <a:stretch/>
        </p:blipFill>
        <p:spPr bwMode="auto">
          <a:xfrm>
            <a:off x="286354" y="224286"/>
            <a:ext cx="1937399" cy="1184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0128" y="262272"/>
            <a:ext cx="4543744" cy="523220"/>
          </a:xfrm>
          <a:prstGeom prst="rect">
            <a:avLst/>
          </a:prstGeom>
          <a:noFill/>
          <a:ln w="38100">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libri" panose="020F0502020204030204"/>
                <a:ea typeface="+mn-ea"/>
                <a:cs typeface="+mn-cs"/>
              </a:rPr>
              <a:t>AI/Machine Learning Tutorial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650530" y="870392"/>
            <a:ext cx="1842940" cy="461665"/>
          </a:xfrm>
          <a:prstGeom prst="rect">
            <a:avLst/>
          </a:prstGeom>
          <a:solidFill>
            <a:schemeClr val="tx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Calibri" panose="020F0502020204030204"/>
                <a:ea typeface="+mn-ea"/>
                <a:cs typeface="+mn-cs"/>
              </a:rPr>
              <a:t>Social Effects</a:t>
            </a: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891" t="16151" r="8732" b="22415"/>
          <a:stretch/>
        </p:blipFill>
        <p:spPr bwMode="auto">
          <a:xfrm>
            <a:off x="7107475" y="41199"/>
            <a:ext cx="1190445" cy="15058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Image result for ad targeting facebook"/>
          <p:cNvPicPr>
            <a:picLocks noChangeAspect="1" noChangeArrowheads="1"/>
          </p:cNvPicPr>
          <p:nvPr/>
        </p:nvPicPr>
        <p:blipFill rotWithShape="1">
          <a:blip r:embed="rId4">
            <a:extLst>
              <a:ext uri="{28A0092B-C50C-407E-A947-70E740481C1C}">
                <a14:useLocalDpi xmlns:a14="http://schemas.microsoft.com/office/drawing/2010/main" val="0"/>
              </a:ext>
            </a:extLst>
          </a:blip>
          <a:srcRect b="19081"/>
          <a:stretch/>
        </p:blipFill>
        <p:spPr bwMode="auto">
          <a:xfrm>
            <a:off x="4816670" y="1832479"/>
            <a:ext cx="4205960" cy="440634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ad target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652" t="8269"/>
          <a:stretch/>
        </p:blipFill>
        <p:spPr bwMode="auto">
          <a:xfrm>
            <a:off x="6843872" y="4695179"/>
            <a:ext cx="2162849" cy="141859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result for ai robots job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370" y="1827291"/>
            <a:ext cx="4269500" cy="220836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7"/>
          <a:stretch>
            <a:fillRect/>
          </a:stretch>
        </p:blipFill>
        <p:spPr>
          <a:xfrm>
            <a:off x="121370" y="4098724"/>
            <a:ext cx="4269500" cy="2357120"/>
          </a:xfrm>
          <a:prstGeom prst="rect">
            <a:avLst/>
          </a:prstGeom>
        </p:spPr>
      </p:pic>
      <p:pic>
        <p:nvPicPr>
          <p:cNvPr id="3074" name="Picture 2" descr="Image result for ai and discrimina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0910" y="2620616"/>
            <a:ext cx="2217162" cy="295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9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nodeType="clickEffect">
                                  <p:stCondLst>
                                    <p:cond delay="0"/>
                                  </p:stCondLst>
                                  <p:childTnLst>
                                    <p:set>
                                      <p:cBhvr>
                                        <p:cTn id="30" dur="1" fill="hold">
                                          <p:stCondLst>
                                            <p:cond delay="0"/>
                                          </p:stCondLst>
                                        </p:cTn>
                                        <p:tgtEl>
                                          <p:spTgt spid="1046"/>
                                        </p:tgtEl>
                                        <p:attrNameLst>
                                          <p:attrName>style.visibility</p:attrName>
                                        </p:attrNameLst>
                                      </p:cBhvr>
                                      <p:to>
                                        <p:strVal val="visible"/>
                                      </p:to>
                                    </p:set>
                                    <p:anim calcmode="lin" valueType="num">
                                      <p:cBhvr>
                                        <p:cTn id="31" dur="500" fill="hold"/>
                                        <p:tgtEl>
                                          <p:spTgt spid="1046"/>
                                        </p:tgtEl>
                                        <p:attrNameLst>
                                          <p:attrName>ppt_w</p:attrName>
                                        </p:attrNameLst>
                                      </p:cBhvr>
                                      <p:tavLst>
                                        <p:tav tm="0">
                                          <p:val>
                                            <p:strVal val="4/3*#ppt_w"/>
                                          </p:val>
                                        </p:tav>
                                        <p:tav tm="100000">
                                          <p:val>
                                            <p:strVal val="#ppt_w"/>
                                          </p:val>
                                        </p:tav>
                                      </p:tavLst>
                                    </p:anim>
                                    <p:anim calcmode="lin" valueType="num">
                                      <p:cBhvr>
                                        <p:cTn id="32" dur="500" fill="hold"/>
                                        <p:tgtEl>
                                          <p:spTgt spid="1046"/>
                                        </p:tgtEl>
                                        <p:attrNameLst>
                                          <p:attrName>ppt_h</p:attrName>
                                        </p:attrNameLst>
                                      </p:cBhvr>
                                      <p:tavLst>
                                        <p:tav tm="0">
                                          <p:val>
                                            <p:strVal val="4/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1000"/>
                                        <p:tgtEl>
                                          <p:spTgt spid="3074"/>
                                        </p:tgtEl>
                                      </p:cBhvr>
                                    </p:animEffect>
                                    <p:anim calcmode="lin" valueType="num">
                                      <p:cBhvr>
                                        <p:cTn id="38" dur="1000" fill="hold"/>
                                        <p:tgtEl>
                                          <p:spTgt spid="3074"/>
                                        </p:tgtEl>
                                        <p:attrNameLst>
                                          <p:attrName>ppt_x</p:attrName>
                                        </p:attrNameLst>
                                      </p:cBhvr>
                                      <p:tavLst>
                                        <p:tav tm="0">
                                          <p:val>
                                            <p:strVal val="#ppt_x"/>
                                          </p:val>
                                        </p:tav>
                                        <p:tav tm="100000">
                                          <p:val>
                                            <p:strVal val="#ppt_x"/>
                                          </p:val>
                                        </p:tav>
                                      </p:tavLst>
                                    </p:anim>
                                    <p:anim calcmode="lin" valueType="num">
                                      <p:cBhvr>
                                        <p:cTn id="3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580" y="128580"/>
            <a:ext cx="7374839" cy="830997"/>
          </a:xfrm>
          <a:prstGeom prst="rect">
            <a:avLst/>
          </a:prstGeom>
          <a:noFill/>
        </p:spPr>
        <p:txBody>
          <a:bodyPr wrap="none" rtlCol="0">
            <a:spAutoFit/>
          </a:bodyPr>
          <a:lstStyle/>
          <a:p>
            <a:r>
              <a:rPr lang="en-US" sz="4800" b="1" dirty="0" smtClean="0"/>
              <a:t>Computer-Generated Works</a:t>
            </a:r>
            <a:endParaRPr lang="en-US" sz="4800" b="1" dirty="0"/>
          </a:p>
        </p:txBody>
      </p:sp>
      <p:sp>
        <p:nvSpPr>
          <p:cNvPr id="3" name="TextBox 2"/>
          <p:cNvSpPr txBox="1"/>
          <p:nvPr/>
        </p:nvSpPr>
        <p:spPr>
          <a:xfrm>
            <a:off x="185012" y="2768810"/>
            <a:ext cx="4044184" cy="1200329"/>
          </a:xfrm>
          <a:prstGeom prst="rect">
            <a:avLst/>
          </a:prstGeom>
          <a:solidFill>
            <a:schemeClr val="bg2">
              <a:lumMod val="90000"/>
            </a:schemeClr>
          </a:solidFill>
        </p:spPr>
        <p:txBody>
          <a:bodyPr wrap="none" rtlCol="0">
            <a:spAutoFit/>
          </a:bodyPr>
          <a:lstStyle/>
          <a:p>
            <a:pPr algn="ctr"/>
            <a:r>
              <a:rPr lang="en-US" sz="3600" b="1" dirty="0" smtClean="0"/>
              <a:t>Human-Computer</a:t>
            </a:r>
          </a:p>
          <a:p>
            <a:pPr algn="ctr"/>
            <a:r>
              <a:rPr lang="en-US" sz="3600" b="1" dirty="0" smtClean="0"/>
              <a:t>Collaborative Works</a:t>
            </a:r>
            <a:endParaRPr lang="en-US" sz="3600" b="1" dirty="0"/>
          </a:p>
        </p:txBody>
      </p:sp>
      <p:sp>
        <p:nvSpPr>
          <p:cNvPr id="4" name="TextBox 3"/>
          <p:cNvSpPr txBox="1"/>
          <p:nvPr/>
        </p:nvSpPr>
        <p:spPr>
          <a:xfrm>
            <a:off x="5478029" y="2745653"/>
            <a:ext cx="2512291" cy="1200329"/>
          </a:xfrm>
          <a:prstGeom prst="rect">
            <a:avLst/>
          </a:prstGeom>
          <a:solidFill>
            <a:schemeClr val="tx1"/>
          </a:solidFill>
        </p:spPr>
        <p:txBody>
          <a:bodyPr wrap="none" rtlCol="0">
            <a:spAutoFit/>
          </a:bodyPr>
          <a:lstStyle/>
          <a:p>
            <a:pPr algn="ctr"/>
            <a:r>
              <a:rPr lang="en-US" sz="3600" b="1" dirty="0" smtClean="0">
                <a:solidFill>
                  <a:schemeClr val="bg1"/>
                </a:solidFill>
              </a:rPr>
              <a:t>AGI-Created</a:t>
            </a:r>
          </a:p>
          <a:p>
            <a:pPr algn="ctr"/>
            <a:r>
              <a:rPr lang="en-US" sz="3600" b="1" dirty="0" smtClean="0">
                <a:solidFill>
                  <a:schemeClr val="bg1"/>
                </a:solidFill>
              </a:rPr>
              <a:t>Works</a:t>
            </a:r>
            <a:endParaRPr lang="en-US" sz="3600" b="1" dirty="0">
              <a:solidFill>
                <a:schemeClr val="bg1"/>
              </a:solidFill>
            </a:endParaRPr>
          </a:p>
        </p:txBody>
      </p:sp>
      <p:sp>
        <p:nvSpPr>
          <p:cNvPr id="5" name="Down Arrow 4"/>
          <p:cNvSpPr/>
          <p:nvPr/>
        </p:nvSpPr>
        <p:spPr>
          <a:xfrm rot="2153708">
            <a:off x="3102906" y="888531"/>
            <a:ext cx="785812" cy="18993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380492">
            <a:off x="5349621" y="832562"/>
            <a:ext cx="785812" cy="1961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Image result for artificial general intel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593" y="4261723"/>
            <a:ext cx="2045453" cy="187363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17060" y="4021476"/>
            <a:ext cx="5705696" cy="2812611"/>
            <a:chOff x="217060" y="4021476"/>
            <a:chExt cx="5705696" cy="2812611"/>
          </a:xfrm>
        </p:grpSpPr>
        <p:sp>
          <p:nvSpPr>
            <p:cNvPr id="7" name="TextBox 6"/>
            <p:cNvSpPr txBox="1"/>
            <p:nvPr/>
          </p:nvSpPr>
          <p:spPr>
            <a:xfrm>
              <a:off x="217060" y="4021476"/>
              <a:ext cx="4153844" cy="830997"/>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Analogy to Machine-</a:t>
              </a:r>
            </a:p>
            <a:p>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Assisted Works</a:t>
              </a:r>
              <a:endParaRPr lang="en-US" sz="2400" b="1" dirty="0"/>
            </a:p>
          </p:txBody>
        </p:sp>
        <p:sp>
          <p:nvSpPr>
            <p:cNvPr id="8" name="TextBox 7"/>
            <p:cNvSpPr txBox="1"/>
            <p:nvPr/>
          </p:nvSpPr>
          <p:spPr>
            <a:xfrm>
              <a:off x="623644" y="5012724"/>
              <a:ext cx="2466175"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Photography</a:t>
              </a:r>
              <a:endParaRPr lang="en-US" sz="2400" b="1" dirty="0"/>
            </a:p>
          </p:txBody>
        </p:sp>
        <p:sp>
          <p:nvSpPr>
            <p:cNvPr id="9" name="TextBox 8"/>
            <p:cNvSpPr txBox="1"/>
            <p:nvPr/>
          </p:nvSpPr>
          <p:spPr>
            <a:xfrm>
              <a:off x="625206" y="5634640"/>
              <a:ext cx="360399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Musical Instrument</a:t>
              </a:r>
              <a:endParaRPr lang="en-US" sz="2400" b="1" dirty="0"/>
            </a:p>
          </p:txBody>
        </p:sp>
        <p:sp>
          <p:nvSpPr>
            <p:cNvPr id="10" name="TextBox 9"/>
            <p:cNvSpPr txBox="1"/>
            <p:nvPr/>
          </p:nvSpPr>
          <p:spPr>
            <a:xfrm>
              <a:off x="625206" y="6256557"/>
              <a:ext cx="3603990"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Word Processing</a:t>
              </a:r>
              <a:endParaRPr lang="en-US" sz="2400" b="1" dirty="0"/>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1365" y="5358523"/>
              <a:ext cx="1441391" cy="147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5" descr="earlycamer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591" y="4664148"/>
              <a:ext cx="1083715" cy="72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3128" y="4929554"/>
              <a:ext cx="1638015" cy="16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163702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5120" y="491172"/>
            <a:ext cx="6278880" cy="2862322"/>
          </a:xfrm>
          <a:prstGeom prst="rect">
            <a:avLst/>
          </a:prstGeom>
          <a:noFill/>
        </p:spPr>
        <p:txBody>
          <a:bodyPr wrap="square" rtlCol="0">
            <a:spAutoFit/>
          </a:bodyPr>
          <a:lstStyle/>
          <a:p>
            <a:r>
              <a:rPr lang="en-US" sz="3600" b="1" dirty="0"/>
              <a:t>Artificial general intelligence (AGI) is the intelligence of a machine that could successfully perform any intellectual task that a human being can. </a:t>
            </a:r>
          </a:p>
        </p:txBody>
      </p:sp>
      <p:pic>
        <p:nvPicPr>
          <p:cNvPr id="7170" name="Picture 2" descr="Image result for artificial general intellig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52" y="831720"/>
            <a:ext cx="238125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759327"/>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5" t="25876" r="40821" b="22415"/>
          <a:stretch/>
        </p:blipFill>
        <p:spPr bwMode="auto">
          <a:xfrm>
            <a:off x="286354" y="224286"/>
            <a:ext cx="1937399" cy="1184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20940" y="440202"/>
            <a:ext cx="4622932" cy="707886"/>
          </a:xfrm>
          <a:prstGeom prst="rect">
            <a:avLst/>
          </a:prstGeom>
          <a:noFill/>
          <a:ln w="38100">
            <a:solidFill>
              <a:schemeClr val="tx1"/>
            </a:solidFill>
          </a:ln>
        </p:spPr>
        <p:txBody>
          <a:bodyPr wrap="none" rtlCol="0">
            <a:spAutoFit/>
          </a:bodyPr>
          <a:lstStyle/>
          <a:p>
            <a:pPr>
              <a:defRPr/>
            </a:pPr>
            <a:r>
              <a:rPr lang="en-US" sz="4000" b="1" dirty="0" smtClean="0">
                <a:solidFill>
                  <a:prstClr val="black"/>
                </a:solidFill>
              </a:rPr>
              <a:t>What Is Intelligence?</a:t>
            </a:r>
            <a:endParaRPr lang="en-US" sz="4000" b="1" dirty="0">
              <a:solidFill>
                <a:prstClr val="black"/>
              </a:solidFill>
            </a:endParaRPr>
          </a:p>
        </p:txBody>
      </p:sp>
      <p:pic>
        <p:nvPicPr>
          <p:cNvPr id="5"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891" t="16151" r="8732" b="22415"/>
          <a:stretch/>
        </p:blipFill>
        <p:spPr bwMode="auto">
          <a:xfrm>
            <a:off x="7107475" y="41199"/>
            <a:ext cx="1190445" cy="15058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20503" y="1763008"/>
            <a:ext cx="8426548" cy="1200329"/>
            <a:chOff x="520503" y="1763008"/>
            <a:chExt cx="8426548" cy="1200329"/>
          </a:xfrm>
        </p:grpSpPr>
        <p:sp>
          <p:nvSpPr>
            <p:cNvPr id="6" name="Rectangle 5"/>
            <p:cNvSpPr/>
            <p:nvPr/>
          </p:nvSpPr>
          <p:spPr>
            <a:xfrm>
              <a:off x="520503" y="1784829"/>
              <a:ext cx="3305909" cy="393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0503" y="1763008"/>
              <a:ext cx="8426548" cy="1200329"/>
            </a:xfrm>
            <a:prstGeom prst="rect">
              <a:avLst/>
            </a:prstGeom>
            <a:noFill/>
          </p:spPr>
          <p:txBody>
            <a:bodyPr wrap="square" rtlCol="0">
              <a:spAutoFit/>
            </a:bodyPr>
            <a:lstStyle/>
            <a:p>
              <a:r>
                <a:rPr lang="en-US" sz="2400" b="1" dirty="0" smtClean="0"/>
                <a:t>Intelligence Quotient (IQ): Knowledge, Processing Speed, Analytic Skill, Emotional/inter-personal Sensitivity, Goal-Oriented Behavior, Learning, Problem Solving, . . .</a:t>
              </a:r>
              <a:endParaRPr lang="en-US" sz="2400" b="1" dirty="0"/>
            </a:p>
          </p:txBody>
        </p:sp>
      </p:grpSp>
      <p:grpSp>
        <p:nvGrpSpPr>
          <p:cNvPr id="9" name="Group 8"/>
          <p:cNvGrpSpPr/>
          <p:nvPr/>
        </p:nvGrpSpPr>
        <p:grpSpPr>
          <a:xfrm>
            <a:off x="520503" y="4339868"/>
            <a:ext cx="8240205" cy="830997"/>
            <a:chOff x="520503" y="3806886"/>
            <a:chExt cx="8240205" cy="830997"/>
          </a:xfrm>
        </p:grpSpPr>
        <p:sp>
          <p:nvSpPr>
            <p:cNvPr id="17" name="Rectangle 16"/>
            <p:cNvSpPr/>
            <p:nvPr/>
          </p:nvSpPr>
          <p:spPr>
            <a:xfrm>
              <a:off x="520503" y="3828707"/>
              <a:ext cx="2166426" cy="393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0503" y="3806886"/>
              <a:ext cx="8240205" cy="830997"/>
            </a:xfrm>
            <a:prstGeom prst="rect">
              <a:avLst/>
            </a:prstGeom>
            <a:noFill/>
          </p:spPr>
          <p:txBody>
            <a:bodyPr wrap="square" rtlCol="0">
              <a:spAutoFit/>
            </a:bodyPr>
            <a:lstStyle/>
            <a:p>
              <a:r>
                <a:rPr lang="en-US" sz="2400" b="1" dirty="0" smtClean="0"/>
                <a:t>Problem Solving: Optimization, Planning, </a:t>
              </a:r>
              <a:r>
                <a:rPr lang="en-US" sz="2400" b="1" dirty="0" err="1" smtClean="0"/>
                <a:t>Decisionmaking</a:t>
              </a:r>
              <a:r>
                <a:rPr lang="en-US" sz="2400" b="1" dirty="0" smtClean="0"/>
                <a:t>, Problem Solution, Problem Recognition</a:t>
              </a:r>
              <a:endParaRPr lang="en-US" sz="2400" b="1" dirty="0"/>
            </a:p>
          </p:txBody>
        </p:sp>
      </p:grpSp>
      <p:grpSp>
        <p:nvGrpSpPr>
          <p:cNvPr id="10" name="Group 9"/>
          <p:cNvGrpSpPr/>
          <p:nvPr/>
        </p:nvGrpSpPr>
        <p:grpSpPr>
          <a:xfrm>
            <a:off x="520503" y="5628297"/>
            <a:ext cx="8240205" cy="830997"/>
            <a:chOff x="520503" y="5013492"/>
            <a:chExt cx="8240205" cy="830997"/>
          </a:xfrm>
        </p:grpSpPr>
        <p:sp>
          <p:nvSpPr>
            <p:cNvPr id="18" name="Rectangle 17"/>
            <p:cNvSpPr/>
            <p:nvPr/>
          </p:nvSpPr>
          <p:spPr>
            <a:xfrm>
              <a:off x="576774" y="5085905"/>
              <a:ext cx="3249638" cy="393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0503" y="5013492"/>
              <a:ext cx="8240205" cy="830997"/>
            </a:xfrm>
            <a:prstGeom prst="rect">
              <a:avLst/>
            </a:prstGeom>
            <a:noFill/>
          </p:spPr>
          <p:txBody>
            <a:bodyPr wrap="square" rtlCol="0">
              <a:spAutoFit/>
            </a:bodyPr>
            <a:lstStyle/>
            <a:p>
              <a:r>
                <a:rPr lang="en-US" sz="2400" b="1" dirty="0" smtClean="0"/>
                <a:t>Visual/Spatial Awareness: Optimization, Object Recognition, Identifying Edges</a:t>
              </a:r>
              <a:endParaRPr lang="en-US" sz="2400" b="1" dirty="0"/>
            </a:p>
          </p:txBody>
        </p:sp>
      </p:grpSp>
      <p:grpSp>
        <p:nvGrpSpPr>
          <p:cNvPr id="8" name="Group 7"/>
          <p:cNvGrpSpPr/>
          <p:nvPr/>
        </p:nvGrpSpPr>
        <p:grpSpPr>
          <a:xfrm>
            <a:off x="520503" y="3420770"/>
            <a:ext cx="7614329" cy="461665"/>
            <a:chOff x="520503" y="2969613"/>
            <a:chExt cx="7614329" cy="461665"/>
          </a:xfrm>
        </p:grpSpPr>
        <p:sp>
          <p:nvSpPr>
            <p:cNvPr id="16" name="Rectangle 15"/>
            <p:cNvSpPr/>
            <p:nvPr/>
          </p:nvSpPr>
          <p:spPr>
            <a:xfrm>
              <a:off x="520503" y="3014518"/>
              <a:ext cx="1195756" cy="393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20503" y="2969613"/>
              <a:ext cx="7614329" cy="461665"/>
            </a:xfrm>
            <a:prstGeom prst="rect">
              <a:avLst/>
            </a:prstGeom>
            <a:noFill/>
          </p:spPr>
          <p:txBody>
            <a:bodyPr wrap="none" rtlCol="0">
              <a:spAutoFit/>
            </a:bodyPr>
            <a:lstStyle/>
            <a:p>
              <a:r>
                <a:rPr lang="en-US" sz="2400" b="1" dirty="0" smtClean="0"/>
                <a:t>Learning: Experience, Adaptation, Strategic Interaction, . . .</a:t>
              </a:r>
              <a:endParaRPr lang="en-US" sz="2400" b="1" dirty="0"/>
            </a:p>
          </p:txBody>
        </p:sp>
      </p:grpSp>
    </p:spTree>
    <p:extLst>
      <p:ext uri="{BB962C8B-B14F-4D97-AF65-F5344CB8AC3E}">
        <p14:creationId xmlns:p14="http://schemas.microsoft.com/office/powerpoint/2010/main" val="36102634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2" descr="Image result for desert island 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171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6324" name="Picture 4" descr="https://target.scene7.com/is/image/Target/14771988?wid=1560&amp;hei=1560&amp;fmt=p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563" t="9026" r="24128" b="11463"/>
          <a:stretch/>
        </p:blipFill>
        <p:spPr bwMode="auto">
          <a:xfrm>
            <a:off x="1954530" y="2525970"/>
            <a:ext cx="1268729" cy="1966080"/>
          </a:xfrm>
          <a:prstGeom prst="roundRect">
            <a:avLst>
              <a:gd name="adj" fmla="val 4965"/>
            </a:avLst>
          </a:prstGeom>
          <a:noFill/>
          <a:extLst>
            <a:ext uri="{909E8E84-426E-40DD-AFC4-6F175D3DCCD1}">
              <a14:hiddenFill xmlns:a14="http://schemas.microsoft.com/office/drawing/2010/main">
                <a:solidFill>
                  <a:srgbClr val="FFFFFF"/>
                </a:solidFill>
              </a14:hiddenFill>
            </a:ext>
          </a:extLst>
        </p:spPr>
      </p:pic>
      <p:pic>
        <p:nvPicPr>
          <p:cNvPr id="56326" name="Picture 6" descr="Image result for can opener no backgroun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209" b="24970"/>
          <a:stretch/>
        </p:blipFill>
        <p:spPr bwMode="auto">
          <a:xfrm rot="8294446">
            <a:off x="3611316" y="2221523"/>
            <a:ext cx="4660275" cy="2414954"/>
          </a:xfrm>
          <a:prstGeom prst="parallelogram">
            <a:avLst>
              <a:gd name="adj" fmla="val 13043"/>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888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fade">
                                      <p:cBhvr>
                                        <p:cTn id="7" dur="1000"/>
                                        <p:tgtEl>
                                          <p:spTgt spid="56324"/>
                                        </p:tgtEl>
                                      </p:cBhvr>
                                    </p:animEffect>
                                    <p:anim calcmode="lin" valueType="num">
                                      <p:cBhvr>
                                        <p:cTn id="8" dur="1000" fill="hold"/>
                                        <p:tgtEl>
                                          <p:spTgt spid="56324"/>
                                        </p:tgtEl>
                                        <p:attrNameLst>
                                          <p:attrName>ppt_x</p:attrName>
                                        </p:attrNameLst>
                                      </p:cBhvr>
                                      <p:tavLst>
                                        <p:tav tm="0">
                                          <p:val>
                                            <p:strVal val="#ppt_x"/>
                                          </p:val>
                                        </p:tav>
                                        <p:tav tm="100000">
                                          <p:val>
                                            <p:strVal val="#ppt_x"/>
                                          </p:val>
                                        </p:tav>
                                      </p:tavLst>
                                    </p:anim>
                                    <p:anim calcmode="lin" valueType="num">
                                      <p:cBhvr>
                                        <p:cTn id="9" dur="1000" fill="hold"/>
                                        <p:tgtEl>
                                          <p:spTgt spid="563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56326"/>
                                        </p:tgtEl>
                                        <p:attrNameLst>
                                          <p:attrName>style.visibility</p:attrName>
                                        </p:attrNameLst>
                                      </p:cBhvr>
                                      <p:to>
                                        <p:strVal val="visible"/>
                                      </p:to>
                                    </p:set>
                                    <p:anim calcmode="lin" valueType="num">
                                      <p:cBhvr>
                                        <p:cTn id="14" dur="1000" fill="hold"/>
                                        <p:tgtEl>
                                          <p:spTgt spid="56326"/>
                                        </p:tgtEl>
                                        <p:attrNameLst>
                                          <p:attrName>ppt_w</p:attrName>
                                        </p:attrNameLst>
                                      </p:cBhvr>
                                      <p:tavLst>
                                        <p:tav tm="0">
                                          <p:val>
                                            <p:fltVal val="0"/>
                                          </p:val>
                                        </p:tav>
                                        <p:tav tm="100000">
                                          <p:val>
                                            <p:strVal val="#ppt_w"/>
                                          </p:val>
                                        </p:tav>
                                      </p:tavLst>
                                    </p:anim>
                                    <p:anim calcmode="lin" valueType="num">
                                      <p:cBhvr>
                                        <p:cTn id="15" dur="1000" fill="hold"/>
                                        <p:tgtEl>
                                          <p:spTgt spid="56326"/>
                                        </p:tgtEl>
                                        <p:attrNameLst>
                                          <p:attrName>ppt_h</p:attrName>
                                        </p:attrNameLst>
                                      </p:cBhvr>
                                      <p:tavLst>
                                        <p:tav tm="0">
                                          <p:val>
                                            <p:fltVal val="0"/>
                                          </p:val>
                                        </p:tav>
                                        <p:tav tm="100000">
                                          <p:val>
                                            <p:strVal val="#ppt_h"/>
                                          </p:val>
                                        </p:tav>
                                      </p:tavLst>
                                    </p:anim>
                                    <p:anim calcmode="lin" valueType="num">
                                      <p:cBhvr>
                                        <p:cTn id="16" dur="1000" fill="hold"/>
                                        <p:tgtEl>
                                          <p:spTgt spid="5632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63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910135" y="1509763"/>
            <a:ext cx="6536405" cy="369332"/>
          </a:xfrm>
          <a:prstGeom prst="rect">
            <a:avLst/>
          </a:prstGeom>
          <a:noFill/>
        </p:spPr>
        <p:txBody>
          <a:bodyPr wrap="none" rtlCol="0">
            <a:spAutoFit/>
          </a:bodyPr>
          <a:lstStyle/>
          <a:p>
            <a:r>
              <a:rPr lang="en-US" dirty="0"/>
              <a:t>Neural Networks - </a:t>
            </a:r>
            <a:r>
              <a:rPr lang="en-US" dirty="0">
                <a:hlinkClick r:id="rId2"/>
              </a:rPr>
              <a:t>https://www.youtube.com/watch?v=aircAruvnKk</a:t>
            </a:r>
            <a:endParaRPr lang="en-US" dirty="0"/>
          </a:p>
        </p:txBody>
      </p:sp>
      <p:sp>
        <p:nvSpPr>
          <p:cNvPr id="6" name="TextBox 5"/>
          <p:cNvSpPr txBox="1"/>
          <p:nvPr/>
        </p:nvSpPr>
        <p:spPr>
          <a:xfrm>
            <a:off x="910135" y="2470666"/>
            <a:ext cx="7210051" cy="369332"/>
          </a:xfrm>
          <a:prstGeom prst="rect">
            <a:avLst/>
          </a:prstGeom>
          <a:noFill/>
        </p:spPr>
        <p:txBody>
          <a:bodyPr wrap="none" rtlCol="0">
            <a:spAutoFit/>
          </a:bodyPr>
          <a:lstStyle/>
          <a:p>
            <a:r>
              <a:rPr lang="en-US" dirty="0"/>
              <a:t>How machines learn:  </a:t>
            </a:r>
            <a:r>
              <a:rPr lang="en-US" dirty="0">
                <a:hlinkClick r:id="rId3"/>
              </a:rPr>
              <a:t>https://www.youtube.com/watch?v=IHZwWFHWa-w</a:t>
            </a:r>
            <a:endParaRPr lang="en-US" dirty="0"/>
          </a:p>
        </p:txBody>
      </p:sp>
      <p:sp>
        <p:nvSpPr>
          <p:cNvPr id="7" name="TextBox 6"/>
          <p:cNvSpPr txBox="1"/>
          <p:nvPr/>
        </p:nvSpPr>
        <p:spPr>
          <a:xfrm>
            <a:off x="910135" y="3798332"/>
            <a:ext cx="5432256" cy="369332"/>
          </a:xfrm>
          <a:prstGeom prst="rect">
            <a:avLst/>
          </a:prstGeom>
          <a:noFill/>
        </p:spPr>
        <p:txBody>
          <a:bodyPr wrap="none" rtlCol="0">
            <a:spAutoFit/>
          </a:bodyPr>
          <a:lstStyle/>
          <a:p>
            <a:r>
              <a:rPr lang="en-US" dirty="0"/>
              <a:t>https://www.youtube.com/watch?v=9CO6M2HsoIA&amp;t= </a:t>
            </a:r>
          </a:p>
        </p:txBody>
      </p:sp>
      <p:sp>
        <p:nvSpPr>
          <p:cNvPr id="8" name="TextBox 7"/>
          <p:cNvSpPr txBox="1"/>
          <p:nvPr/>
        </p:nvSpPr>
        <p:spPr>
          <a:xfrm>
            <a:off x="910135" y="3429000"/>
            <a:ext cx="1484894" cy="369332"/>
          </a:xfrm>
          <a:prstGeom prst="rect">
            <a:avLst/>
          </a:prstGeom>
          <a:noFill/>
        </p:spPr>
        <p:txBody>
          <a:bodyPr wrap="none" rtlCol="0">
            <a:spAutoFit/>
          </a:bodyPr>
          <a:lstStyle/>
          <a:p>
            <a:r>
              <a:rPr lang="en-US" dirty="0" err="1" smtClean="0"/>
              <a:t>Slaughterbots</a:t>
            </a:r>
            <a:endParaRPr lang="en-US" dirty="0"/>
          </a:p>
        </p:txBody>
      </p:sp>
    </p:spTree>
    <p:extLst>
      <p:ext uri="{BB962C8B-B14F-4D97-AF65-F5344CB8AC3E}">
        <p14:creationId xmlns:p14="http://schemas.microsoft.com/office/powerpoint/2010/main" val="1480051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107" y="295819"/>
            <a:ext cx="6315749" cy="1569660"/>
          </a:xfrm>
          <a:prstGeom prst="rect">
            <a:avLst/>
          </a:prstGeom>
          <a:solidFill>
            <a:schemeClr val="tx1"/>
          </a:solidFill>
        </p:spPr>
        <p:txBody>
          <a:bodyPr wrap="square" rtlCol="0">
            <a:spAutoFit/>
          </a:bodyPr>
          <a:lstStyle/>
          <a:p>
            <a:pPr algn="ctr"/>
            <a:r>
              <a:rPr lang="en-US" sz="4800" b="1" dirty="0" smtClean="0">
                <a:solidFill>
                  <a:schemeClr val="bg1"/>
                </a:solidFill>
              </a:rPr>
              <a:t>AGI-Created Works: </a:t>
            </a:r>
          </a:p>
          <a:p>
            <a:pPr algn="ctr"/>
            <a:r>
              <a:rPr lang="en-US" sz="4800" b="1" dirty="0" smtClean="0">
                <a:solidFill>
                  <a:schemeClr val="bg1"/>
                </a:solidFill>
              </a:rPr>
              <a:t>© Issues</a:t>
            </a:r>
            <a:endParaRPr lang="en-US" sz="4800" b="1" dirty="0">
              <a:solidFill>
                <a:schemeClr val="bg1"/>
              </a:solidFill>
            </a:endParaRPr>
          </a:p>
        </p:txBody>
      </p:sp>
      <p:sp>
        <p:nvSpPr>
          <p:cNvPr id="3" name="TextBox 2"/>
          <p:cNvSpPr txBox="1"/>
          <p:nvPr/>
        </p:nvSpPr>
        <p:spPr>
          <a:xfrm>
            <a:off x="1776743" y="2760521"/>
            <a:ext cx="3760641"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 Authorship</a:t>
            </a:r>
            <a:endParaRPr lang="en-US" sz="4000" b="1" dirty="0"/>
          </a:p>
        </p:txBody>
      </p:sp>
      <p:sp>
        <p:nvSpPr>
          <p:cNvPr id="4" name="TextBox 3"/>
          <p:cNvSpPr txBox="1"/>
          <p:nvPr/>
        </p:nvSpPr>
        <p:spPr>
          <a:xfrm>
            <a:off x="1762456" y="4065826"/>
            <a:ext cx="5767057"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 Derivative Works</a:t>
            </a:r>
            <a:endParaRPr lang="en-US" sz="4000" b="1" dirty="0"/>
          </a:p>
        </p:txBody>
      </p:sp>
      <p:sp>
        <p:nvSpPr>
          <p:cNvPr id="5" name="TextBox 4"/>
          <p:cNvSpPr txBox="1"/>
          <p:nvPr/>
        </p:nvSpPr>
        <p:spPr>
          <a:xfrm>
            <a:off x="1776744" y="5371131"/>
            <a:ext cx="6165574"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 Ownership</a:t>
            </a:r>
            <a:endParaRPr lang="en-US" sz="4000" b="1" dirty="0"/>
          </a:p>
        </p:txBody>
      </p:sp>
      <p:pic>
        <p:nvPicPr>
          <p:cNvPr id="7" name="Picture 2" descr="Image result for artificial general intellig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8" y="204073"/>
            <a:ext cx="2045453" cy="187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281257"/>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CC943B2C7C7B458E839029CCA980C9" ma:contentTypeVersion="10" ma:contentTypeDescription="Create a new document." ma:contentTypeScope="" ma:versionID="28176b67b82abe7fd7be412e36d7e32c">
  <xsd:schema xmlns:xsd="http://www.w3.org/2001/XMLSchema" xmlns:xs="http://www.w3.org/2001/XMLSchema" xmlns:p="http://schemas.microsoft.com/office/2006/metadata/properties" xmlns:ns2="a306c98c-0531-41a2-9389-6f09b0422cb4" xmlns:ns3="c3b367b3-dc77-49bc-abb4-51786e3088d6" targetNamespace="http://schemas.microsoft.com/office/2006/metadata/properties" ma:root="true" ma:fieldsID="3b4009d980d2de812dc72dbfa9d3f705" ns2:_="" ns3:_="">
    <xsd:import namespace="a306c98c-0531-41a2-9389-6f09b0422cb4"/>
    <xsd:import namespace="c3b367b3-dc77-49bc-abb4-51786e3088d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6c98c-0531-41a2-9389-6f09b0422cb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b367b3-dc77-49bc-abb4-51786e3088d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D07B8-DE24-49E4-ACE0-CB1760912792}"/>
</file>

<file path=customXml/itemProps2.xml><?xml version="1.0" encoding="utf-8"?>
<ds:datastoreItem xmlns:ds="http://schemas.openxmlformats.org/officeDocument/2006/customXml" ds:itemID="{B33A445C-2655-4485-9F5B-FCE951FCF97A}"/>
</file>

<file path=customXml/itemProps3.xml><?xml version="1.0" encoding="utf-8"?>
<ds:datastoreItem xmlns:ds="http://schemas.openxmlformats.org/officeDocument/2006/customXml" ds:itemID="{3DD15512-A387-4C15-A71E-9BC6FB90A573}"/>
</file>

<file path=docProps/app.xml><?xml version="1.0" encoding="utf-8"?>
<Properties xmlns="http://schemas.openxmlformats.org/officeDocument/2006/extended-properties" xmlns:vt="http://schemas.openxmlformats.org/officeDocument/2006/docPropsVTypes">
  <Template>Office Theme</Template>
  <TotalTime>5673</TotalTime>
  <Words>4152</Words>
  <Application>Microsoft Office PowerPoint</Application>
  <PresentationFormat>On-screen Show (4:3)</PresentationFormat>
  <Paragraphs>299</Paragraphs>
  <Slides>25</Slides>
  <Notes>5</Notes>
  <HiddenSlides>2</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25</vt:i4>
      </vt:variant>
    </vt:vector>
  </HeadingPairs>
  <TitlesOfParts>
    <vt:vector size="40" baseType="lpstr">
      <vt:lpstr>MS PGothic</vt:lpstr>
      <vt:lpstr>MS PGothic</vt:lpstr>
      <vt:lpstr>Arial</vt:lpstr>
      <vt:lpstr>Calibri</vt:lpstr>
      <vt:lpstr>Calibri Light</vt:lpstr>
      <vt:lpstr>Old English Text MT</vt:lpstr>
      <vt:lpstr>Times New Roman</vt:lpstr>
      <vt:lpstr>Office Theme</vt:lpstr>
      <vt:lpstr>1_Office Theme</vt:lpstr>
      <vt:lpstr>17_Default Design</vt:lpstr>
      <vt:lpstr>13_Default Design</vt:lpstr>
      <vt:lpstr>Default Design</vt:lpstr>
      <vt:lpstr>1_Default Design</vt:lpstr>
      <vt:lpstr>Image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Berkeley Law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Menell</dc:creator>
  <cp:lastModifiedBy>Peter</cp:lastModifiedBy>
  <cp:revision>40</cp:revision>
  <dcterms:created xsi:type="dcterms:W3CDTF">2018-02-15T06:41:38Z</dcterms:created>
  <dcterms:modified xsi:type="dcterms:W3CDTF">2019-04-28T16:50:10Z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0x01010096CC943B2C7C7B458E839029CCA980C9</vt:lpwstr>
  </property>
</Properties>
</file>