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28"/>
  </p:notesMasterIdLst>
  <p:sldIdLst>
    <p:sldId id="258" r:id="rId5"/>
    <p:sldId id="259" r:id="rId6"/>
    <p:sldId id="262" r:id="rId7"/>
    <p:sldId id="263" r:id="rId8"/>
    <p:sldId id="272" r:id="rId9"/>
    <p:sldId id="288" r:id="rId10"/>
    <p:sldId id="289" r:id="rId11"/>
    <p:sldId id="286" r:id="rId12"/>
    <p:sldId id="293" r:id="rId13"/>
    <p:sldId id="296" r:id="rId14"/>
    <p:sldId id="297" r:id="rId15"/>
    <p:sldId id="270" r:id="rId16"/>
    <p:sldId id="290" r:id="rId17"/>
    <p:sldId id="279" r:id="rId18"/>
    <p:sldId id="269" r:id="rId19"/>
    <p:sldId id="280" r:id="rId20"/>
    <p:sldId id="281" r:id="rId21"/>
    <p:sldId id="291" r:id="rId22"/>
    <p:sldId id="277" r:id="rId23"/>
    <p:sldId id="275" r:id="rId24"/>
    <p:sldId id="283" r:id="rId25"/>
    <p:sldId id="285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759"/>
    <a:srgbClr val="99A3AE"/>
    <a:srgbClr val="99A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74"/>
  </p:normalViewPr>
  <p:slideViewPr>
    <p:cSldViewPr snapToGrid="0" snapToObjects="1">
      <p:cViewPr varScale="1">
        <p:scale>
          <a:sx n="93" d="100"/>
          <a:sy n="93" d="100"/>
        </p:scale>
        <p:origin x="205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08F1A-F788-480A-947E-BDAAF9B133C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99103-772D-4956-80C3-8A033ACB2CB1}" type="parTrans" cxnId="{F417CB1F-8252-49AA-AA3F-D1D9BF12BFDA}">
      <dgm:prSet/>
      <dgm:spPr/>
      <dgm:t>
        <a:bodyPr/>
        <a:lstStyle/>
        <a:p>
          <a:endParaRPr lang="en-US"/>
        </a:p>
      </dgm:t>
    </dgm:pt>
    <dgm:pt modelId="{543AC150-DEBD-4E61-8F76-4033BD2EAF4D}">
      <dgm:prSet phldrT="[Text]"/>
      <dgm:spPr/>
      <dgm:t>
        <a:bodyPr/>
        <a:lstStyle/>
        <a:p>
          <a:r>
            <a:rPr lang="en-US"/>
            <a:t>Recorded nearly </a:t>
          </a:r>
          <a:r>
            <a:rPr lang="en-US" b="1">
              <a:solidFill>
                <a:srgbClr val="FFB90D"/>
              </a:solidFill>
            </a:rPr>
            <a:t>21,700</a:t>
          </a:r>
          <a:r>
            <a:rPr lang="en-US" b="1"/>
            <a:t> documents</a:t>
          </a:r>
          <a:r>
            <a:rPr lang="en-US"/>
            <a:t> for over </a:t>
          </a:r>
          <a:r>
            <a:rPr lang="en-US" b="1">
              <a:solidFill>
                <a:srgbClr val="FFB90D"/>
              </a:solidFill>
            </a:rPr>
            <a:t>757,400</a:t>
          </a:r>
          <a:r>
            <a:rPr lang="en-US" b="1"/>
            <a:t> works</a:t>
          </a:r>
          <a:endParaRPr lang="en-US"/>
        </a:p>
      </dgm:t>
    </dgm:pt>
    <dgm:pt modelId="{C0ACAE05-8FED-4445-8014-DD2D54D20FB7}" type="sibTrans" cxnId="{F417CB1F-8252-49AA-AA3F-D1D9BF12BFDA}">
      <dgm:prSet/>
      <dgm:spPr>
        <a:solidFill>
          <a:srgbClr val="FFB90D"/>
        </a:solidFill>
      </dgm:spPr>
      <dgm:t>
        <a:bodyPr/>
        <a:lstStyle/>
        <a:p>
          <a:endParaRPr lang="en-US"/>
        </a:p>
      </dgm:t>
    </dgm:pt>
    <dgm:pt modelId="{961B6BE9-9858-42CA-9223-D9E336B1A78C}" type="parTrans" cxnId="{8119D6C6-388B-4C3E-85C0-F8DBB55F775F}">
      <dgm:prSet/>
      <dgm:spPr/>
      <dgm:t>
        <a:bodyPr/>
        <a:lstStyle/>
        <a:p>
          <a:endParaRPr lang="en-US"/>
        </a:p>
      </dgm:t>
    </dgm:pt>
    <dgm:pt modelId="{7B6ABC35-3614-40E6-9586-A353B903EAE5}">
      <dgm:prSet phldrT="[Text]"/>
      <dgm:spPr/>
      <dgm:t>
        <a:bodyPr/>
        <a:lstStyle/>
        <a:p>
          <a:r>
            <a:rPr lang="en-US"/>
            <a:t>Registered </a:t>
          </a:r>
          <a:r>
            <a:rPr lang="en-US" b="1">
              <a:solidFill>
                <a:srgbClr val="FFB90D"/>
              </a:solidFill>
            </a:rPr>
            <a:t>560,013</a:t>
          </a:r>
          <a:r>
            <a:rPr lang="en-US" b="1"/>
            <a:t> </a:t>
          </a:r>
          <a:r>
            <a:rPr lang="en-US"/>
            <a:t> claims for copyright</a:t>
          </a:r>
        </a:p>
      </dgm:t>
    </dgm:pt>
    <dgm:pt modelId="{6B11FB9F-FD85-427A-9E23-BAF6F815527C}" type="sibTrans" cxnId="{8119D6C6-388B-4C3E-85C0-F8DBB55F775F}">
      <dgm:prSet/>
      <dgm:spPr>
        <a:solidFill>
          <a:srgbClr val="F46762"/>
        </a:solidFill>
      </dgm:spPr>
      <dgm:t>
        <a:bodyPr/>
        <a:lstStyle/>
        <a:p>
          <a:endParaRPr lang="en-US"/>
        </a:p>
      </dgm:t>
    </dgm:pt>
    <dgm:pt modelId="{810053AF-5E75-4700-AA91-5CD9C2194989}" type="parTrans" cxnId="{400BC7E4-20E6-4D39-9BA1-530810913079}">
      <dgm:prSet/>
      <dgm:spPr/>
      <dgm:t>
        <a:bodyPr/>
        <a:lstStyle/>
        <a:p>
          <a:endParaRPr lang="en-US"/>
        </a:p>
      </dgm:t>
    </dgm:pt>
    <dgm:pt modelId="{EFD7FAA8-2E29-4408-9779-9CFC1BD67363}">
      <dgm:prSet phldrT="[Text]"/>
      <dgm:spPr/>
      <dgm:t>
        <a:bodyPr/>
        <a:lstStyle/>
        <a:p>
          <a:r>
            <a:rPr lang="en-US"/>
            <a:t>Received over </a:t>
          </a:r>
          <a:r>
            <a:rPr lang="en-US" b="1">
              <a:solidFill>
                <a:srgbClr val="FFB90D"/>
              </a:solidFill>
            </a:rPr>
            <a:t>540,000</a:t>
          </a:r>
          <a:r>
            <a:rPr lang="en-US"/>
            <a:t> claims for registration</a:t>
          </a:r>
        </a:p>
      </dgm:t>
    </dgm:pt>
    <dgm:pt modelId="{BC228121-86C3-4F8A-8ADC-75CDD11A9795}" type="sibTrans" cxnId="{400BC7E4-20E6-4D39-9BA1-530810913079}">
      <dgm:prSet/>
      <dgm:spPr>
        <a:solidFill>
          <a:srgbClr val="4477B7"/>
        </a:solidFill>
      </dgm:spPr>
      <dgm:t>
        <a:bodyPr/>
        <a:lstStyle/>
        <a:p>
          <a:endParaRPr lang="en-US"/>
        </a:p>
      </dgm:t>
    </dgm:pt>
    <dgm:pt modelId="{2FE916E4-3444-42FD-BF29-57BC9FC87CFE}" type="pres">
      <dgm:prSet presAssocID="{2E608F1A-F788-480A-947E-BDAAF9B133C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059AE08-E3AA-4692-9554-BEB210124280}" type="pres">
      <dgm:prSet presAssocID="{543AC150-DEBD-4E61-8F76-4033BD2EAF4D}" presName="composite" presStyleCnt="0"/>
      <dgm:spPr/>
    </dgm:pt>
    <dgm:pt modelId="{C7DEE528-180B-47B9-A214-21C441A46D25}" type="pres">
      <dgm:prSet presAssocID="{543AC150-DEBD-4E61-8F76-4033BD2EAF4D}" presName="Parent1" presStyleLbl="node1" presStyleIdx="0" presStyleCnt="6" custLinFactX="-100000" custLinFactY="70480" custLinFactNeighborX="-118296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C1814-C172-40A8-A3B2-650FCBC377DA}" type="pres">
      <dgm:prSet presAssocID="{543AC150-DEBD-4E61-8F76-4033BD2EAF4D}" presName="Childtext1" presStyleLbl="revTx" presStyleIdx="0" presStyleCnt="3" custLinFactNeighborX="19105" custLinFactNeighborY="3842">
        <dgm:presLayoutVars>
          <dgm:chMax val="0"/>
          <dgm:chPref val="0"/>
          <dgm:bulletEnabled val="1"/>
        </dgm:presLayoutVars>
      </dgm:prSet>
      <dgm:spPr/>
    </dgm:pt>
    <dgm:pt modelId="{73872CDB-8D60-48D3-8BEB-416F4C73166B}" type="pres">
      <dgm:prSet presAssocID="{543AC150-DEBD-4E61-8F76-4033BD2EAF4D}" presName="BalanceSpacing" presStyleCnt="0"/>
      <dgm:spPr/>
    </dgm:pt>
    <dgm:pt modelId="{5CC9EF8D-7CC7-4957-B346-A44708E6CE52}" type="pres">
      <dgm:prSet presAssocID="{543AC150-DEBD-4E61-8F76-4033BD2EAF4D}" presName="BalanceSpacing1" presStyleCnt="0"/>
      <dgm:spPr/>
    </dgm:pt>
    <dgm:pt modelId="{E007210E-EA4E-42A4-BCAF-06A853E00260}" type="pres">
      <dgm:prSet presAssocID="{C0ACAE05-8FED-4445-8014-DD2D54D20FB7}" presName="Accent1Text" presStyleLbl="node1" presStyleIdx="1" presStyleCnt="6" custLinFactNeighborX="-54574" custLinFactNeighborY="84443"/>
      <dgm:spPr/>
      <dgm:t>
        <a:bodyPr/>
        <a:lstStyle/>
        <a:p>
          <a:endParaRPr lang="en-US"/>
        </a:p>
      </dgm:t>
    </dgm:pt>
    <dgm:pt modelId="{83475CC7-BB90-4757-95B0-AB2DD9B7C4D6}" type="pres">
      <dgm:prSet presAssocID="{C0ACAE05-8FED-4445-8014-DD2D54D20FB7}" presName="spaceBetweenRectangles" presStyleCnt="0"/>
      <dgm:spPr/>
    </dgm:pt>
    <dgm:pt modelId="{29A08F83-FBFA-4FEE-9656-EED6C43E8082}" type="pres">
      <dgm:prSet presAssocID="{7B6ABC35-3614-40E6-9586-A353B903EAE5}" presName="composite" presStyleCnt="0"/>
      <dgm:spPr/>
    </dgm:pt>
    <dgm:pt modelId="{EBBFDA91-D656-443E-A5CD-D71BDBDF159C}" type="pres">
      <dgm:prSet presAssocID="{7B6ABC35-3614-40E6-9586-A353B903EAE5}" presName="Parent1" presStyleLbl="node1" presStyleIdx="2" presStyleCnt="6" custLinFactNeighborY="5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6988F-1D57-4F1A-8E47-D9477396E79F}" type="pres">
      <dgm:prSet presAssocID="{7B6ABC35-3614-40E6-9586-A353B903EAE5}" presName="Childtext1" presStyleLbl="revTx" presStyleIdx="1" presStyleCnt="3" custLinFactY="42141" custLinFactNeighborX="47487" custLinFactNeighborY="100000">
        <dgm:presLayoutVars>
          <dgm:chMax val="0"/>
          <dgm:chPref val="0"/>
          <dgm:bulletEnabled val="1"/>
        </dgm:presLayoutVars>
      </dgm:prSet>
      <dgm:spPr/>
    </dgm:pt>
    <dgm:pt modelId="{3FEFB34C-15AD-4562-8AD2-B5E360EAA009}" type="pres">
      <dgm:prSet presAssocID="{7B6ABC35-3614-40E6-9586-A353B903EAE5}" presName="BalanceSpacing" presStyleCnt="0"/>
      <dgm:spPr/>
    </dgm:pt>
    <dgm:pt modelId="{EDE38460-DEFE-4D7B-937B-44FC1A910CE5}" type="pres">
      <dgm:prSet presAssocID="{7B6ABC35-3614-40E6-9586-A353B903EAE5}" presName="BalanceSpacing1" presStyleCnt="0"/>
      <dgm:spPr/>
    </dgm:pt>
    <dgm:pt modelId="{A8D5CF58-111D-4844-950C-8439B8232775}" type="pres">
      <dgm:prSet presAssocID="{6B11FB9F-FD85-427A-9E23-BAF6F815527C}" presName="Accent1Text" presStyleLbl="node1" presStyleIdx="3" presStyleCnt="6"/>
      <dgm:spPr/>
      <dgm:t>
        <a:bodyPr/>
        <a:lstStyle/>
        <a:p>
          <a:endParaRPr lang="en-US"/>
        </a:p>
      </dgm:t>
    </dgm:pt>
    <dgm:pt modelId="{EEE2F5B8-C08B-4D31-878D-F34614AD5B67}" type="pres">
      <dgm:prSet presAssocID="{6B11FB9F-FD85-427A-9E23-BAF6F815527C}" presName="spaceBetweenRectangles" presStyleCnt="0"/>
      <dgm:spPr/>
    </dgm:pt>
    <dgm:pt modelId="{7450C5FF-986C-4ED1-A53D-60F06743F1F2}" type="pres">
      <dgm:prSet presAssocID="{EFD7FAA8-2E29-4408-9779-9CFC1BD67363}" presName="composite" presStyleCnt="0"/>
      <dgm:spPr/>
    </dgm:pt>
    <dgm:pt modelId="{6B710D28-7C0A-41BE-AA61-18675E1656C7}" type="pres">
      <dgm:prSet presAssocID="{EFD7FAA8-2E29-4408-9779-9CFC1BD6736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8057-C048-4547-8FC0-93226027B219}" type="pres">
      <dgm:prSet presAssocID="{EFD7FAA8-2E29-4408-9779-9CFC1BD6736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89FB90D-5CE1-4907-B343-BE3710D8FC5A}" type="pres">
      <dgm:prSet presAssocID="{EFD7FAA8-2E29-4408-9779-9CFC1BD67363}" presName="BalanceSpacing" presStyleCnt="0"/>
      <dgm:spPr/>
    </dgm:pt>
    <dgm:pt modelId="{E1938F25-071E-4036-9262-0AE23569EAA6}" type="pres">
      <dgm:prSet presAssocID="{EFD7FAA8-2E29-4408-9779-9CFC1BD67363}" presName="BalanceSpacing1" presStyleCnt="0"/>
      <dgm:spPr/>
    </dgm:pt>
    <dgm:pt modelId="{463A171A-A632-4FF5-94A7-A599A619CD57}" type="pres">
      <dgm:prSet presAssocID="{BC228121-86C3-4F8A-8ADC-75CDD11A9795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F417CB1F-8252-49AA-AA3F-D1D9BF12BFDA}" srcId="{2E608F1A-F788-480A-947E-BDAAF9B133C8}" destId="{543AC150-DEBD-4E61-8F76-4033BD2EAF4D}" srcOrd="0" destOrd="0" parTransId="{05D99103-772D-4956-80C3-8A033ACB2CB1}" sibTransId="{C0ACAE05-8FED-4445-8014-DD2D54D20FB7}"/>
    <dgm:cxn modelId="{B6333F5C-0895-445E-9D85-EE010F512BE5}" type="presOf" srcId="{C0ACAE05-8FED-4445-8014-DD2D54D20FB7}" destId="{E007210E-EA4E-42A4-BCAF-06A853E00260}" srcOrd="0" destOrd="0" presId="urn:microsoft.com/office/officeart/2008/layout/AlternatingHexagons"/>
    <dgm:cxn modelId="{B10C74E6-5D19-4DE7-80B3-6AD01A333AF1}" type="presOf" srcId="{EFD7FAA8-2E29-4408-9779-9CFC1BD67363}" destId="{6B710D28-7C0A-41BE-AA61-18675E1656C7}" srcOrd="0" destOrd="0" presId="urn:microsoft.com/office/officeart/2008/layout/AlternatingHexagons"/>
    <dgm:cxn modelId="{400BC7E4-20E6-4D39-9BA1-530810913079}" srcId="{2E608F1A-F788-480A-947E-BDAAF9B133C8}" destId="{EFD7FAA8-2E29-4408-9779-9CFC1BD67363}" srcOrd="2" destOrd="0" parTransId="{810053AF-5E75-4700-AA91-5CD9C2194989}" sibTransId="{BC228121-86C3-4F8A-8ADC-75CDD11A9795}"/>
    <dgm:cxn modelId="{8FB56827-ED15-443A-A8B4-6C7A203CAD04}" type="presOf" srcId="{543AC150-DEBD-4E61-8F76-4033BD2EAF4D}" destId="{C7DEE528-180B-47B9-A214-21C441A46D25}" srcOrd="0" destOrd="0" presId="urn:microsoft.com/office/officeart/2008/layout/AlternatingHexagons"/>
    <dgm:cxn modelId="{10AA18A1-4036-45B2-B10D-3BF940038442}" type="presOf" srcId="{BC228121-86C3-4F8A-8ADC-75CDD11A9795}" destId="{463A171A-A632-4FF5-94A7-A599A619CD57}" srcOrd="0" destOrd="0" presId="urn:microsoft.com/office/officeart/2008/layout/AlternatingHexagons"/>
    <dgm:cxn modelId="{833FBFFC-DE6E-41DC-8C9C-211F8F276DFE}" type="presOf" srcId="{6B11FB9F-FD85-427A-9E23-BAF6F815527C}" destId="{A8D5CF58-111D-4844-950C-8439B8232775}" srcOrd="0" destOrd="0" presId="urn:microsoft.com/office/officeart/2008/layout/AlternatingHexagons"/>
    <dgm:cxn modelId="{02E84A7A-0BBE-4D8F-89F4-2375097053F4}" type="presOf" srcId="{2E608F1A-F788-480A-947E-BDAAF9B133C8}" destId="{2FE916E4-3444-42FD-BF29-57BC9FC87CFE}" srcOrd="0" destOrd="0" presId="urn:microsoft.com/office/officeart/2008/layout/AlternatingHexagons"/>
    <dgm:cxn modelId="{4F758F3A-D682-4670-AA99-97CB11526BAF}" type="presOf" srcId="{7B6ABC35-3614-40E6-9586-A353B903EAE5}" destId="{EBBFDA91-D656-443E-A5CD-D71BDBDF159C}" srcOrd="0" destOrd="0" presId="urn:microsoft.com/office/officeart/2008/layout/AlternatingHexagons"/>
    <dgm:cxn modelId="{8119D6C6-388B-4C3E-85C0-F8DBB55F775F}" srcId="{2E608F1A-F788-480A-947E-BDAAF9B133C8}" destId="{7B6ABC35-3614-40E6-9586-A353B903EAE5}" srcOrd="1" destOrd="0" parTransId="{961B6BE9-9858-42CA-9223-D9E336B1A78C}" sibTransId="{6B11FB9F-FD85-427A-9E23-BAF6F815527C}"/>
    <dgm:cxn modelId="{376C84C0-9994-4BA0-864B-D50A9A004117}" type="presParOf" srcId="{2FE916E4-3444-42FD-BF29-57BC9FC87CFE}" destId="{1059AE08-E3AA-4692-9554-BEB210124280}" srcOrd="0" destOrd="0" presId="urn:microsoft.com/office/officeart/2008/layout/AlternatingHexagons"/>
    <dgm:cxn modelId="{825F9055-8B7A-4324-9F3B-401992E97436}" type="presParOf" srcId="{1059AE08-E3AA-4692-9554-BEB210124280}" destId="{C7DEE528-180B-47B9-A214-21C441A46D25}" srcOrd="0" destOrd="0" presId="urn:microsoft.com/office/officeart/2008/layout/AlternatingHexagons"/>
    <dgm:cxn modelId="{48E23545-D870-4D87-B711-747C93C35076}" type="presParOf" srcId="{1059AE08-E3AA-4692-9554-BEB210124280}" destId="{E99C1814-C172-40A8-A3B2-650FCBC377DA}" srcOrd="1" destOrd="0" presId="urn:microsoft.com/office/officeart/2008/layout/AlternatingHexagons"/>
    <dgm:cxn modelId="{0E7AEF34-C748-4159-B01E-66A8851CE676}" type="presParOf" srcId="{1059AE08-E3AA-4692-9554-BEB210124280}" destId="{73872CDB-8D60-48D3-8BEB-416F4C73166B}" srcOrd="2" destOrd="0" presId="urn:microsoft.com/office/officeart/2008/layout/AlternatingHexagons"/>
    <dgm:cxn modelId="{3957C134-C339-4794-A408-9D332ACFA4F3}" type="presParOf" srcId="{1059AE08-E3AA-4692-9554-BEB210124280}" destId="{5CC9EF8D-7CC7-4957-B346-A44708E6CE52}" srcOrd="3" destOrd="0" presId="urn:microsoft.com/office/officeart/2008/layout/AlternatingHexagons"/>
    <dgm:cxn modelId="{40038B4D-C028-49BF-888F-B446F0132152}" type="presParOf" srcId="{1059AE08-E3AA-4692-9554-BEB210124280}" destId="{E007210E-EA4E-42A4-BCAF-06A853E00260}" srcOrd="4" destOrd="0" presId="urn:microsoft.com/office/officeart/2008/layout/AlternatingHexagons"/>
    <dgm:cxn modelId="{9125C485-F3CA-4B9D-84FB-3F30D17E6EFB}" type="presParOf" srcId="{2FE916E4-3444-42FD-BF29-57BC9FC87CFE}" destId="{83475CC7-BB90-4757-95B0-AB2DD9B7C4D6}" srcOrd="1" destOrd="0" presId="urn:microsoft.com/office/officeart/2008/layout/AlternatingHexagons"/>
    <dgm:cxn modelId="{73B165CB-DCBA-4C73-BBD1-46519E8C2DD4}" type="presParOf" srcId="{2FE916E4-3444-42FD-BF29-57BC9FC87CFE}" destId="{29A08F83-FBFA-4FEE-9656-EED6C43E8082}" srcOrd="2" destOrd="0" presId="urn:microsoft.com/office/officeart/2008/layout/AlternatingHexagons"/>
    <dgm:cxn modelId="{2E431AED-FD19-4967-91EA-5FDFC2604C40}" type="presParOf" srcId="{29A08F83-FBFA-4FEE-9656-EED6C43E8082}" destId="{EBBFDA91-D656-443E-A5CD-D71BDBDF159C}" srcOrd="0" destOrd="0" presId="urn:microsoft.com/office/officeart/2008/layout/AlternatingHexagons"/>
    <dgm:cxn modelId="{06A6B9A2-D076-4650-9A49-1DC6FAEF094C}" type="presParOf" srcId="{29A08F83-FBFA-4FEE-9656-EED6C43E8082}" destId="{B986988F-1D57-4F1A-8E47-D9477396E79F}" srcOrd="1" destOrd="0" presId="urn:microsoft.com/office/officeart/2008/layout/AlternatingHexagons"/>
    <dgm:cxn modelId="{6442B073-DB3F-4C85-8C06-4C3E6DB9646F}" type="presParOf" srcId="{29A08F83-FBFA-4FEE-9656-EED6C43E8082}" destId="{3FEFB34C-15AD-4562-8AD2-B5E360EAA009}" srcOrd="2" destOrd="0" presId="urn:microsoft.com/office/officeart/2008/layout/AlternatingHexagons"/>
    <dgm:cxn modelId="{510E6C87-2A0C-4798-8E8A-E413AF544D3A}" type="presParOf" srcId="{29A08F83-FBFA-4FEE-9656-EED6C43E8082}" destId="{EDE38460-DEFE-4D7B-937B-44FC1A910CE5}" srcOrd="3" destOrd="0" presId="urn:microsoft.com/office/officeart/2008/layout/AlternatingHexagons"/>
    <dgm:cxn modelId="{9004E3A1-5E97-4944-801E-D4DA1A9DD75D}" type="presParOf" srcId="{29A08F83-FBFA-4FEE-9656-EED6C43E8082}" destId="{A8D5CF58-111D-4844-950C-8439B8232775}" srcOrd="4" destOrd="0" presId="urn:microsoft.com/office/officeart/2008/layout/AlternatingHexagons"/>
    <dgm:cxn modelId="{655AB258-13DC-4093-903B-DC7ECF833C9D}" type="presParOf" srcId="{2FE916E4-3444-42FD-BF29-57BC9FC87CFE}" destId="{EEE2F5B8-C08B-4D31-878D-F34614AD5B67}" srcOrd="3" destOrd="0" presId="urn:microsoft.com/office/officeart/2008/layout/AlternatingHexagons"/>
    <dgm:cxn modelId="{9F0B0BA0-03BE-4506-9131-8646E97D0B9D}" type="presParOf" srcId="{2FE916E4-3444-42FD-BF29-57BC9FC87CFE}" destId="{7450C5FF-986C-4ED1-A53D-60F06743F1F2}" srcOrd="4" destOrd="0" presId="urn:microsoft.com/office/officeart/2008/layout/AlternatingHexagons"/>
    <dgm:cxn modelId="{5FFD2EF5-F94B-4FD4-A998-B0BE1627C4AE}" type="presParOf" srcId="{7450C5FF-986C-4ED1-A53D-60F06743F1F2}" destId="{6B710D28-7C0A-41BE-AA61-18675E1656C7}" srcOrd="0" destOrd="0" presId="urn:microsoft.com/office/officeart/2008/layout/AlternatingHexagons"/>
    <dgm:cxn modelId="{B3261BBA-AB9B-40D8-A54E-AA41FD8D75C2}" type="presParOf" srcId="{7450C5FF-986C-4ED1-A53D-60F06743F1F2}" destId="{02FF8057-C048-4547-8FC0-93226027B219}" srcOrd="1" destOrd="0" presId="urn:microsoft.com/office/officeart/2008/layout/AlternatingHexagons"/>
    <dgm:cxn modelId="{2B0E65F5-4A8B-4A93-9C7A-1E778C15AA77}" type="presParOf" srcId="{7450C5FF-986C-4ED1-A53D-60F06743F1F2}" destId="{889FB90D-5CE1-4907-B343-BE3710D8FC5A}" srcOrd="2" destOrd="0" presId="urn:microsoft.com/office/officeart/2008/layout/AlternatingHexagons"/>
    <dgm:cxn modelId="{B25CF8CC-82A7-4AC8-AECC-246F73A42DEA}" type="presParOf" srcId="{7450C5FF-986C-4ED1-A53D-60F06743F1F2}" destId="{E1938F25-071E-4036-9262-0AE23569EAA6}" srcOrd="3" destOrd="0" presId="urn:microsoft.com/office/officeart/2008/layout/AlternatingHexagons"/>
    <dgm:cxn modelId="{90166F75-7A6C-4B02-B2EF-7F53B87D3758}" type="presParOf" srcId="{7450C5FF-986C-4ED1-A53D-60F06743F1F2}" destId="{463A171A-A632-4FF5-94A7-A599A619CD5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608F1A-F788-480A-947E-BDAAF9B133C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99103-772D-4956-80C3-8A033ACB2CB1}" type="parTrans" cxnId="{F417CB1F-8252-49AA-AA3F-D1D9BF12BFDA}">
      <dgm:prSet/>
      <dgm:spPr/>
      <dgm:t>
        <a:bodyPr/>
        <a:lstStyle/>
        <a:p>
          <a:endParaRPr lang="en-US"/>
        </a:p>
      </dgm:t>
    </dgm:pt>
    <dgm:pt modelId="{543AC150-DEBD-4E61-8F76-4033BD2EAF4D}">
      <dgm:prSet phldrT="[Text]"/>
      <dgm:spPr/>
      <dgm:t>
        <a:bodyPr/>
        <a:lstStyle/>
        <a:p>
          <a:r>
            <a:rPr lang="en-US"/>
            <a:t>Put </a:t>
          </a:r>
          <a:r>
            <a:rPr lang="en-US" b="0"/>
            <a:t>more than </a:t>
          </a:r>
          <a:r>
            <a:rPr lang="en-US" b="1">
              <a:solidFill>
                <a:srgbClr val="FFB90D"/>
              </a:solidFill>
            </a:rPr>
            <a:t>17.5 million </a:t>
          </a:r>
          <a:r>
            <a:rPr lang="en-US" b="0"/>
            <a:t>digital images of cards</a:t>
          </a:r>
          <a:r>
            <a:rPr lang="en-US"/>
            <a:t> online</a:t>
          </a:r>
        </a:p>
      </dgm:t>
    </dgm:pt>
    <dgm:pt modelId="{C0ACAE05-8FED-4445-8014-DD2D54D20FB7}" type="sibTrans" cxnId="{F417CB1F-8252-49AA-AA3F-D1D9BF12BFDA}">
      <dgm:prSet/>
      <dgm:spPr>
        <a:solidFill>
          <a:srgbClr val="FFB90D"/>
        </a:solidFill>
      </dgm:spPr>
      <dgm:t>
        <a:bodyPr/>
        <a:lstStyle/>
        <a:p>
          <a:endParaRPr lang="en-US"/>
        </a:p>
      </dgm:t>
    </dgm:pt>
    <dgm:pt modelId="{961B6BE9-9858-42CA-9223-D9E336B1A78C}" type="parTrans" cxnId="{8119D6C6-388B-4C3E-85C0-F8DBB55F775F}">
      <dgm:prSet/>
      <dgm:spPr/>
      <dgm:t>
        <a:bodyPr/>
        <a:lstStyle/>
        <a:p>
          <a:endParaRPr lang="en-US"/>
        </a:p>
      </dgm:t>
    </dgm:pt>
    <dgm:pt modelId="{7B6ABC35-3614-40E6-9586-A353B903EAE5}">
      <dgm:prSet phldrT="[Text]"/>
      <dgm:spPr/>
      <dgm:t>
        <a:bodyPr/>
        <a:lstStyle/>
        <a:p>
          <a:r>
            <a:rPr lang="en-US"/>
            <a:t>Collected over </a:t>
          </a:r>
          <a:r>
            <a:rPr lang="en-US" b="1">
              <a:solidFill>
                <a:srgbClr val="FFB90D"/>
              </a:solidFill>
            </a:rPr>
            <a:t>$221 million </a:t>
          </a:r>
          <a:r>
            <a:rPr lang="en-US" b="0"/>
            <a:t>in royalties; managed over </a:t>
          </a:r>
          <a:r>
            <a:rPr lang="en-US" b="1">
              <a:solidFill>
                <a:srgbClr val="FFB90D"/>
              </a:solidFill>
            </a:rPr>
            <a:t>$1.3 billion</a:t>
          </a:r>
          <a:endParaRPr lang="en-US">
            <a:solidFill>
              <a:srgbClr val="FFB90D"/>
            </a:solidFill>
          </a:endParaRPr>
        </a:p>
      </dgm:t>
    </dgm:pt>
    <dgm:pt modelId="{6B11FB9F-FD85-427A-9E23-BAF6F815527C}" type="sibTrans" cxnId="{8119D6C6-388B-4C3E-85C0-F8DBB55F775F}">
      <dgm:prSet/>
      <dgm:spPr>
        <a:solidFill>
          <a:srgbClr val="F46762"/>
        </a:solidFill>
      </dgm:spPr>
      <dgm:t>
        <a:bodyPr/>
        <a:lstStyle/>
        <a:p>
          <a:endParaRPr lang="en-US"/>
        </a:p>
      </dgm:t>
    </dgm:pt>
    <dgm:pt modelId="{810053AF-5E75-4700-AA91-5CD9C2194989}" type="parTrans" cxnId="{400BC7E4-20E6-4D39-9BA1-530810913079}">
      <dgm:prSet/>
      <dgm:spPr/>
      <dgm:t>
        <a:bodyPr/>
        <a:lstStyle/>
        <a:p>
          <a:endParaRPr lang="en-US"/>
        </a:p>
      </dgm:t>
    </dgm:pt>
    <dgm:pt modelId="{EFD7FAA8-2E29-4408-9779-9CFC1BD67363}">
      <dgm:prSet phldrT="[Text]"/>
      <dgm:spPr/>
      <dgm:t>
        <a:bodyPr/>
        <a:lstStyle/>
        <a:p>
          <a:r>
            <a:rPr lang="en-US"/>
            <a:t>Answered </a:t>
          </a:r>
          <a:r>
            <a:rPr lang="en-US" b="1">
              <a:solidFill>
                <a:srgbClr val="FFB90D"/>
              </a:solidFill>
            </a:rPr>
            <a:t>195,750</a:t>
          </a:r>
          <a:r>
            <a:rPr lang="en-US" b="1"/>
            <a:t> </a:t>
          </a:r>
          <a:r>
            <a:rPr lang="en-US"/>
            <a:t> public inquiries</a:t>
          </a:r>
        </a:p>
      </dgm:t>
    </dgm:pt>
    <dgm:pt modelId="{BC228121-86C3-4F8A-8ADC-75CDD11A9795}" type="sibTrans" cxnId="{400BC7E4-20E6-4D39-9BA1-530810913079}">
      <dgm:prSet/>
      <dgm:spPr>
        <a:solidFill>
          <a:srgbClr val="4477B7"/>
        </a:solidFill>
      </dgm:spPr>
      <dgm:t>
        <a:bodyPr/>
        <a:lstStyle/>
        <a:p>
          <a:endParaRPr lang="en-US"/>
        </a:p>
      </dgm:t>
    </dgm:pt>
    <dgm:pt modelId="{2FE916E4-3444-42FD-BF29-57BC9FC87CFE}" type="pres">
      <dgm:prSet presAssocID="{2E608F1A-F788-480A-947E-BDAAF9B133C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059AE08-E3AA-4692-9554-BEB210124280}" type="pres">
      <dgm:prSet presAssocID="{543AC150-DEBD-4E61-8F76-4033BD2EAF4D}" presName="composite" presStyleCnt="0"/>
      <dgm:spPr/>
    </dgm:pt>
    <dgm:pt modelId="{C7DEE528-180B-47B9-A214-21C441A46D25}" type="pres">
      <dgm:prSet presAssocID="{543AC150-DEBD-4E61-8F76-4033BD2EAF4D}" presName="Parent1" presStyleLbl="node1" presStyleIdx="0" presStyleCnt="6" custLinFactX="-100000" custLinFactNeighborX="-116803" custLinFactNeighborY="831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C1814-C172-40A8-A3B2-650FCBC377DA}" type="pres">
      <dgm:prSet presAssocID="{543AC150-DEBD-4E61-8F76-4033BD2EAF4D}" presName="Childtext1" presStyleLbl="revTx" presStyleIdx="0" presStyleCnt="3" custLinFactNeighborX="19105" custLinFactNeighborY="3842">
        <dgm:presLayoutVars>
          <dgm:chMax val="0"/>
          <dgm:chPref val="0"/>
          <dgm:bulletEnabled val="1"/>
        </dgm:presLayoutVars>
      </dgm:prSet>
      <dgm:spPr/>
    </dgm:pt>
    <dgm:pt modelId="{73872CDB-8D60-48D3-8BEB-416F4C73166B}" type="pres">
      <dgm:prSet presAssocID="{543AC150-DEBD-4E61-8F76-4033BD2EAF4D}" presName="BalanceSpacing" presStyleCnt="0"/>
      <dgm:spPr/>
    </dgm:pt>
    <dgm:pt modelId="{5CC9EF8D-7CC7-4957-B346-A44708E6CE52}" type="pres">
      <dgm:prSet presAssocID="{543AC150-DEBD-4E61-8F76-4033BD2EAF4D}" presName="BalanceSpacing1" presStyleCnt="0"/>
      <dgm:spPr/>
    </dgm:pt>
    <dgm:pt modelId="{E007210E-EA4E-42A4-BCAF-06A853E00260}" type="pres">
      <dgm:prSet presAssocID="{C0ACAE05-8FED-4445-8014-DD2D54D20FB7}" presName="Accent1Text" presStyleLbl="node1" presStyleIdx="1" presStyleCnt="6" custLinFactY="70607" custLinFactNeighborX="-54574" custLinFactNeighborY="100000"/>
      <dgm:spPr/>
      <dgm:t>
        <a:bodyPr/>
        <a:lstStyle/>
        <a:p>
          <a:endParaRPr lang="en-US"/>
        </a:p>
      </dgm:t>
    </dgm:pt>
    <dgm:pt modelId="{83475CC7-BB90-4757-95B0-AB2DD9B7C4D6}" type="pres">
      <dgm:prSet presAssocID="{C0ACAE05-8FED-4445-8014-DD2D54D20FB7}" presName="spaceBetweenRectangles" presStyleCnt="0"/>
      <dgm:spPr/>
    </dgm:pt>
    <dgm:pt modelId="{29A08F83-FBFA-4FEE-9656-EED6C43E8082}" type="pres">
      <dgm:prSet presAssocID="{7B6ABC35-3614-40E6-9586-A353B903EAE5}" presName="composite" presStyleCnt="0"/>
      <dgm:spPr/>
    </dgm:pt>
    <dgm:pt modelId="{EBBFDA91-D656-443E-A5CD-D71BDBDF159C}" type="pres">
      <dgm:prSet presAssocID="{7B6ABC35-3614-40E6-9586-A353B903EAE5}" presName="Parent1" presStyleLbl="node1" presStyleIdx="2" presStyleCnt="6" custLinFactNeighborX="-1101" custLinFactNeighborY="849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6988F-1D57-4F1A-8E47-D9477396E79F}" type="pres">
      <dgm:prSet presAssocID="{7B6ABC35-3614-40E6-9586-A353B903EAE5}" presName="Childtext1" presStyleLbl="revTx" presStyleIdx="1" presStyleCnt="3" custLinFactY="42141" custLinFactNeighborX="47487" custLinFactNeighborY="100000">
        <dgm:presLayoutVars>
          <dgm:chMax val="0"/>
          <dgm:chPref val="0"/>
          <dgm:bulletEnabled val="1"/>
        </dgm:presLayoutVars>
      </dgm:prSet>
      <dgm:spPr/>
    </dgm:pt>
    <dgm:pt modelId="{3FEFB34C-15AD-4562-8AD2-B5E360EAA009}" type="pres">
      <dgm:prSet presAssocID="{7B6ABC35-3614-40E6-9586-A353B903EAE5}" presName="BalanceSpacing" presStyleCnt="0"/>
      <dgm:spPr/>
    </dgm:pt>
    <dgm:pt modelId="{EDE38460-DEFE-4D7B-937B-44FC1A910CE5}" type="pres">
      <dgm:prSet presAssocID="{7B6ABC35-3614-40E6-9586-A353B903EAE5}" presName="BalanceSpacing1" presStyleCnt="0"/>
      <dgm:spPr/>
    </dgm:pt>
    <dgm:pt modelId="{A8D5CF58-111D-4844-950C-8439B8232775}" type="pres">
      <dgm:prSet presAssocID="{6B11FB9F-FD85-427A-9E23-BAF6F815527C}" presName="Accent1Text" presStyleLbl="node1" presStyleIdx="3" presStyleCnt="6" custLinFactNeighborX="2488" custLinFactNeighborY="86200"/>
      <dgm:spPr/>
      <dgm:t>
        <a:bodyPr/>
        <a:lstStyle/>
        <a:p>
          <a:endParaRPr lang="en-US"/>
        </a:p>
      </dgm:t>
    </dgm:pt>
    <dgm:pt modelId="{EEE2F5B8-C08B-4D31-878D-F34614AD5B67}" type="pres">
      <dgm:prSet presAssocID="{6B11FB9F-FD85-427A-9E23-BAF6F815527C}" presName="spaceBetweenRectangles" presStyleCnt="0"/>
      <dgm:spPr/>
    </dgm:pt>
    <dgm:pt modelId="{7450C5FF-986C-4ED1-A53D-60F06743F1F2}" type="pres">
      <dgm:prSet presAssocID="{EFD7FAA8-2E29-4408-9779-9CFC1BD67363}" presName="composite" presStyleCnt="0"/>
      <dgm:spPr/>
    </dgm:pt>
    <dgm:pt modelId="{6B710D28-7C0A-41BE-AA61-18675E1656C7}" type="pres">
      <dgm:prSet presAssocID="{EFD7FAA8-2E29-4408-9779-9CFC1BD67363}" presName="Parent1" presStyleLbl="node1" presStyleIdx="4" presStyleCnt="6" custLinFactNeighborX="498" custLinFactNeighborY="-844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8057-C048-4547-8FC0-93226027B219}" type="pres">
      <dgm:prSet presAssocID="{EFD7FAA8-2E29-4408-9779-9CFC1BD6736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89FB90D-5CE1-4907-B343-BE3710D8FC5A}" type="pres">
      <dgm:prSet presAssocID="{EFD7FAA8-2E29-4408-9779-9CFC1BD67363}" presName="BalanceSpacing" presStyleCnt="0"/>
      <dgm:spPr/>
    </dgm:pt>
    <dgm:pt modelId="{E1938F25-071E-4036-9262-0AE23569EAA6}" type="pres">
      <dgm:prSet presAssocID="{EFD7FAA8-2E29-4408-9779-9CFC1BD67363}" presName="BalanceSpacing1" presStyleCnt="0"/>
      <dgm:spPr/>
    </dgm:pt>
    <dgm:pt modelId="{463A171A-A632-4FF5-94A7-A599A619CD57}" type="pres">
      <dgm:prSet presAssocID="{BC228121-86C3-4F8A-8ADC-75CDD11A9795}" presName="Accent1Text" presStyleLbl="node1" presStyleIdx="5" presStyleCnt="6" custLinFactNeighborX="1493" custLinFactNeighborY="-86164"/>
      <dgm:spPr/>
      <dgm:t>
        <a:bodyPr/>
        <a:lstStyle/>
        <a:p>
          <a:endParaRPr lang="en-US"/>
        </a:p>
      </dgm:t>
    </dgm:pt>
  </dgm:ptLst>
  <dgm:cxnLst>
    <dgm:cxn modelId="{400BC7E4-20E6-4D39-9BA1-530810913079}" srcId="{2E608F1A-F788-480A-947E-BDAAF9B133C8}" destId="{EFD7FAA8-2E29-4408-9779-9CFC1BD67363}" srcOrd="2" destOrd="0" parTransId="{810053AF-5E75-4700-AA91-5CD9C2194989}" sibTransId="{BC228121-86C3-4F8A-8ADC-75CDD11A9795}"/>
    <dgm:cxn modelId="{F417CB1F-8252-49AA-AA3F-D1D9BF12BFDA}" srcId="{2E608F1A-F788-480A-947E-BDAAF9B133C8}" destId="{543AC150-DEBD-4E61-8F76-4033BD2EAF4D}" srcOrd="0" destOrd="0" parTransId="{05D99103-772D-4956-80C3-8A033ACB2CB1}" sibTransId="{C0ACAE05-8FED-4445-8014-DD2D54D20FB7}"/>
    <dgm:cxn modelId="{AA3175B6-EB29-4568-B440-B66DF22EE5B9}" type="presOf" srcId="{C0ACAE05-8FED-4445-8014-DD2D54D20FB7}" destId="{E007210E-EA4E-42A4-BCAF-06A853E00260}" srcOrd="0" destOrd="0" presId="urn:microsoft.com/office/officeart/2008/layout/AlternatingHexagons"/>
    <dgm:cxn modelId="{8119D6C6-388B-4C3E-85C0-F8DBB55F775F}" srcId="{2E608F1A-F788-480A-947E-BDAAF9B133C8}" destId="{7B6ABC35-3614-40E6-9586-A353B903EAE5}" srcOrd="1" destOrd="0" parTransId="{961B6BE9-9858-42CA-9223-D9E336B1A78C}" sibTransId="{6B11FB9F-FD85-427A-9E23-BAF6F815527C}"/>
    <dgm:cxn modelId="{A1CFB047-2F0E-4917-A6FB-DAE589834037}" type="presOf" srcId="{7B6ABC35-3614-40E6-9586-A353B903EAE5}" destId="{EBBFDA91-D656-443E-A5CD-D71BDBDF159C}" srcOrd="0" destOrd="0" presId="urn:microsoft.com/office/officeart/2008/layout/AlternatingHexagons"/>
    <dgm:cxn modelId="{5ACDB31B-03E7-4740-865D-127E6AE7E114}" type="presOf" srcId="{6B11FB9F-FD85-427A-9E23-BAF6F815527C}" destId="{A8D5CF58-111D-4844-950C-8439B8232775}" srcOrd="0" destOrd="0" presId="urn:microsoft.com/office/officeart/2008/layout/AlternatingHexagons"/>
    <dgm:cxn modelId="{E09A3FCF-078B-45A7-84D6-B8DF44964681}" type="presOf" srcId="{543AC150-DEBD-4E61-8F76-4033BD2EAF4D}" destId="{C7DEE528-180B-47B9-A214-21C441A46D25}" srcOrd="0" destOrd="0" presId="urn:microsoft.com/office/officeart/2008/layout/AlternatingHexagons"/>
    <dgm:cxn modelId="{73D7AB68-CDA9-42E7-87C3-513CFA34C46A}" type="presOf" srcId="{EFD7FAA8-2E29-4408-9779-9CFC1BD67363}" destId="{6B710D28-7C0A-41BE-AA61-18675E1656C7}" srcOrd="0" destOrd="0" presId="urn:microsoft.com/office/officeart/2008/layout/AlternatingHexagons"/>
    <dgm:cxn modelId="{EFA2D348-BE70-4B02-8082-EB315374B4CA}" type="presOf" srcId="{2E608F1A-F788-480A-947E-BDAAF9B133C8}" destId="{2FE916E4-3444-42FD-BF29-57BC9FC87CFE}" srcOrd="0" destOrd="0" presId="urn:microsoft.com/office/officeart/2008/layout/AlternatingHexagons"/>
    <dgm:cxn modelId="{AAA6C0A6-7405-416F-AB99-EDA6FB1C860F}" type="presOf" srcId="{BC228121-86C3-4F8A-8ADC-75CDD11A9795}" destId="{463A171A-A632-4FF5-94A7-A599A619CD57}" srcOrd="0" destOrd="0" presId="urn:microsoft.com/office/officeart/2008/layout/AlternatingHexagons"/>
    <dgm:cxn modelId="{2AD4A223-A6F9-4EFC-A34D-42266EF84B62}" type="presParOf" srcId="{2FE916E4-3444-42FD-BF29-57BC9FC87CFE}" destId="{1059AE08-E3AA-4692-9554-BEB210124280}" srcOrd="0" destOrd="0" presId="urn:microsoft.com/office/officeart/2008/layout/AlternatingHexagons"/>
    <dgm:cxn modelId="{3EF4021D-2B44-4558-82B4-128978C5CAC6}" type="presParOf" srcId="{1059AE08-E3AA-4692-9554-BEB210124280}" destId="{C7DEE528-180B-47B9-A214-21C441A46D25}" srcOrd="0" destOrd="0" presId="urn:microsoft.com/office/officeart/2008/layout/AlternatingHexagons"/>
    <dgm:cxn modelId="{CF687F2A-1793-4959-ADF7-7D1B1725775F}" type="presParOf" srcId="{1059AE08-E3AA-4692-9554-BEB210124280}" destId="{E99C1814-C172-40A8-A3B2-650FCBC377DA}" srcOrd="1" destOrd="0" presId="urn:microsoft.com/office/officeart/2008/layout/AlternatingHexagons"/>
    <dgm:cxn modelId="{18597BB9-03D3-4716-AE7D-9CE30B9FB0ED}" type="presParOf" srcId="{1059AE08-E3AA-4692-9554-BEB210124280}" destId="{73872CDB-8D60-48D3-8BEB-416F4C73166B}" srcOrd="2" destOrd="0" presId="urn:microsoft.com/office/officeart/2008/layout/AlternatingHexagons"/>
    <dgm:cxn modelId="{1CE39373-9C66-42EA-B296-2A9C70BF5A6D}" type="presParOf" srcId="{1059AE08-E3AA-4692-9554-BEB210124280}" destId="{5CC9EF8D-7CC7-4957-B346-A44708E6CE52}" srcOrd="3" destOrd="0" presId="urn:microsoft.com/office/officeart/2008/layout/AlternatingHexagons"/>
    <dgm:cxn modelId="{28396286-9BF5-4354-8EDD-EFB4C9C58A3C}" type="presParOf" srcId="{1059AE08-E3AA-4692-9554-BEB210124280}" destId="{E007210E-EA4E-42A4-BCAF-06A853E00260}" srcOrd="4" destOrd="0" presId="urn:microsoft.com/office/officeart/2008/layout/AlternatingHexagons"/>
    <dgm:cxn modelId="{2156907B-517F-43E8-8B29-0B0131E33CF6}" type="presParOf" srcId="{2FE916E4-3444-42FD-BF29-57BC9FC87CFE}" destId="{83475CC7-BB90-4757-95B0-AB2DD9B7C4D6}" srcOrd="1" destOrd="0" presId="urn:microsoft.com/office/officeart/2008/layout/AlternatingHexagons"/>
    <dgm:cxn modelId="{D9491A95-B36B-4F63-BB8C-B880D175E9A5}" type="presParOf" srcId="{2FE916E4-3444-42FD-BF29-57BC9FC87CFE}" destId="{29A08F83-FBFA-4FEE-9656-EED6C43E8082}" srcOrd="2" destOrd="0" presId="urn:microsoft.com/office/officeart/2008/layout/AlternatingHexagons"/>
    <dgm:cxn modelId="{67EA8ACD-4C7F-4A53-A74A-0AC14547697C}" type="presParOf" srcId="{29A08F83-FBFA-4FEE-9656-EED6C43E8082}" destId="{EBBFDA91-D656-443E-A5CD-D71BDBDF159C}" srcOrd="0" destOrd="0" presId="urn:microsoft.com/office/officeart/2008/layout/AlternatingHexagons"/>
    <dgm:cxn modelId="{59D45F2C-7F26-48AF-94F1-93A14A0BB753}" type="presParOf" srcId="{29A08F83-FBFA-4FEE-9656-EED6C43E8082}" destId="{B986988F-1D57-4F1A-8E47-D9477396E79F}" srcOrd="1" destOrd="0" presId="urn:microsoft.com/office/officeart/2008/layout/AlternatingHexagons"/>
    <dgm:cxn modelId="{1C563076-E9C3-412F-A2B8-4E67DA66B9A0}" type="presParOf" srcId="{29A08F83-FBFA-4FEE-9656-EED6C43E8082}" destId="{3FEFB34C-15AD-4562-8AD2-B5E360EAA009}" srcOrd="2" destOrd="0" presId="urn:microsoft.com/office/officeart/2008/layout/AlternatingHexagons"/>
    <dgm:cxn modelId="{DFA97177-5860-47D5-BCD7-B4ECF2BD0384}" type="presParOf" srcId="{29A08F83-FBFA-4FEE-9656-EED6C43E8082}" destId="{EDE38460-DEFE-4D7B-937B-44FC1A910CE5}" srcOrd="3" destOrd="0" presId="urn:microsoft.com/office/officeart/2008/layout/AlternatingHexagons"/>
    <dgm:cxn modelId="{72333B0C-A4E2-4919-80BE-AEBD03D11BD9}" type="presParOf" srcId="{29A08F83-FBFA-4FEE-9656-EED6C43E8082}" destId="{A8D5CF58-111D-4844-950C-8439B8232775}" srcOrd="4" destOrd="0" presId="urn:microsoft.com/office/officeart/2008/layout/AlternatingHexagons"/>
    <dgm:cxn modelId="{191523A3-FE88-44B1-B19D-B79A6FDD2763}" type="presParOf" srcId="{2FE916E4-3444-42FD-BF29-57BC9FC87CFE}" destId="{EEE2F5B8-C08B-4D31-878D-F34614AD5B67}" srcOrd="3" destOrd="0" presId="urn:microsoft.com/office/officeart/2008/layout/AlternatingHexagons"/>
    <dgm:cxn modelId="{2B8FA81E-C6D6-41F0-990C-44DA1070A870}" type="presParOf" srcId="{2FE916E4-3444-42FD-BF29-57BC9FC87CFE}" destId="{7450C5FF-986C-4ED1-A53D-60F06743F1F2}" srcOrd="4" destOrd="0" presId="urn:microsoft.com/office/officeart/2008/layout/AlternatingHexagons"/>
    <dgm:cxn modelId="{C99DEDB3-CC63-40C2-967A-55C96A4ADF38}" type="presParOf" srcId="{7450C5FF-986C-4ED1-A53D-60F06743F1F2}" destId="{6B710D28-7C0A-41BE-AA61-18675E1656C7}" srcOrd="0" destOrd="0" presId="urn:microsoft.com/office/officeart/2008/layout/AlternatingHexagons"/>
    <dgm:cxn modelId="{6B5BFE1C-34BE-4A9E-BB0C-3DEB3E78099E}" type="presParOf" srcId="{7450C5FF-986C-4ED1-A53D-60F06743F1F2}" destId="{02FF8057-C048-4547-8FC0-93226027B219}" srcOrd="1" destOrd="0" presId="urn:microsoft.com/office/officeart/2008/layout/AlternatingHexagons"/>
    <dgm:cxn modelId="{623BAA8D-23DC-493A-9551-5340DF2C34D6}" type="presParOf" srcId="{7450C5FF-986C-4ED1-A53D-60F06743F1F2}" destId="{889FB90D-5CE1-4907-B343-BE3710D8FC5A}" srcOrd="2" destOrd="0" presId="urn:microsoft.com/office/officeart/2008/layout/AlternatingHexagons"/>
    <dgm:cxn modelId="{1ECB4F78-AB94-4652-9073-D40BBAAFA271}" type="presParOf" srcId="{7450C5FF-986C-4ED1-A53D-60F06743F1F2}" destId="{E1938F25-071E-4036-9262-0AE23569EAA6}" srcOrd="3" destOrd="0" presId="urn:microsoft.com/office/officeart/2008/layout/AlternatingHexagons"/>
    <dgm:cxn modelId="{5F54AB90-C84D-497C-9F3D-06F22CC5DDC3}" type="presParOf" srcId="{7450C5FF-986C-4ED1-A53D-60F06743F1F2}" destId="{463A171A-A632-4FF5-94A7-A599A619CD5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EE528-180B-47B9-A214-21C441A46D25}">
      <dsp:nvSpPr>
        <dsp:cNvPr id="0" name=""/>
        <dsp:cNvSpPr/>
      </dsp:nvSpPr>
      <dsp:spPr>
        <a:xfrm rot="5400000">
          <a:off x="229672" y="3043774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Recorded nearly </a:t>
          </a:r>
          <a:r>
            <a:rPr lang="en-US" sz="1300" b="1" kern="1200">
              <a:solidFill>
                <a:srgbClr val="FFB90D"/>
              </a:solidFill>
            </a:rPr>
            <a:t>21,700</a:t>
          </a:r>
          <a:r>
            <a:rPr lang="en-US" sz="1300" b="1" kern="1200"/>
            <a:t> documents</a:t>
          </a:r>
          <a:r>
            <a:rPr lang="en-US" sz="1300" kern="1200"/>
            <a:t> for over </a:t>
          </a:r>
          <a:r>
            <a:rPr lang="en-US" sz="1300" b="1" kern="1200">
              <a:solidFill>
                <a:srgbClr val="FFB90D"/>
              </a:solidFill>
            </a:rPr>
            <a:t>757,400</a:t>
          </a:r>
          <a:r>
            <a:rPr lang="en-US" sz="1300" b="1" kern="1200"/>
            <a:t> works</a:t>
          </a:r>
          <a:endParaRPr lang="en-US" sz="1300" kern="1200"/>
        </a:p>
      </dsp:txBody>
      <dsp:txXfrm rot="-5400000">
        <a:off x="575519" y="3200396"/>
        <a:ext cx="1032585" cy="1186879"/>
      </dsp:txXfrm>
    </dsp:sp>
    <dsp:sp modelId="{E99C1814-C172-40A8-A3B2-650FCBC377DA}">
      <dsp:nvSpPr>
        <dsp:cNvPr id="0" name=""/>
        <dsp:cNvSpPr/>
      </dsp:nvSpPr>
      <dsp:spPr>
        <a:xfrm>
          <a:off x="5529741" y="386883"/>
          <a:ext cx="1924296" cy="103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7210E-EA4E-42A4-BCAF-06A853E00260}">
      <dsp:nvSpPr>
        <dsp:cNvPr id="0" name=""/>
        <dsp:cNvSpPr/>
      </dsp:nvSpPr>
      <dsp:spPr>
        <a:xfrm rot="5400000">
          <a:off x="1065571" y="1570391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rgbClr val="FFB90D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411418" y="1727013"/>
        <a:ext cx="1032585" cy="1186879"/>
      </dsp:txXfrm>
    </dsp:sp>
    <dsp:sp modelId="{EBBFDA91-D656-443E-A5CD-D71BDBDF159C}">
      <dsp:nvSpPr>
        <dsp:cNvPr id="0" name=""/>
        <dsp:cNvSpPr/>
      </dsp:nvSpPr>
      <dsp:spPr>
        <a:xfrm rot="5400000">
          <a:off x="2691211" y="1587771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Registered </a:t>
          </a:r>
          <a:r>
            <a:rPr lang="en-US" sz="1300" b="1" kern="1200">
              <a:solidFill>
                <a:srgbClr val="FFB90D"/>
              </a:solidFill>
            </a:rPr>
            <a:t>560,013</a:t>
          </a:r>
          <a:r>
            <a:rPr lang="en-US" sz="1300" b="1" kern="1200"/>
            <a:t> </a:t>
          </a:r>
          <a:r>
            <a:rPr lang="en-US" sz="1300" kern="1200"/>
            <a:t> claims for copyright</a:t>
          </a:r>
        </a:p>
      </dsp:txBody>
      <dsp:txXfrm rot="-5400000">
        <a:off x="3037058" y="1744393"/>
        <a:ext cx="1032585" cy="1186879"/>
      </dsp:txXfrm>
    </dsp:sp>
    <dsp:sp modelId="{B986988F-1D57-4F1A-8E47-D9477396E79F}">
      <dsp:nvSpPr>
        <dsp:cNvPr id="0" name=""/>
        <dsp:cNvSpPr/>
      </dsp:nvSpPr>
      <dsp:spPr>
        <a:xfrm>
          <a:off x="1763307" y="3281249"/>
          <a:ext cx="1862221" cy="103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5CF58-111D-4844-950C-8439B8232775}">
      <dsp:nvSpPr>
        <dsp:cNvPr id="0" name=""/>
        <dsp:cNvSpPr/>
      </dsp:nvSpPr>
      <dsp:spPr>
        <a:xfrm rot="5400000">
          <a:off x="4311344" y="1577926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rgbClr val="F4676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657191" y="1734548"/>
        <a:ext cx="1032585" cy="1186879"/>
      </dsp:txXfrm>
    </dsp:sp>
    <dsp:sp modelId="{6B710D28-7C0A-41BE-AA61-18675E1656C7}">
      <dsp:nvSpPr>
        <dsp:cNvPr id="0" name=""/>
        <dsp:cNvSpPr/>
      </dsp:nvSpPr>
      <dsp:spPr>
        <a:xfrm rot="5400000">
          <a:off x="3504381" y="3041494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Received over </a:t>
          </a:r>
          <a:r>
            <a:rPr lang="en-US" sz="1300" b="1" kern="1200">
              <a:solidFill>
                <a:srgbClr val="FFB90D"/>
              </a:solidFill>
            </a:rPr>
            <a:t>540,000</a:t>
          </a:r>
          <a:r>
            <a:rPr lang="en-US" sz="1300" kern="1200"/>
            <a:t> claims for registration</a:t>
          </a:r>
        </a:p>
      </dsp:txBody>
      <dsp:txXfrm rot="-5400000">
        <a:off x="3850228" y="3198116"/>
        <a:ext cx="1032585" cy="1186879"/>
      </dsp:txXfrm>
    </dsp:sp>
    <dsp:sp modelId="{02FF8057-C048-4547-8FC0-93226027B219}">
      <dsp:nvSpPr>
        <dsp:cNvPr id="0" name=""/>
        <dsp:cNvSpPr/>
      </dsp:nvSpPr>
      <dsp:spPr>
        <a:xfrm>
          <a:off x="5162104" y="3274272"/>
          <a:ext cx="1924296" cy="103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A171A-A632-4FF5-94A7-A599A619CD57}">
      <dsp:nvSpPr>
        <dsp:cNvPr id="0" name=""/>
        <dsp:cNvSpPr/>
      </dsp:nvSpPr>
      <dsp:spPr>
        <a:xfrm rot="5400000">
          <a:off x="1884248" y="3041494"/>
          <a:ext cx="1724279" cy="1500123"/>
        </a:xfrm>
        <a:prstGeom prst="hexagon">
          <a:avLst>
            <a:gd name="adj" fmla="val 25000"/>
            <a:gd name="vf" fmla="val 115470"/>
          </a:avLst>
        </a:prstGeom>
        <a:solidFill>
          <a:srgbClr val="4477B7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230095" y="3198116"/>
        <a:ext cx="1032585" cy="1186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EE528-180B-47B9-A214-21C441A46D25}">
      <dsp:nvSpPr>
        <dsp:cNvPr id="0" name=""/>
        <dsp:cNvSpPr/>
      </dsp:nvSpPr>
      <dsp:spPr>
        <a:xfrm rot="5400000">
          <a:off x="177558" y="1672753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Put </a:t>
          </a:r>
          <a:r>
            <a:rPr lang="en-US" sz="1300" b="0" kern="1200"/>
            <a:t>more than </a:t>
          </a:r>
          <a:r>
            <a:rPr lang="en-US" sz="1300" b="1" kern="1200">
              <a:solidFill>
                <a:srgbClr val="FFB90D"/>
              </a:solidFill>
            </a:rPr>
            <a:t>17.5 million </a:t>
          </a:r>
          <a:r>
            <a:rPr lang="en-US" sz="1300" b="0" kern="1200"/>
            <a:t>digital images of cards</a:t>
          </a:r>
          <a:r>
            <a:rPr lang="en-US" sz="1300" kern="1200"/>
            <a:t> online</a:t>
          </a:r>
        </a:p>
      </dsp:txBody>
      <dsp:txXfrm rot="-5400000">
        <a:off x="551505" y="1842101"/>
        <a:ext cx="1116481" cy="1283312"/>
      </dsp:txXfrm>
    </dsp:sp>
    <dsp:sp modelId="{E99C1814-C172-40A8-A3B2-650FCBC377DA}">
      <dsp:nvSpPr>
        <dsp:cNvPr id="0" name=""/>
        <dsp:cNvSpPr/>
      </dsp:nvSpPr>
      <dsp:spPr>
        <a:xfrm>
          <a:off x="5884037" y="416559"/>
          <a:ext cx="2080643" cy="111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7210E-EA4E-42A4-BCAF-06A853E00260}">
      <dsp:nvSpPr>
        <dsp:cNvPr id="0" name=""/>
        <dsp:cNvSpPr/>
      </dsp:nvSpPr>
      <dsp:spPr>
        <a:xfrm rot="5400000">
          <a:off x="1057156" y="3287563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rgbClr val="FFB90D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431103" y="3456911"/>
        <a:ext cx="1116481" cy="1283312"/>
      </dsp:txXfrm>
    </dsp:sp>
    <dsp:sp modelId="{EBBFDA91-D656-443E-A5CD-D71BDBDF159C}">
      <dsp:nvSpPr>
        <dsp:cNvPr id="0" name=""/>
        <dsp:cNvSpPr/>
      </dsp:nvSpPr>
      <dsp:spPr>
        <a:xfrm rot="5400000">
          <a:off x="2797020" y="3287247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Collected over </a:t>
          </a:r>
          <a:r>
            <a:rPr lang="en-US" sz="1300" b="1" kern="1200">
              <a:solidFill>
                <a:srgbClr val="FFB90D"/>
              </a:solidFill>
            </a:rPr>
            <a:t>$221 million </a:t>
          </a:r>
          <a:r>
            <a:rPr lang="en-US" sz="1300" b="0" kern="1200"/>
            <a:t>in royalties; managed over </a:t>
          </a:r>
          <a:r>
            <a:rPr lang="en-US" sz="1300" b="1" kern="1200">
              <a:solidFill>
                <a:srgbClr val="FFB90D"/>
              </a:solidFill>
            </a:rPr>
            <a:t>$1.3 billion</a:t>
          </a:r>
          <a:endParaRPr lang="en-US" sz="1300" kern="1200">
            <a:solidFill>
              <a:srgbClr val="FFB90D"/>
            </a:solidFill>
          </a:endParaRPr>
        </a:p>
      </dsp:txBody>
      <dsp:txXfrm rot="-5400000">
        <a:off x="3170967" y="3456595"/>
        <a:ext cx="1116481" cy="1283312"/>
      </dsp:txXfrm>
    </dsp:sp>
    <dsp:sp modelId="{B986988F-1D57-4F1A-8E47-D9477396E79F}">
      <dsp:nvSpPr>
        <dsp:cNvPr id="0" name=""/>
        <dsp:cNvSpPr/>
      </dsp:nvSpPr>
      <dsp:spPr>
        <a:xfrm>
          <a:off x="1811582" y="3546090"/>
          <a:ext cx="2013526" cy="111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5CF58-111D-4844-950C-8439B8232775}">
      <dsp:nvSpPr>
        <dsp:cNvPr id="0" name=""/>
        <dsp:cNvSpPr/>
      </dsp:nvSpPr>
      <dsp:spPr>
        <a:xfrm rot="5400000">
          <a:off x="4607002" y="3287563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rgbClr val="F4676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980949" y="3456911"/>
        <a:ext cx="1116481" cy="1283312"/>
      </dsp:txXfrm>
    </dsp:sp>
    <dsp:sp modelId="{6B710D28-7C0A-41BE-AA61-18675E1656C7}">
      <dsp:nvSpPr>
        <dsp:cNvPr id="0" name=""/>
        <dsp:cNvSpPr/>
      </dsp:nvSpPr>
      <dsp:spPr>
        <a:xfrm rot="5400000">
          <a:off x="3702196" y="1712726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Answered </a:t>
          </a:r>
          <a:r>
            <a:rPr lang="en-US" sz="1300" b="1" kern="1200">
              <a:solidFill>
                <a:srgbClr val="FFB90D"/>
              </a:solidFill>
            </a:rPr>
            <a:t>195,750</a:t>
          </a:r>
          <a:r>
            <a:rPr lang="en-US" sz="1300" b="1" kern="1200"/>
            <a:t> </a:t>
          </a:r>
          <a:r>
            <a:rPr lang="en-US" sz="1300" kern="1200"/>
            <a:t> public inquiries</a:t>
          </a:r>
        </a:p>
      </dsp:txBody>
      <dsp:txXfrm rot="-5400000">
        <a:off x="4076143" y="1882074"/>
        <a:ext cx="1116481" cy="1283312"/>
      </dsp:txXfrm>
    </dsp:sp>
    <dsp:sp modelId="{02FF8057-C048-4547-8FC0-93226027B219}">
      <dsp:nvSpPr>
        <dsp:cNvPr id="0" name=""/>
        <dsp:cNvSpPr/>
      </dsp:nvSpPr>
      <dsp:spPr>
        <a:xfrm>
          <a:off x="5486530" y="3538547"/>
          <a:ext cx="2080643" cy="111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A171A-A632-4FF5-94A7-A599A619CD57}">
      <dsp:nvSpPr>
        <dsp:cNvPr id="0" name=""/>
        <dsp:cNvSpPr/>
      </dsp:nvSpPr>
      <dsp:spPr>
        <a:xfrm rot="5400000">
          <a:off x="1966567" y="1680435"/>
          <a:ext cx="1864376" cy="1622007"/>
        </a:xfrm>
        <a:prstGeom prst="hexagon">
          <a:avLst>
            <a:gd name="adj" fmla="val 25000"/>
            <a:gd name="vf" fmla="val 115470"/>
          </a:avLst>
        </a:prstGeom>
        <a:solidFill>
          <a:srgbClr val="4477B7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340514" y="1849783"/>
        <a:ext cx="1116481" cy="1283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99F6-3BF7-8A49-9D4D-760FE4BA80C6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DA7F2-2421-4848-8771-F254CD584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77114362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44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56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42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51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099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6932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80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639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032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23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594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9856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65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607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46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725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24B30C-AAD6-3F49-82B6-65F312C49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5328" userDrawn="1">
          <p15:clr>
            <a:srgbClr val="F26B43"/>
          </p15:clr>
        </p15:guide>
        <p15:guide id="5" pos="2808" userDrawn="1">
          <p15:clr>
            <a:srgbClr val="F26B43"/>
          </p15:clr>
        </p15:guide>
        <p15:guide id="6" pos="2952" userDrawn="1">
          <p15:clr>
            <a:srgbClr val="F26B43"/>
          </p15:clr>
        </p15:guide>
        <p15:guide id="7" pos="2112" userDrawn="1">
          <p15:clr>
            <a:srgbClr val="F26B43"/>
          </p15:clr>
        </p15:guide>
        <p15:guide id="8" pos="1968" userDrawn="1">
          <p15:clr>
            <a:srgbClr val="F26B43"/>
          </p15:clr>
        </p15:guide>
        <p15:guide id="9" pos="1272" userDrawn="1">
          <p15:clr>
            <a:srgbClr val="F26B43"/>
          </p15:clr>
        </p15:guide>
        <p15:guide id="10" pos="1128" userDrawn="1">
          <p15:clr>
            <a:srgbClr val="F26B43"/>
          </p15:clr>
        </p15:guide>
        <p15:guide id="11" pos="3648" userDrawn="1">
          <p15:clr>
            <a:srgbClr val="F26B43"/>
          </p15:clr>
        </p15:guide>
        <p15:guide id="12" pos="3792" userDrawn="1">
          <p15:clr>
            <a:srgbClr val="F26B43"/>
          </p15:clr>
        </p15:guide>
        <p15:guide id="13" pos="4488" userDrawn="1">
          <p15:clr>
            <a:srgbClr val="F26B43"/>
          </p15:clr>
        </p15:guide>
        <p15:guide id="14" pos="4632" userDrawn="1">
          <p15:clr>
            <a:srgbClr val="F26B43"/>
          </p15:clr>
        </p15:guide>
        <p15:guide id="15" orient="horz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2019 LAIPLA Fireside Chat with Regan Smith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Hosted by</a:t>
            </a:r>
            <a:br>
              <a:rPr lang="en-US"/>
            </a:br>
            <a:r>
              <a:rPr lang="en-US"/>
              <a:t>Erica Van Loon</a:t>
            </a:r>
            <a:br>
              <a:rPr lang="en-US"/>
            </a:br>
            <a:r>
              <a:rPr lang="en-US"/>
              <a:t>Partner, Lathrop Gage</a:t>
            </a:r>
          </a:p>
          <a:p>
            <a:r>
              <a:rPr lang="en-US" sz="1200"/>
              <a:t>April 27, 2019</a:t>
            </a:r>
          </a:p>
        </p:txBody>
      </p:sp>
    </p:spTree>
    <p:extLst>
      <p:ext uri="{BB962C8B-B14F-4D97-AF65-F5344CB8AC3E}">
        <p14:creationId xmlns:p14="http://schemas.microsoft.com/office/powerpoint/2010/main" val="92420326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 fontScale="90000"/>
          </a:bodyPr>
          <a:lstStyle/>
          <a:p>
            <a:r>
              <a:rPr lang="en-US"/>
              <a:t>Modernization: What We’re Working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4452976-19F2-9042-BCD9-43365A5DCB96}"/>
              </a:ext>
            </a:extLst>
          </p:cNvPr>
          <p:cNvGrpSpPr/>
          <p:nvPr/>
        </p:nvGrpSpPr>
        <p:grpSpPr>
          <a:xfrm>
            <a:off x="592084" y="3538777"/>
            <a:ext cx="1776709" cy="1765189"/>
            <a:chOff x="763470" y="1979671"/>
            <a:chExt cx="1765189" cy="176518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90CA406-EDED-7F41-8A08-46FCC1C6416C}"/>
                </a:ext>
              </a:extLst>
            </p:cNvPr>
            <p:cNvSpPr/>
            <p:nvPr/>
          </p:nvSpPr>
          <p:spPr>
            <a:xfrm>
              <a:off x="763470" y="1979671"/>
              <a:ext cx="1765189" cy="1765189"/>
            </a:xfrm>
            <a:prstGeom prst="ellipse">
              <a:avLst/>
            </a:prstGeom>
            <a:solidFill>
              <a:srgbClr val="FFB90D"/>
            </a:solidFill>
            <a:ln w="15875" cap="rnd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7EA7960-B93B-9645-A103-75BC330DF906}"/>
                </a:ext>
              </a:extLst>
            </p:cNvPr>
            <p:cNvSpPr txBox="1"/>
            <p:nvPr/>
          </p:nvSpPr>
          <p:spPr>
            <a:xfrm>
              <a:off x="763470" y="2539099"/>
              <a:ext cx="17651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Recordation Development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4C95E1-01FC-8242-9014-FC20FAFF9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8307" y="2213626"/>
            <a:ext cx="2922462" cy="2678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881340-FF78-D84A-9678-C99BA3AC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50283" y="2213626"/>
            <a:ext cx="2914310" cy="2671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D7FB69-520C-DB4B-891B-6F1C62E41C2D}"/>
              </a:ext>
            </a:extLst>
          </p:cNvPr>
          <p:cNvSpPr/>
          <p:nvPr/>
        </p:nvSpPr>
        <p:spPr>
          <a:xfrm>
            <a:off x="2450541" y="1795910"/>
            <a:ext cx="1957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/>
              <a:t>Welcome screen</a:t>
            </a:r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D475DA-088E-4C44-AE86-66E09A0816B3}"/>
              </a:ext>
            </a:extLst>
          </p:cNvPr>
          <p:cNvSpPr/>
          <p:nvPr/>
        </p:nvSpPr>
        <p:spPr>
          <a:xfrm>
            <a:off x="5650283" y="1795910"/>
            <a:ext cx="1916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/>
              <a:t>Applications screen</a:t>
            </a:r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0F74E6-6F2B-A944-BB21-8013209D60CB}"/>
              </a:ext>
            </a:extLst>
          </p:cNvPr>
          <p:cNvSpPr txBox="1"/>
          <p:nvPr/>
        </p:nvSpPr>
        <p:spPr>
          <a:xfrm>
            <a:off x="3665939" y="5361930"/>
            <a:ext cx="3609659" cy="646331"/>
          </a:xfrm>
          <a:prstGeom prst="rect">
            <a:avLst/>
          </a:prstGeom>
          <a:solidFill>
            <a:srgbClr val="FFB90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Initial limited pilot expected</a:t>
            </a:r>
            <a:br>
              <a:rPr lang="en-US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63553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 fontScale="90000"/>
          </a:bodyPr>
          <a:lstStyle/>
          <a:p>
            <a:r>
              <a:rPr lang="en-US"/>
              <a:t>Modernization: What We’re Working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11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7326FF08-EC28-F340-8ED9-A786AA1886A7}"/>
              </a:ext>
            </a:extLst>
          </p:cNvPr>
          <p:cNvSpPr txBox="1"/>
          <p:nvPr/>
        </p:nvSpPr>
        <p:spPr>
          <a:xfrm>
            <a:off x="1574420" y="1990754"/>
            <a:ext cx="1301805" cy="28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1600" b="1">
                <a:solidFill>
                  <a:schemeClr val="tx1"/>
                </a:solidFill>
                <a:ea typeface="Cambria" charset="0"/>
                <a:cs typeface="Cambria" charset="0"/>
              </a:rPr>
              <a:t>Current eCO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165F3FE9-3626-2B48-801C-0C9328A90A65}"/>
              </a:ext>
            </a:extLst>
          </p:cNvPr>
          <p:cNvSpPr txBox="1"/>
          <p:nvPr/>
        </p:nvSpPr>
        <p:spPr>
          <a:xfrm>
            <a:off x="5336074" y="1990754"/>
            <a:ext cx="1994318" cy="28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1600" b="1">
                <a:solidFill>
                  <a:schemeClr val="tx1"/>
                </a:solidFill>
                <a:ea typeface="Cambria" charset="0"/>
                <a:cs typeface="Cambria" charset="0"/>
              </a:rPr>
              <a:t>Initial draft concept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E6B86EC-7292-774D-8FAA-9F3E85E36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5800" y="2421072"/>
            <a:ext cx="3518134" cy="2562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EACA4C4-5657-654C-B054-B02C495F19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6074" y="2433794"/>
            <a:ext cx="3228392" cy="2549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2A46284-84B8-954D-9B4F-2BD0ACB94620}"/>
              </a:ext>
            </a:extLst>
          </p:cNvPr>
          <p:cNvSpPr/>
          <p:nvPr/>
        </p:nvSpPr>
        <p:spPr>
          <a:xfrm>
            <a:off x="546279" y="3949054"/>
            <a:ext cx="1786040" cy="1765189"/>
          </a:xfrm>
          <a:prstGeom prst="ellipse">
            <a:avLst/>
          </a:prstGeom>
          <a:solidFill>
            <a:srgbClr val="F46762"/>
          </a:solidFill>
          <a:ln w="15875" cap="rnd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CAE6E4-D6E6-A54F-B18F-E3CAA87C67FA}"/>
              </a:ext>
            </a:extLst>
          </p:cNvPr>
          <p:cNvSpPr txBox="1"/>
          <p:nvPr/>
        </p:nvSpPr>
        <p:spPr>
          <a:xfrm>
            <a:off x="546279" y="4508482"/>
            <a:ext cx="178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Registration Outreach</a:t>
            </a:r>
          </a:p>
        </p:txBody>
      </p:sp>
    </p:spTree>
    <p:extLst>
      <p:ext uri="{BB962C8B-B14F-4D97-AF65-F5344CB8AC3E}">
        <p14:creationId xmlns:p14="http://schemas.microsoft.com/office/powerpoint/2010/main" val="162946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/>
              <a:t>Music Modernization Act</a:t>
            </a:r>
          </a:p>
          <a:p>
            <a:pPr lvl="1"/>
            <a:r>
              <a:rPr lang="en-US"/>
              <a:t>Intended to modernize copyright law for songwriters, music publishers, digital music services, record labels, and others involved in music creation and distribution.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598C24-B269-4E5C-B972-600599600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3252" y="3596495"/>
            <a:ext cx="4042348" cy="26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4" y="1515291"/>
            <a:ext cx="6333066" cy="4484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Music Modernization Act</a:t>
            </a:r>
          </a:p>
          <a:p>
            <a:pPr lvl="1"/>
            <a:r>
              <a:rPr lang="en-US"/>
              <a:t>Most substantial copyright change in 20 years.</a:t>
            </a:r>
          </a:p>
          <a:p>
            <a:pPr lvl="1"/>
            <a:r>
              <a:rPr lang="en-US"/>
              <a:t>Responds to new problems presented by streaming services like Spotify, Amazon Prime, and Apple Music. </a:t>
            </a:r>
          </a:p>
          <a:p>
            <a:pPr lvl="1"/>
            <a:r>
              <a:rPr lang="en-US"/>
              <a:t>Received broad bipartisan support from both sides of the aisle, as well as from artists and the streaming services. </a:t>
            </a:r>
          </a:p>
          <a:p>
            <a:pPr lvl="1"/>
            <a:r>
              <a:rPr lang="en-US"/>
              <a:t>Promises to provide more revenue for the artists while providing more certainty for the distributers, who were spending time and money to ascertain rights, license works, and respond to lawsuits.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62522" y="4873051"/>
            <a:ext cx="810361" cy="8103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51224" y="3852491"/>
            <a:ext cx="810361" cy="8103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1225" y="2824428"/>
            <a:ext cx="810361" cy="8178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2521" y="1803868"/>
            <a:ext cx="810361" cy="8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1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/>
              <a:t>Music Modernization Act</a:t>
            </a:r>
          </a:p>
          <a:p>
            <a:pPr lvl="1"/>
            <a:r>
              <a:rPr lang="en-US" sz="2100" u="sng"/>
              <a:t>Title I – Music License Modernization</a:t>
            </a:r>
          </a:p>
          <a:p>
            <a:pPr lvl="2"/>
            <a:r>
              <a:rPr lang="en-US" sz="1900"/>
              <a:t>Establishes a blanket mechanical licensing scheme for digital music service provides, and collect and distribute royalties to rights holders.</a:t>
            </a:r>
          </a:p>
          <a:p>
            <a:pPr lvl="1"/>
            <a:r>
              <a:rPr lang="en-US" sz="2100" u="sng"/>
              <a:t>Title II – CLASSICS Act</a:t>
            </a:r>
          </a:p>
          <a:p>
            <a:pPr lvl="2"/>
            <a:r>
              <a:rPr lang="en-US" sz="1900"/>
              <a:t>Creates a digital performance right in pre-1972 sound recordings equivalent to post-1972 works. </a:t>
            </a:r>
          </a:p>
          <a:p>
            <a:pPr lvl="2"/>
            <a:r>
              <a:rPr lang="en-US" sz="1900"/>
              <a:t>Permits “certain non-commercial uses of [pre-1972 orphan works] that are not being commercially exploited.” </a:t>
            </a:r>
          </a:p>
          <a:p>
            <a:pPr lvl="1"/>
            <a:r>
              <a:rPr lang="en-US" sz="2100" u="sng"/>
              <a:t>Title III – AMP Act</a:t>
            </a:r>
          </a:p>
          <a:p>
            <a:pPr lvl="2"/>
            <a:r>
              <a:rPr lang="en-US" sz="1900"/>
              <a:t>Creates statutory right to royalties for producers, mixers, and sound engineers, absent a separate agreement with the recording artist.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6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>
            <a:normAutofit/>
          </a:bodyPr>
          <a:lstStyle/>
          <a:p>
            <a:r>
              <a:rPr lang="en-US"/>
              <a:t>Digital Millennium Copyright Act (DMCA) reform</a:t>
            </a:r>
          </a:p>
          <a:p>
            <a:pPr lvl="1"/>
            <a:r>
              <a:rPr lang="en-US"/>
              <a:t>Copyright Office streamlined the process for the section 1201 rulemaking; recommendations and final rule were widely praised</a:t>
            </a:r>
          </a:p>
          <a:p>
            <a:pPr lvl="1"/>
            <a:r>
              <a:rPr lang="en-US"/>
              <a:t>The Office also proposed several reforms to the section 1201 anti-circumvention provision, including new or expanded permanent exemptions for:</a:t>
            </a:r>
          </a:p>
          <a:p>
            <a:pPr lvl="2"/>
            <a:r>
              <a:rPr lang="en-US"/>
              <a:t>Security research and reverse engineering</a:t>
            </a:r>
          </a:p>
          <a:p>
            <a:pPr lvl="2"/>
            <a:r>
              <a:rPr lang="en-US"/>
              <a:t>Disability assistive technology</a:t>
            </a:r>
          </a:p>
          <a:p>
            <a:pPr lvl="2"/>
            <a:r>
              <a:rPr lang="en-US"/>
              <a:t>Mobile device unlocking</a:t>
            </a:r>
          </a:p>
          <a:p>
            <a:pPr lvl="2"/>
            <a:r>
              <a:rPr lang="en-US"/>
              <a:t>Diagnosis, maintenance, and repair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4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>
            <a:normAutofit lnSpcReduction="10000"/>
          </a:bodyPr>
          <a:lstStyle/>
          <a:p>
            <a:r>
              <a:rPr lang="en-US"/>
              <a:t>Digital Millennium Copyright Act (DMCA) reform</a:t>
            </a:r>
          </a:p>
          <a:p>
            <a:pPr marL="285750" lvl="1"/>
            <a:r>
              <a:rPr lang="en-US"/>
              <a:t>Copyright Office has been collecting public comment on the section 512 safe harbor provision</a:t>
            </a:r>
          </a:p>
          <a:p>
            <a:pPr lvl="1"/>
            <a:r>
              <a:rPr lang="en-US"/>
              <a:t>15 Music Industry (RIAA, etc.) groups comments:</a:t>
            </a:r>
          </a:p>
          <a:p>
            <a:pPr lvl="2"/>
            <a:r>
              <a:rPr lang="en-US"/>
              <a:t>Notice and takedown not a sufficient remedy for infringement</a:t>
            </a:r>
          </a:p>
          <a:p>
            <a:pPr lvl="2"/>
            <a:r>
              <a:rPr lang="en-US"/>
              <a:t>Imposes burdens and costs on the aggrieved copyright owner</a:t>
            </a:r>
          </a:p>
          <a:p>
            <a:pPr lvl="2"/>
            <a:r>
              <a:rPr lang="en-US"/>
              <a:t>Statutory term “expeditiously” is undefined</a:t>
            </a:r>
          </a:p>
          <a:p>
            <a:pPr lvl="2"/>
            <a:r>
              <a:rPr lang="en-US"/>
              <a:t>Search algorithms promote infringing sites regardless of takedown notice and compliance</a:t>
            </a:r>
          </a:p>
          <a:p>
            <a:pPr lvl="2"/>
            <a:r>
              <a:rPr lang="en-US"/>
              <a:t>Safe harbor provisions apply beyond ISPs to entertainment providers that profit off the infringing activity before receiving a takedown notice</a:t>
            </a:r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8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>
            <a:normAutofit/>
          </a:bodyPr>
          <a:lstStyle/>
          <a:p>
            <a:r>
              <a:rPr lang="en-US"/>
              <a:t>Digital Millennium Copyright Act (DMCA) reform</a:t>
            </a:r>
          </a:p>
          <a:p>
            <a:pPr lvl="1"/>
            <a:r>
              <a:rPr lang="en-US"/>
              <a:t>Computer and Communications Industry Ass’n (representing ISPs) comments:</a:t>
            </a:r>
          </a:p>
          <a:p>
            <a:pPr lvl="2"/>
            <a:r>
              <a:rPr lang="en-US"/>
              <a:t>DMCA fostered the growth of the then-nascent internet industry</a:t>
            </a:r>
          </a:p>
          <a:p>
            <a:pPr lvl="2"/>
            <a:r>
              <a:rPr lang="en-US"/>
              <a:t>DMCA has reduced copyright litigation by providing out-of-court resolution process </a:t>
            </a:r>
          </a:p>
          <a:p>
            <a:pPr lvl="2"/>
            <a:r>
              <a:rPr lang="en-US"/>
              <a:t>Flexible standards are needed for different-sized providers since small providers can’t respond as quickly as larger entities</a:t>
            </a:r>
          </a:p>
          <a:p>
            <a:pPr lvl="2"/>
            <a:r>
              <a:rPr lang="en-US"/>
              <a:t>Harsher standards would necessarily stifle creativity since some non-infringing work would necessarily be removed, in Fair Use situations, for example.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Copyright “small claims court”</a:t>
            </a:r>
          </a:p>
          <a:p>
            <a:pPr lvl="1"/>
            <a:r>
              <a:rPr lang="en-US"/>
              <a:t>Copyright Alternative in Small-Claims Enforcement (CASE) Act of 2017: proposed voluntary small claims board within the Copyright office of $15K per work and $30K total.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BEE4661-B84F-6F42-8063-0B36D50D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8068" y="1515291"/>
            <a:ext cx="4652795" cy="2568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94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Copyright Law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Rapid changes in technology and its effects on copyright</a:t>
            </a:r>
          </a:p>
          <a:p>
            <a:r>
              <a:rPr lang="en-US" sz="2400"/>
              <a:t>Artificial Intelligence</a:t>
            </a:r>
          </a:p>
          <a:p>
            <a:r>
              <a:rPr lang="en-US" sz="2400"/>
              <a:t>Blockchain as a tool to protect rights holders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19</a:t>
            </a:fld>
            <a:endParaRPr lang="en-US"/>
          </a:p>
        </p:txBody>
      </p:sp>
      <p:pic>
        <p:nvPicPr>
          <p:cNvPr id="4098" name="Picture 2" descr="person holding sticky note">
            <a:extLst>
              <a:ext uri="{FF2B5EF4-FFF2-40B4-BE49-F238E27FC236}">
                <a16:creationId xmlns:a16="http://schemas.microsoft.com/office/drawing/2014/main" xmlns="" id="{DE3E3289-35D9-4F98-B63E-E10418F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43184" y="2667000"/>
            <a:ext cx="3940619" cy="22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6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/>
          <a:lstStyle/>
          <a:p>
            <a:r>
              <a:rPr lang="en-US"/>
              <a:t>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/>
              <a:t>Background</a:t>
            </a:r>
          </a:p>
          <a:p>
            <a:r>
              <a:rPr lang="en-US"/>
              <a:t>A day in the life at the Copyright Office</a:t>
            </a:r>
          </a:p>
          <a:p>
            <a:r>
              <a:rPr lang="en-US"/>
              <a:t>Trends in Copyright Law</a:t>
            </a:r>
          </a:p>
          <a:p>
            <a:r>
              <a:rPr lang="en-US"/>
              <a:t>Recent and Pending Copyright Cases</a:t>
            </a:r>
          </a:p>
          <a:p>
            <a:r>
              <a:rPr lang="en-US"/>
              <a:t>Concluding Remarks</a:t>
            </a:r>
          </a:p>
          <a:p>
            <a:r>
              <a:rPr lang="en-US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24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 i="1"/>
              <a:t>Fourth Estate Pub. Benefit Corp. v. Wall-Street.com, LLC</a:t>
            </a:r>
            <a:r>
              <a:rPr lang="en-US"/>
              <a:t>, 139 S. Ct. 881 (2019) (Registration of a copyright claim occurs, and a copyright claimant may commence an infringement suit, when the Copyright Office registers a copyright, not when a copyright owner submits the application, materials, and registration fee to the Copyright Office.)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9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 i="1"/>
              <a:t>Fourth Estate Pub. Benefit Corp. v. Wall-Street.com, LLC</a:t>
            </a:r>
            <a:r>
              <a:rPr lang="en-US"/>
              <a:t>, 139 S. Ct. 881 (2019) </a:t>
            </a:r>
          </a:p>
          <a:p>
            <a:pPr lvl="1"/>
            <a:r>
              <a:rPr lang="en-US"/>
              <a:t>Copyright Office co-authored Amicus Brief on behalf of the U.S., supporting Court of Appeals interpretation (ultimately affirmed by a unanimous Supreme Court), that a copyright infringement suit cannot be commenced until the Office grants or refuses a registration.</a:t>
            </a:r>
          </a:p>
          <a:p>
            <a:pPr lvl="2"/>
            <a:r>
              <a:rPr lang="en-US"/>
              <a:t>Supported by textual analysis and historical precedent.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Recent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>
            <a:normAutofit/>
          </a:bodyPr>
          <a:lstStyle/>
          <a:p>
            <a:endParaRPr lang="en-US" i="1"/>
          </a:p>
          <a:p>
            <a:r>
              <a:rPr lang="en-US" i="1"/>
              <a:t>Rimini Street v. Oracle</a:t>
            </a:r>
            <a:r>
              <a:rPr lang="en-US"/>
              <a:t>, 139 S.Ct. 873 (2019)</a:t>
            </a:r>
            <a:r>
              <a:rPr lang="en-US" i="1"/>
              <a:t> </a:t>
            </a:r>
            <a:r>
              <a:rPr lang="en-US"/>
              <a:t>(A federal district court’s discretion to award “full costs” to a copyright litigant is limited to the six categories defined by statute). </a:t>
            </a:r>
          </a:p>
          <a:p>
            <a:pPr lvl="1"/>
            <a:r>
              <a:rPr lang="en-US"/>
              <a:t>“Full costs” simply means the full amount in those categories authorized by statute.</a:t>
            </a:r>
          </a:p>
          <a:p>
            <a:pPr lvl="1"/>
            <a:r>
              <a:rPr lang="en-US"/>
              <a:t>Specifically, litigation expenses are not included in this list, so the $12.8 million the district court ordered Rimini to pay Oracle was improper.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/>
              <a:t>Goals for the coming year</a:t>
            </a:r>
          </a:p>
          <a:p>
            <a:r>
              <a:rPr lang="en-US" sz="2400"/>
              <a:t>Five-year outlook</a:t>
            </a:r>
          </a:p>
          <a:p>
            <a:r>
              <a:rPr lang="en-US"/>
              <a:t>Final Thoughts</a:t>
            </a:r>
          </a:p>
          <a:p>
            <a:r>
              <a:rPr lang="en-US" sz="2400"/>
              <a:t>Questions and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0856" t="13808" r="13571" b="20516"/>
          <a:stretch>
            <a:fillRect/>
          </a:stretch>
        </p:blipFill>
        <p:spPr>
          <a:xfrm>
            <a:off x="4834466" y="2329502"/>
            <a:ext cx="3886299" cy="2583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8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r>
              <a:rPr lang="en-US"/>
              <a:t>Career experiences prior to Copyright Office</a:t>
            </a:r>
          </a:p>
          <a:p>
            <a:r>
              <a:rPr lang="en-US"/>
              <a:t>Qualities and skills essential to success in the role</a:t>
            </a:r>
          </a:p>
          <a:p>
            <a:r>
              <a:rPr lang="en-US"/>
              <a:t>Mandates and objectives for leading the Office of General Counsel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 fontScale="90000"/>
          </a:bodyPr>
          <a:lstStyle/>
          <a:p>
            <a:r>
              <a:rPr lang="en-US"/>
              <a:t>A day in the life at the Copyright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058091"/>
            <a:ext cx="7704667" cy="4484525"/>
          </a:xfrm>
        </p:spPr>
        <p:txBody>
          <a:bodyPr/>
          <a:lstStyle/>
          <a:p>
            <a:r>
              <a:rPr lang="en-US"/>
              <a:t>Average day at the Office</a:t>
            </a:r>
          </a:p>
          <a:p>
            <a:r>
              <a:rPr lang="en-US"/>
              <a:t>Structure and organization of the Office</a:t>
            </a:r>
          </a:p>
          <a:p>
            <a:r>
              <a:rPr lang="en-US"/>
              <a:t>Biggest challenges</a:t>
            </a:r>
          </a:p>
          <a:p>
            <a:r>
              <a:rPr lang="en-US"/>
              <a:t>Notable achievements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4</a:t>
            </a:fld>
            <a:endParaRPr lang="en-US"/>
          </a:p>
        </p:txBody>
      </p:sp>
      <p:sp>
        <p:nvSpPr>
          <p:cNvPr id="5" name="AutoShape 2" descr="Image result for copyright office">
            <a:extLst>
              <a:ext uri="{FF2B5EF4-FFF2-40B4-BE49-F238E27FC236}">
                <a16:creationId xmlns:a16="http://schemas.microsoft.com/office/drawing/2014/main" xmlns="" id="{78251F63-3040-41B7-9ADC-133336AF2451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422571" y="3864428"/>
            <a:ext cx="1754778" cy="17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44035C-6A85-6243-95EA-045B73F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72792" y="3058343"/>
            <a:ext cx="2805151" cy="28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A new appointed Register!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0533" t="15475" r="28127" b="18618"/>
          <a:stretch>
            <a:fillRect/>
          </a:stretch>
        </p:blipFill>
        <p:spPr>
          <a:xfrm>
            <a:off x="712108" y="1830163"/>
            <a:ext cx="6687067" cy="404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0089" t="8877" r="39861" b="5625"/>
          <a:stretch>
            <a:fillRect/>
          </a:stretch>
        </p:blipFill>
        <p:spPr>
          <a:xfrm>
            <a:off x="7399175" y="1830163"/>
            <a:ext cx="1595859" cy="40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276834" cy="1240970"/>
          </a:xfrm>
        </p:spPr>
        <p:txBody>
          <a:bodyPr/>
          <a:lstStyle/>
          <a:p>
            <a:r>
              <a:rPr lang="en-US"/>
              <a:t>By the numbers – FY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525777"/>
              </p:ext>
            </p:extLst>
          </p:nvPr>
        </p:nvGraphicFramePr>
        <p:xfrm>
          <a:off x="982663" y="737118"/>
          <a:ext cx="7965394" cy="465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53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276834" cy="1240970"/>
          </a:xfrm>
        </p:spPr>
        <p:txBody>
          <a:bodyPr/>
          <a:lstStyle/>
          <a:p>
            <a:r>
              <a:rPr lang="en-US"/>
              <a:t>By the numbers – FY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444771"/>
              </p:ext>
            </p:extLst>
          </p:nvPr>
        </p:nvGraphicFramePr>
        <p:xfrm>
          <a:off x="786720" y="586274"/>
          <a:ext cx="8422594" cy="5030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115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8EF17A-2526-D94C-B7CC-DC655E3DA254}"/>
              </a:ext>
            </a:extLst>
          </p:cNvPr>
          <p:cNvSpPr/>
          <p:nvPr/>
        </p:nvSpPr>
        <p:spPr>
          <a:xfrm>
            <a:off x="1998281" y="1808191"/>
            <a:ext cx="5895257" cy="4635500"/>
          </a:xfrm>
          <a:prstGeom prst="rect">
            <a:avLst/>
          </a:prstGeom>
          <a:solidFill>
            <a:schemeClr val="bg1"/>
          </a:solidFill>
          <a:ln w="15875" cap="rnd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E16CA-A412-4D02-9A6A-8276BB6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270589"/>
            <a:ext cx="7704667" cy="1136468"/>
          </a:xfrm>
        </p:spPr>
        <p:txBody>
          <a:bodyPr>
            <a:normAutofit/>
          </a:bodyPr>
          <a:lstStyle/>
          <a:p>
            <a:r>
              <a:rPr lang="en-US"/>
              <a:t>Improved processing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0F2F6-B7F9-4BD7-8D88-38374FEB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515291"/>
            <a:ext cx="7704667" cy="448452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B21D0B-EDD7-4C71-BC67-FECA3B8E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8</a:t>
            </a:fld>
            <a:endParaRPr lang="en-US"/>
          </a:p>
        </p:txBody>
      </p:sp>
      <p:sp>
        <p:nvSpPr>
          <p:cNvPr id="5" name="AutoShape 2" descr="Image result for copyright office">
            <a:extLst>
              <a:ext uri="{FF2B5EF4-FFF2-40B4-BE49-F238E27FC236}">
                <a16:creationId xmlns:a16="http://schemas.microsoft.com/office/drawing/2014/main" xmlns="" id="{78251F63-3040-41B7-9ADC-133336AF2451}"/>
              </a:ext>
            </a:extLst>
          </p:cNvPr>
          <p:cNvSpPr>
            <a:spLocks noChangeAspect="1" noChangeArrowheads="1"/>
          </p:cNvSpPr>
          <p:nvPr/>
        </p:nvSpPr>
        <p:spPr>
          <a:xfrm>
            <a:off x="6422571" y="3864428"/>
            <a:ext cx="1754778" cy="17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9764" y="1330625"/>
            <a:ext cx="7271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average processing time for all registration applications is 5 months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BE8E5-1FE2-114B-94C8-12E9F63F7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1109" y="1911178"/>
            <a:ext cx="5637383" cy="43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5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15615"/>
          </a:xfrm>
        </p:spPr>
        <p:txBody>
          <a:bodyPr>
            <a:normAutofit/>
          </a:bodyPr>
          <a:lstStyle/>
          <a:p>
            <a:r>
              <a:rPr lang="en-US" sz="3600"/>
              <a:t>Modernization – Notice of Inquiry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4B30C-AAD6-3F49-82B6-65F312C493CE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2"/>
          <p:cNvSpPr txBox="1"/>
          <p:nvPr/>
        </p:nvSpPr>
        <p:spPr>
          <a:xfrm>
            <a:off x="982132" y="1634901"/>
            <a:ext cx="7704667" cy="448117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b="1"/>
              <a:t>Looked for input on registration modernization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/>
              <a:t>How users interact with the registration system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/>
              <a:t>Information requested on applications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/>
              <a:t>How people are engaging with and managing Copyright Office records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/>
              <a:t>Deposit requirements, including searchable database of deposits</a:t>
            </a:r>
          </a:p>
          <a:p>
            <a:pPr>
              <a:spcBef>
                <a:spcPts val="1800"/>
              </a:spcBef>
            </a:pPr>
            <a:r>
              <a:rPr lang="en-US" b="1"/>
              <a:t>Reviewing comments now</a:t>
            </a:r>
          </a:p>
        </p:txBody>
      </p:sp>
    </p:spTree>
    <p:extLst>
      <p:ext uri="{BB962C8B-B14F-4D97-AF65-F5344CB8AC3E}">
        <p14:creationId xmlns:p14="http://schemas.microsoft.com/office/powerpoint/2010/main" val="3177725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Tahoma"/>
        <a:font script="Hebr" typeface="Miriam"/>
        <a:font script="Telu" typeface="Gautami"/>
        <a:font script="Ethi" typeface="Nyala"/>
        <a:font script="Jpan" typeface="HGｺﾞｼｯｸM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华文楷体"/>
        <a:font script="Guru" typeface="Raavi"/>
        <a:font script="Thaa" typeface="MV Boli"/>
        <a:font script="Cans" typeface="Euphemia"/>
        <a:font script="Hang" typeface="HY엽서L"/>
        <a:font script="Syrc" typeface="Estrangelo Edessa"/>
      </a:majorFont>
      <a:minorFont>
        <a:latin typeface="Corbel" panose="020B0503020204020204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Tahoma"/>
        <a:font script="Hebr" typeface="Miriam"/>
        <a:font script="Telu" typeface="Gautami"/>
        <a:font script="Ethi" typeface="Nyala"/>
        <a:font script="Jpan" typeface="HGｺﾞｼｯｸM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华文楷体"/>
        <a:font script="Guru" typeface="Raavi"/>
        <a:font script="Thaa" typeface="MV Boli"/>
        <a:font script="Cans" typeface="Euphemia"/>
        <a:font script="Hang" typeface="HY엽서L"/>
        <a:font script="Syrc" typeface="Estrangelo Edessa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/>
          <a:tileRect/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  <a:tileRect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Yu Gothic Light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DengXian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Yu Gothic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DengXian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CC943B2C7C7B458E839029CCA980C9" ma:contentTypeVersion="10" ma:contentTypeDescription="Create a new document." ma:contentTypeScope="" ma:versionID="28176b67b82abe7fd7be412e36d7e32c">
  <xsd:schema xmlns:xsd="http://www.w3.org/2001/XMLSchema" xmlns:xs="http://www.w3.org/2001/XMLSchema" xmlns:p="http://schemas.microsoft.com/office/2006/metadata/properties" xmlns:ns2="a306c98c-0531-41a2-9389-6f09b0422cb4" xmlns:ns3="c3b367b3-dc77-49bc-abb4-51786e3088d6" targetNamespace="http://schemas.microsoft.com/office/2006/metadata/properties" ma:root="true" ma:fieldsID="3b4009d980d2de812dc72dbfa9d3f705" ns2:_="" ns3:_="">
    <xsd:import namespace="a306c98c-0531-41a2-9389-6f09b0422cb4"/>
    <xsd:import namespace="c3b367b3-dc77-49bc-abb4-51786e3088d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6c98c-0531-41a2-9389-6f09b0422c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367b3-dc77-49bc-abb4-51786e3088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5C96DA-EE26-4D4F-B311-72B3A62498F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8B04F3-30D1-41FC-91B6-149C7D02CCC5}"/>
</file>

<file path=customXml/itemProps3.xml><?xml version="1.0" encoding="utf-8"?>
<ds:datastoreItem xmlns:ds="http://schemas.openxmlformats.org/officeDocument/2006/customXml" ds:itemID="{2A0BA7A2-3463-4D84-A260-8E8305A35C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</TotalTime>
  <Words>1015</Words>
  <Application>Microsoft Macintosh PowerPoint</Application>
  <PresentationFormat>On-screen Show (4:3)</PresentationFormat>
  <Paragraphs>148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Cambria</vt:lpstr>
      <vt:lpstr>Corbel</vt:lpstr>
      <vt:lpstr>Arial</vt:lpstr>
      <vt:lpstr>Calibri</vt:lpstr>
      <vt:lpstr>Parallax</vt:lpstr>
      <vt:lpstr>2019 LAIPLA Fireside Chat with Regan Smith</vt:lpstr>
      <vt:lpstr>Session Agenda</vt:lpstr>
      <vt:lpstr>Background</vt:lpstr>
      <vt:lpstr>A day in the life at the Copyright Office</vt:lpstr>
      <vt:lpstr>A new appointed Register!</vt:lpstr>
      <vt:lpstr>By the numbers – FY 2018</vt:lpstr>
      <vt:lpstr>By the numbers – FY 2018</vt:lpstr>
      <vt:lpstr>Improved processing times</vt:lpstr>
      <vt:lpstr>Modernization – Notice of Inquiry</vt:lpstr>
      <vt:lpstr>Modernization: What We’re Working On</vt:lpstr>
      <vt:lpstr>Modernization: What We’re Working On</vt:lpstr>
      <vt:lpstr>Copyright Law Trends</vt:lpstr>
      <vt:lpstr>Copyright Law Trends</vt:lpstr>
      <vt:lpstr>Copyright Law Trends</vt:lpstr>
      <vt:lpstr>Copyright Law Trends</vt:lpstr>
      <vt:lpstr>Copyright Law Trends</vt:lpstr>
      <vt:lpstr>Copyright Law Trends</vt:lpstr>
      <vt:lpstr>Copyright Law Trends</vt:lpstr>
      <vt:lpstr>Copyright Law Trends</vt:lpstr>
      <vt:lpstr>Recent Cases</vt:lpstr>
      <vt:lpstr>Recent Cases</vt:lpstr>
      <vt:lpstr>Recent Cases</vt:lpstr>
      <vt:lpstr>Concluding Remarks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LAIPLA Fireside Chat with Regan Smith</dc:title>
  <dc:creator>Erica Van Loon</dc:creator>
  <cp:lastModifiedBy>Microsoft Office User</cp:lastModifiedBy>
  <cp:revision>3</cp:revision>
  <cp:lastPrinted>2019-04-25T12:31:59Z</cp:lastPrinted>
  <dcterms:created xsi:type="dcterms:W3CDTF">2019-04-25T12:31:59Z</dcterms:created>
  <dcterms:modified xsi:type="dcterms:W3CDTF">2019-04-27T04:21:57Z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0x01010096CC943B2C7C7B458E839029CCA980C9</vt:lpwstr>
  </property>
</Properties>
</file>