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1139" r:id="rId3"/>
    <p:sldId id="1211" r:id="rId4"/>
    <p:sldId id="1096" r:id="rId5"/>
    <p:sldId id="1207" r:id="rId6"/>
    <p:sldId id="1206" r:id="rId7"/>
    <p:sldId id="1202" r:id="rId8"/>
    <p:sldId id="1235" r:id="rId9"/>
    <p:sldId id="1229" r:id="rId10"/>
    <p:sldId id="1205" r:id="rId11"/>
    <p:sldId id="1236" r:id="rId12"/>
    <p:sldId id="1230" r:id="rId13"/>
    <p:sldId id="1231" r:id="rId14"/>
    <p:sldId id="1212" r:id="rId15"/>
    <p:sldId id="1095" r:id="rId16"/>
    <p:sldId id="1147" r:id="rId17"/>
    <p:sldId id="1210" r:id="rId18"/>
    <p:sldId id="1213" r:id="rId19"/>
    <p:sldId id="1155" r:id="rId20"/>
    <p:sldId id="1182" r:id="rId21"/>
    <p:sldId id="1157" r:id="rId22"/>
    <p:sldId id="1214" r:id="rId23"/>
    <p:sldId id="1227" r:id="rId24"/>
    <p:sldId id="1237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9C5EAC-80EC-4FF6-9555-0E77768CD6A9}">
          <p14:sldIdLst>
            <p14:sldId id="256"/>
            <p14:sldId id="1139"/>
            <p14:sldId id="1211"/>
            <p14:sldId id="1096"/>
            <p14:sldId id="1207"/>
            <p14:sldId id="1206"/>
            <p14:sldId id="1202"/>
            <p14:sldId id="1235"/>
            <p14:sldId id="1229"/>
            <p14:sldId id="1205"/>
            <p14:sldId id="1236"/>
            <p14:sldId id="1230"/>
            <p14:sldId id="1231"/>
            <p14:sldId id="1212"/>
            <p14:sldId id="1095"/>
            <p14:sldId id="1147"/>
            <p14:sldId id="1210"/>
            <p14:sldId id="1213"/>
            <p14:sldId id="1155"/>
            <p14:sldId id="1182"/>
            <p14:sldId id="1157"/>
            <p14:sldId id="1214"/>
            <p14:sldId id="1227"/>
            <p14:sldId id="12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241" userDrawn="1">
          <p15:clr>
            <a:srgbClr val="A4A3A4"/>
          </p15:clr>
        </p15:guide>
        <p15:guide id="3" pos="4815" userDrawn="1">
          <p15:clr>
            <a:srgbClr val="A4A3A4"/>
          </p15:clr>
        </p15:guide>
        <p15:guide id="4" pos="39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47" userDrawn="1">
          <p15:clr>
            <a:srgbClr val="A4A3A4"/>
          </p15:clr>
        </p15:guide>
        <p15:guide id="4" pos="2271" userDrawn="1">
          <p15:clr>
            <a:srgbClr val="A4A3A4"/>
          </p15:clr>
        </p15:guide>
        <p15:guide id="5" orient="horz" pos="2909" userDrawn="1">
          <p15:clr>
            <a:srgbClr val="A4A3A4"/>
          </p15:clr>
        </p15:guide>
        <p15:guide id="6" pos="214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C6F9C"/>
    <a:srgbClr val="960000"/>
    <a:srgbClr val="009E4B"/>
    <a:srgbClr val="800000"/>
    <a:srgbClr val="FFFF99"/>
    <a:srgbClr val="8FDEA0"/>
    <a:srgbClr val="000000"/>
    <a:srgbClr val="548667"/>
    <a:srgbClr val="1D4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6" autoAdjust="0"/>
    <p:restoredTop sz="88483" autoAdjust="0"/>
  </p:normalViewPr>
  <p:slideViewPr>
    <p:cSldViewPr snapToGrid="0" snapToObjects="1">
      <p:cViewPr varScale="1">
        <p:scale>
          <a:sx n="82" d="100"/>
          <a:sy n="82" d="100"/>
        </p:scale>
        <p:origin x="1768" y="168"/>
      </p:cViewPr>
      <p:guideLst>
        <p:guide orient="horz" pos="572"/>
        <p:guide pos="3241"/>
        <p:guide pos="4815"/>
        <p:guide pos="3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946"/>
    </p:cViewPr>
  </p:sorterViewPr>
  <p:notesViewPr>
    <p:cSldViewPr snapToGrid="0" snapToObjects="1">
      <p:cViewPr varScale="1">
        <p:scale>
          <a:sx n="64" d="100"/>
          <a:sy n="64" d="100"/>
        </p:scale>
        <p:origin x="3086" y="72"/>
      </p:cViewPr>
      <p:guideLst>
        <p:guide orient="horz" pos="2928"/>
        <p:guide pos="2208"/>
        <p:guide orient="horz" pos="2947"/>
        <p:guide pos="2271"/>
        <p:guide orient="horz" pos="2909"/>
        <p:guide pos="21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34" Type="http://schemas.openxmlformats.org/officeDocument/2006/relationships/customXml" Target="../customXml/item3.xml"/><Relationship Id="rId25" Type="http://schemas.openxmlformats.org/officeDocument/2006/relationships/slide" Target="slides/slide2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33" Type="http://schemas.openxmlformats.org/officeDocument/2006/relationships/customXml" Target="../customXml/item2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slide" Target="slides/slide23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customXml" Target="../customXml/item1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beja\Documents\Bus%20Dev\Seminar%20Presentations\2019-04%20LAIPLA%20Spring%20Seminar\Filing%20stats%20from%20Docket%20Nav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beja\Documents\Bus%20Dev\Seminar%20Presentations\2019-04%20LAIPLA%20Spring%20Seminar\Filing%20stats%20from%20Docket%20Nav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beja\Documents\Bus%20Dev\Seminar%20Presentations\2019-04%20LAIPLA%20Spring%20Seminar\Filing%20stats%20from%20Docket%20Nav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Stays pre-SAS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'IPR Stay Motions'!$C$2</c:f>
              <c:strCache>
                <c:ptCount val="1"/>
                <c:pt idx="0">
                  <c:v>Grant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CAF2256-7D85-B44D-888C-1689FBD086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7AF0731-E8E6-C447-8F2F-33B68B3B63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65DE49F-B5A1-4B46-B9F8-74011338DF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C023653-11A6-7B42-80CE-9773097286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'IPR Stay Motions'!$B$3:$B$6</c:f>
              <c:strCache>
                <c:ptCount val="4"/>
                <c:pt idx="0">
                  <c:v>C.D. Cal.</c:v>
                </c:pt>
                <c:pt idx="1">
                  <c:v>N.D. Cal.</c:v>
                </c:pt>
                <c:pt idx="2">
                  <c:v>D. Del.</c:v>
                </c:pt>
                <c:pt idx="3">
                  <c:v>E.D. Tex.</c:v>
                </c:pt>
              </c:strCache>
            </c:strRef>
          </c:cat>
          <c:val>
            <c:numRef>
              <c:f>'IPR Stay Motions'!$C$3:$C$6</c:f>
              <c:numCache>
                <c:formatCode>General</c:formatCode>
                <c:ptCount val="4"/>
                <c:pt idx="0">
                  <c:v>58.0</c:v>
                </c:pt>
                <c:pt idx="1">
                  <c:v>72.0</c:v>
                </c:pt>
                <c:pt idx="2">
                  <c:v>141.0</c:v>
                </c:pt>
                <c:pt idx="3">
                  <c:v>69.0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'IPR Stay Motions'!$F$3:$F$6</c15:f>
                <c15:dlblRangeCache>
                  <c:ptCount val="4"/>
                  <c:pt idx="0">
                    <c:v>78%</c:v>
                  </c:pt>
                  <c:pt idx="1">
                    <c:v>89%</c:v>
                  </c:pt>
                  <c:pt idx="2">
                    <c:v>70%</c:v>
                  </c:pt>
                  <c:pt idx="3">
                    <c:v>54%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'IPR Stay Motions'!$D$2</c:f>
              <c:strCache>
                <c:ptCount val="1"/>
                <c:pt idx="0">
                  <c:v>Deny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'IPR Stay Motions'!$B$3:$B$6</c:f>
              <c:strCache>
                <c:ptCount val="4"/>
                <c:pt idx="0">
                  <c:v>C.D. Cal.</c:v>
                </c:pt>
                <c:pt idx="1">
                  <c:v>N.D. Cal.</c:v>
                </c:pt>
                <c:pt idx="2">
                  <c:v>D. Del.</c:v>
                </c:pt>
                <c:pt idx="3">
                  <c:v>E.D. Tex.</c:v>
                </c:pt>
              </c:strCache>
            </c:strRef>
          </c:cat>
          <c:val>
            <c:numRef>
              <c:f>'IPR Stay Motions'!$D$3:$D$6</c:f>
              <c:numCache>
                <c:formatCode>General</c:formatCode>
                <c:ptCount val="4"/>
                <c:pt idx="0">
                  <c:v>15.0</c:v>
                </c:pt>
                <c:pt idx="1">
                  <c:v>16.0</c:v>
                </c:pt>
                <c:pt idx="2">
                  <c:v>53.0</c:v>
                </c:pt>
                <c:pt idx="3">
                  <c:v>56.0</c:v>
                </c:pt>
              </c:numCache>
            </c:numRef>
          </c:val>
        </c:ser>
        <c:ser>
          <c:idx val="2"/>
          <c:order val="2"/>
          <c:tx>
            <c:strRef>
              <c:f>'IPR Stay Motions'!$E$2</c:f>
              <c:strCache>
                <c:ptCount val="1"/>
                <c:pt idx="0">
                  <c:v>Partial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'IPR Stay Motions'!$B$3:$B$6</c:f>
              <c:strCache>
                <c:ptCount val="4"/>
                <c:pt idx="0">
                  <c:v>C.D. Cal.</c:v>
                </c:pt>
                <c:pt idx="1">
                  <c:v>N.D. Cal.</c:v>
                </c:pt>
                <c:pt idx="2">
                  <c:v>D. Del.</c:v>
                </c:pt>
                <c:pt idx="3">
                  <c:v>E.D. Tex.</c:v>
                </c:pt>
              </c:strCache>
            </c:strRef>
          </c:cat>
          <c:val>
            <c:numRef>
              <c:f>'IPR Stay Motions'!$E$3:$E$6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7.0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6676256"/>
        <c:axId val="2096678576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'IPR Stay Motions'!$F$2</c15:sqref>
                        </c15:formulaRef>
                      </c:ext>
                    </c:extLst>
                    <c:strCache>
                      <c:ptCount val="1"/>
                      <c:pt idx="0">
                        <c:v>Grant Rate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'IPR Stay Motions'!$B$3:$B$6</c15:sqref>
                        </c15:formulaRef>
                      </c:ext>
                    </c:extLst>
                    <c:strCache>
                      <c:ptCount val="4"/>
                      <c:pt idx="0">
                        <c:v>C.D. Cal.</c:v>
                      </c:pt>
                      <c:pt idx="1">
                        <c:v>N.D. Cal.</c:v>
                      </c:pt>
                      <c:pt idx="2">
                        <c:v>D. Del.</c:v>
                      </c:pt>
                      <c:pt idx="3">
                        <c:v>E.D. Tex.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'IPR Stay Motions'!$F$3:$F$6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0.78</c:v>
                      </c:pt>
                      <c:pt idx="1">
                        <c:v>0.89</c:v>
                      </c:pt>
                      <c:pt idx="2">
                        <c:v>0.7</c:v>
                      </c:pt>
                      <c:pt idx="3">
                        <c:v>0.54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09667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678576"/>
        <c:crosses val="autoZero"/>
        <c:auto val="1"/>
        <c:lblAlgn val="ctr"/>
        <c:lblOffset val="100"/>
        <c:noMultiLvlLbl val="0"/>
      </c:catAx>
      <c:valAx>
        <c:axId val="209667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67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Stays post-SAS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'IPR Stay Motions'!$H$2</c:f>
              <c:strCache>
                <c:ptCount val="1"/>
                <c:pt idx="0">
                  <c:v>Grant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343FE0A-29FA-CC4D-8930-C536982404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D222720-8491-6648-854A-E6DD191226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29206E7-697D-1F40-8A45-7860294720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9A8B557D-782E-F44C-AB7D-A4646DD844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'IPR Stay Motions'!$G$3:$G$6</c:f>
              <c:strCache>
                <c:ptCount val="4"/>
                <c:pt idx="0">
                  <c:v>C.D. Cal.</c:v>
                </c:pt>
                <c:pt idx="1">
                  <c:v>N.D. Cal.</c:v>
                </c:pt>
                <c:pt idx="2">
                  <c:v>D. Del.</c:v>
                </c:pt>
                <c:pt idx="3">
                  <c:v>E.D. Tex.</c:v>
                </c:pt>
              </c:strCache>
            </c:strRef>
          </c:cat>
          <c:val>
            <c:numRef>
              <c:f>'IPR Stay Motions'!$H$3:$H$6</c:f>
              <c:numCache>
                <c:formatCode>General</c:formatCode>
                <c:ptCount val="4"/>
                <c:pt idx="0">
                  <c:v>46.0</c:v>
                </c:pt>
                <c:pt idx="1">
                  <c:v>56.0</c:v>
                </c:pt>
                <c:pt idx="2">
                  <c:v>75.0</c:v>
                </c:pt>
                <c:pt idx="3">
                  <c:v>51.0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'IPR Stay Motions'!$K$3:$K$6</c15:f>
                <c15:dlblRangeCache>
                  <c:ptCount val="4"/>
                  <c:pt idx="0">
                    <c:v>79%</c:v>
                  </c:pt>
                  <c:pt idx="1">
                    <c:v>90%</c:v>
                  </c:pt>
                  <c:pt idx="2">
                    <c:v>66%</c:v>
                  </c:pt>
                  <c:pt idx="3">
                    <c:v>58%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'IPR Stay Motions'!$I$2</c:f>
              <c:strCache>
                <c:ptCount val="1"/>
                <c:pt idx="0">
                  <c:v>Deny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'IPR Stay Motions'!$G$3:$G$6</c:f>
              <c:strCache>
                <c:ptCount val="4"/>
                <c:pt idx="0">
                  <c:v>C.D. Cal.</c:v>
                </c:pt>
                <c:pt idx="1">
                  <c:v>N.D. Cal.</c:v>
                </c:pt>
                <c:pt idx="2">
                  <c:v>D. Del.</c:v>
                </c:pt>
                <c:pt idx="3">
                  <c:v>E.D. Tex.</c:v>
                </c:pt>
              </c:strCache>
            </c:strRef>
          </c:cat>
          <c:val>
            <c:numRef>
              <c:f>'IPR Stay Motions'!$I$3:$I$6</c:f>
              <c:numCache>
                <c:formatCode>General</c:formatCode>
                <c:ptCount val="4"/>
                <c:pt idx="0">
                  <c:v>11.0</c:v>
                </c:pt>
                <c:pt idx="1">
                  <c:v>5.0</c:v>
                </c:pt>
                <c:pt idx="2">
                  <c:v>34.0</c:v>
                </c:pt>
                <c:pt idx="3">
                  <c:v>34.0</c:v>
                </c:pt>
              </c:numCache>
            </c:numRef>
          </c:val>
        </c:ser>
        <c:ser>
          <c:idx val="2"/>
          <c:order val="2"/>
          <c:tx>
            <c:strRef>
              <c:f>'IPR Stay Motions'!$J$2</c:f>
              <c:strCache>
                <c:ptCount val="1"/>
                <c:pt idx="0">
                  <c:v>Partial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'IPR Stay Motions'!$G$3:$G$6</c:f>
              <c:strCache>
                <c:ptCount val="4"/>
                <c:pt idx="0">
                  <c:v>C.D. Cal.</c:v>
                </c:pt>
                <c:pt idx="1">
                  <c:v>N.D. Cal.</c:v>
                </c:pt>
                <c:pt idx="2">
                  <c:v>D. Del.</c:v>
                </c:pt>
                <c:pt idx="3">
                  <c:v>E.D. Tex.</c:v>
                </c:pt>
              </c:strCache>
            </c:strRef>
          </c:cat>
          <c:val>
            <c:numRef>
              <c:f>'IPR Stay Motions'!$J$3:$J$6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4.0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6639168"/>
        <c:axId val="2096641488"/>
      </c:barChart>
      <c:catAx>
        <c:axId val="209663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641488"/>
        <c:crosses val="autoZero"/>
        <c:auto val="1"/>
        <c:lblAlgn val="ctr"/>
        <c:lblOffset val="100"/>
        <c:noMultiLvlLbl val="0"/>
      </c:catAx>
      <c:valAx>
        <c:axId val="209664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63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Grant of Alice Motions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1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'Alice Motions'!$A$47</c:f>
              <c:strCache>
                <c:ptCount val="1"/>
                <c:pt idx="0">
                  <c:v>C.D. Cal.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'Alice Motions'!$B$46:$G$46</c:f>
              <c:numCache>
                <c:formatCode>General</c:formatCode>
                <c:ptCount val="6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</c:numCache>
            </c:numRef>
          </c:cat>
          <c:val>
            <c:numRef>
              <c:f>'Alice Motions'!$B$47:$G$47</c:f>
              <c:numCache>
                <c:formatCode>0%</c:formatCode>
                <c:ptCount val="6"/>
                <c:pt idx="0">
                  <c:v>0.75</c:v>
                </c:pt>
                <c:pt idx="1">
                  <c:v>0.4</c:v>
                </c:pt>
                <c:pt idx="2">
                  <c:v>0.4</c:v>
                </c:pt>
                <c:pt idx="3">
                  <c:v>0.727272727272727</c:v>
                </c:pt>
                <c:pt idx="4">
                  <c:v>0.210526315789474</c:v>
                </c:pt>
                <c:pt idx="5">
                  <c:v>0.5</c:v>
                </c:pt>
              </c:numCache>
            </c:numRef>
          </c:val>
        </c:ser>
        <c:ser>
          <c:idx val="1"/>
          <c:order val="1"/>
          <c:tx>
            <c:strRef>
              <c:f>'Alice Motions'!$A$48</c:f>
              <c:strCache>
                <c:ptCount val="1"/>
                <c:pt idx="0">
                  <c:v>N.D. Cal.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'Alice Motions'!$B$46:$G$46</c:f>
              <c:numCache>
                <c:formatCode>General</c:formatCode>
                <c:ptCount val="6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</c:numCache>
            </c:numRef>
          </c:cat>
          <c:val>
            <c:numRef>
              <c:f>'Alice Motions'!$B$48:$G$48</c:f>
              <c:numCache>
                <c:formatCode>0%</c:formatCode>
                <c:ptCount val="6"/>
                <c:pt idx="0">
                  <c:v>0.3</c:v>
                </c:pt>
                <c:pt idx="1">
                  <c:v>0.590909090909091</c:v>
                </c:pt>
                <c:pt idx="2">
                  <c:v>0.333333333333333</c:v>
                </c:pt>
                <c:pt idx="3">
                  <c:v>0.318181818181818</c:v>
                </c:pt>
                <c:pt idx="4">
                  <c:v>0.4</c:v>
                </c:pt>
                <c:pt idx="5">
                  <c:v>0.666666666666667</c:v>
                </c:pt>
              </c:numCache>
            </c:numRef>
          </c:val>
        </c:ser>
        <c:ser>
          <c:idx val="2"/>
          <c:order val="2"/>
          <c:tx>
            <c:strRef>
              <c:f>'Alice Motions'!$A$49</c:f>
              <c:strCache>
                <c:ptCount val="1"/>
                <c:pt idx="0">
                  <c:v>D. Del.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'Alice Motions'!$B$46:$G$46</c:f>
              <c:numCache>
                <c:formatCode>General</c:formatCode>
                <c:ptCount val="6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</c:numCache>
            </c:numRef>
          </c:cat>
          <c:val>
            <c:numRef>
              <c:f>'Alice Motions'!$B$49:$G$49</c:f>
              <c:numCache>
                <c:formatCode>0%</c:formatCode>
                <c:ptCount val="6"/>
                <c:pt idx="0">
                  <c:v>0.8</c:v>
                </c:pt>
                <c:pt idx="1">
                  <c:v>0.551724137931035</c:v>
                </c:pt>
                <c:pt idx="2">
                  <c:v>0.305555555555556</c:v>
                </c:pt>
                <c:pt idx="3">
                  <c:v>0.111111111111111</c:v>
                </c:pt>
                <c:pt idx="4">
                  <c:v>0.384615384615385</c:v>
                </c:pt>
                <c:pt idx="5">
                  <c:v>0.5</c:v>
                </c:pt>
              </c:numCache>
            </c:numRef>
          </c:val>
        </c:ser>
        <c:ser>
          <c:idx val="3"/>
          <c:order val="3"/>
          <c:tx>
            <c:strRef>
              <c:f>'Alice Motions'!$A$50</c:f>
              <c:strCache>
                <c:ptCount val="1"/>
                <c:pt idx="0">
                  <c:v>E.D. Tex.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'Alice Motions'!$B$46:$G$46</c:f>
              <c:numCache>
                <c:formatCode>General</c:formatCode>
                <c:ptCount val="6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</c:numCache>
            </c:numRef>
          </c:cat>
          <c:val>
            <c:numRef>
              <c:f>'Alice Motions'!$B$50:$G$50</c:f>
              <c:numCache>
                <c:formatCode>0%</c:formatCode>
                <c:ptCount val="6"/>
                <c:pt idx="0">
                  <c:v>0.428571428571429</c:v>
                </c:pt>
                <c:pt idx="1">
                  <c:v>0.28</c:v>
                </c:pt>
                <c:pt idx="2">
                  <c:v>0.1875</c:v>
                </c:pt>
                <c:pt idx="3">
                  <c:v>0.355555555555556</c:v>
                </c:pt>
                <c:pt idx="4">
                  <c:v>0.111111111111111</c:v>
                </c:pt>
                <c:pt idx="5">
                  <c:v>0.111111111111111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9244544"/>
        <c:axId val="2019211920"/>
        <c:axId val="2093714048"/>
      </c:bar3DChart>
      <c:catAx>
        <c:axId val="201924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9211920"/>
        <c:crosses val="autoZero"/>
        <c:auto val="1"/>
        <c:lblAlgn val="ctr"/>
        <c:lblOffset val="100"/>
        <c:noMultiLvlLbl val="0"/>
      </c:catAx>
      <c:valAx>
        <c:axId val="201921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9244544"/>
        <c:crosses val="autoZero"/>
        <c:crossBetween val="between"/>
      </c:valAx>
      <c:serAx>
        <c:axId val="20937140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921192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735" tIns="46367" rIns="92735" bIns="463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2735" tIns="46367" rIns="92735" bIns="46367" rtlCol="0"/>
          <a:lstStyle>
            <a:lvl1pPr algn="r">
              <a:defRPr sz="1200"/>
            </a:lvl1pPr>
          </a:lstStyle>
          <a:p>
            <a:fld id="{D6175619-EC43-48CE-B4D4-070CD3595793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735" tIns="46367" rIns="92735" bIns="463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2735" tIns="46367" rIns="92735" bIns="46367" rtlCol="0" anchor="b"/>
          <a:lstStyle>
            <a:lvl1pPr algn="r">
              <a:defRPr sz="1200"/>
            </a:lvl1pPr>
          </a:lstStyle>
          <a:p>
            <a:fld id="{E74F26B2-A100-4186-9ECF-6F7840C8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46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735" tIns="46367" rIns="92735" bIns="463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2735" tIns="46367" rIns="92735" bIns="46367" rtlCol="0"/>
          <a:lstStyle>
            <a:lvl1pPr algn="r">
              <a:defRPr sz="1200"/>
            </a:lvl1pPr>
          </a:lstStyle>
          <a:p>
            <a:fld id="{3577BC46-7CEA-48A2-9432-98720B063F90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5" tIns="46367" rIns="92735" bIns="463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735" tIns="46367" rIns="92735" bIns="463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735" tIns="46367" rIns="92735" bIns="463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2735" tIns="46367" rIns="92735" bIns="46367" rtlCol="0" anchor="b"/>
          <a:lstStyle>
            <a:lvl1pPr algn="r">
              <a:defRPr sz="1200"/>
            </a:lvl1pPr>
          </a:lstStyle>
          <a:p>
            <a:fld id="{E8E1CEE6-B603-4B44-89C9-B17614539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4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166024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1CEE6-B603-4B44-89C9-B176145397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35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1CEE6-B603-4B44-89C9-B176145397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55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</p:spTree>
    <p:extLst>
      <p:ext uri="{BB962C8B-B14F-4D97-AF65-F5344CB8AC3E}">
        <p14:creationId xmlns:p14="http://schemas.microsoft.com/office/powerpoint/2010/main" val="1955181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418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3499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245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</p:spTree>
    <p:extLst>
      <p:ext uri="{BB962C8B-B14F-4D97-AF65-F5344CB8AC3E}">
        <p14:creationId xmlns:p14="http://schemas.microsoft.com/office/powerpoint/2010/main" val="3751137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82458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70479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4101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</p:spTree>
    <p:extLst>
      <p:ext uri="{BB962C8B-B14F-4D97-AF65-F5344CB8AC3E}">
        <p14:creationId xmlns:p14="http://schemas.microsoft.com/office/powerpoint/2010/main" val="1092312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</p:spTree>
    <p:extLst>
      <p:ext uri="{BB962C8B-B14F-4D97-AF65-F5344CB8AC3E}">
        <p14:creationId xmlns:p14="http://schemas.microsoft.com/office/powerpoint/2010/main" val="1605675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1CEE6-B603-4B44-89C9-B176145397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9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</p:spTree>
    <p:extLst>
      <p:ext uri="{BB962C8B-B14F-4D97-AF65-F5344CB8AC3E}">
        <p14:creationId xmlns:p14="http://schemas.microsoft.com/office/powerpoint/2010/main" val="59146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630737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22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72483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1CEE6-B603-4B44-89C9-B176145397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81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1CEE6-B603-4B44-89C9-B176145397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42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1CEE6-B603-4B44-89C9-B176145397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 userDrawn="1"/>
        </p:nvSpPr>
        <p:spPr>
          <a:xfrm>
            <a:off x="0" y="1752600"/>
            <a:ext cx="12192000" cy="2895600"/>
          </a:xfrm>
          <a:prstGeom prst="rect">
            <a:avLst/>
          </a:prstGeom>
          <a:solidFill>
            <a:srgbClr val="003A5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5131" y="1915513"/>
            <a:ext cx="8881241" cy="2441684"/>
          </a:xfr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5131" y="4674482"/>
            <a:ext cx="8534400" cy="7015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>
          <a:xfrm>
            <a:off x="0" y="0"/>
            <a:ext cx="12192000" cy="772516"/>
          </a:xfrm>
          <a:prstGeom prst="rect">
            <a:avLst/>
          </a:prstGeom>
          <a:solidFill>
            <a:srgbClr val="003A5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>
              <a:solidFill>
                <a:srgbClr val="003A5D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8763"/>
            <a:ext cx="10972800" cy="4525963"/>
          </a:xfrm>
          <a:prstGeom prst="roundRect">
            <a:avLst>
              <a:gd name="adj" fmla="val 2211"/>
            </a:avLst>
          </a:prstGeom>
          <a:solidFill>
            <a:schemeClr val="bg1">
              <a:lumMod val="95000"/>
            </a:schemeClr>
          </a:solidFill>
          <a:ln>
            <a:solidFill>
              <a:srgbClr val="0C6F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tIns="182880" rIns="457200"/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C6F9C"/>
              </a:buClr>
              <a:buFontTx/>
              <a:buBlip>
                <a:blip r:embed="rId2"/>
              </a:buBlip>
              <a:defRPr/>
            </a:lvl1pPr>
            <a:lvl2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C6F9C"/>
              </a:buClr>
              <a:defRPr/>
            </a:lvl2pPr>
            <a:lvl3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C6F9C"/>
              </a:buClr>
              <a:buFontTx/>
              <a:buBlip>
                <a:blip r:embed="rId2"/>
              </a:buBlip>
              <a:defRPr/>
            </a:lvl3pPr>
            <a:lvl4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C6F9C"/>
              </a:buClr>
              <a:defRPr/>
            </a:lvl4pPr>
            <a:lvl5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C6F9C"/>
              </a:buCl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 userDrawn="1"/>
        </p:nvSpPr>
        <p:spPr>
          <a:xfrm>
            <a:off x="0" y="0"/>
            <a:ext cx="12192000" cy="772516"/>
          </a:xfrm>
          <a:prstGeom prst="rect">
            <a:avLst/>
          </a:prstGeom>
          <a:solidFill>
            <a:srgbClr val="003A5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>
              <a:solidFill>
                <a:srgbClr val="003A5D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0950"/>
            <a:ext cx="11582400" cy="638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157" y="6700347"/>
            <a:ext cx="2844800" cy="1734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1087EF-2757-478E-8959-17430B06C6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itle 5"/>
          <p:cNvSpPr>
            <a:spLocks noGrp="1"/>
          </p:cNvSpPr>
          <p:nvPr>
            <p:ph type="ctrTitle"/>
          </p:nvPr>
        </p:nvSpPr>
        <p:spPr>
          <a:xfrm>
            <a:off x="2065867" y="1405464"/>
            <a:ext cx="9973733" cy="3155426"/>
          </a:xfrm>
        </p:spPr>
        <p:txBody>
          <a:bodyPr>
            <a:normAutofit/>
          </a:bodyPr>
          <a:lstStyle/>
          <a:p>
            <a:r>
              <a:rPr lang="en-US" sz="4800" i="1" smtClean="0"/>
              <a:t>LAIPLA Spring </a:t>
            </a:r>
            <a:r>
              <a:rPr lang="en-US" sz="4800" i="1"/>
              <a:t>Seminar 2019</a:t>
            </a:r>
            <a:br>
              <a:rPr lang="en-US" sz="4800" i="1"/>
            </a:br>
            <a:r>
              <a:rPr lang="en-US" sz="4800" i="1"/>
              <a:t/>
            </a:r>
            <a:br>
              <a:rPr lang="en-US" sz="4800" i="1"/>
            </a:br>
            <a:r>
              <a:rPr lang="en-US" sz="4800" i="1"/>
              <a:t>Leveraging the Right Venues for Successful Patent </a:t>
            </a:r>
            <a:r>
              <a:rPr lang="en-US" sz="4800" i="1" smtClean="0"/>
              <a:t>Litigation</a:t>
            </a:r>
            <a:r>
              <a:rPr lang="en-US" sz="2400"/>
              <a:t>	</a:t>
            </a:r>
            <a:endParaRPr lang="en-US" sz="2400" b="0" i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080" y="958497"/>
            <a:ext cx="1981200" cy="66675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165131" y="4674482"/>
            <a:ext cx="8534400" cy="2081918"/>
          </a:xfrm>
        </p:spPr>
        <p:txBody>
          <a:bodyPr/>
          <a:lstStyle/>
          <a:p>
            <a:r>
              <a:rPr lang="en-US" sz="2200"/>
              <a:t>Ronald A. Antush, </a:t>
            </a:r>
            <a:r>
              <a:rPr lang="en-US" sz="2200" smtClean="0"/>
              <a:t>Nokia</a:t>
            </a:r>
          </a:p>
          <a:p>
            <a:r>
              <a:rPr lang="en-US" sz="2200" smtClean="0"/>
              <a:t>Laurie M. Charrington, Intel </a:t>
            </a:r>
          </a:p>
          <a:p>
            <a:r>
              <a:rPr lang="en-US" sz="2200" smtClean="0"/>
              <a:t>Honorable </a:t>
            </a:r>
            <a:r>
              <a:rPr lang="en-US" sz="2200"/>
              <a:t>S. James Otero, </a:t>
            </a:r>
            <a:r>
              <a:rPr lang="en-US" sz="2200" smtClean="0"/>
              <a:t>U.S. District Court, C.D. Cal.</a:t>
            </a:r>
          </a:p>
          <a:p>
            <a:r>
              <a:rPr lang="en-US" sz="2200" smtClean="0"/>
              <a:t>Ryan Koppelman, Alston &amp; Bird</a:t>
            </a:r>
          </a:p>
          <a:p>
            <a:r>
              <a:rPr lang="en-US" sz="2200" smtClean="0"/>
              <a:t>H. James Abe, Alston &amp; Bird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859850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Venue Motions to Dismiss/Transfer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830634"/>
            <a:ext cx="12192000" cy="3196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7738" y="5245768"/>
            <a:ext cx="4340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/>
              <a:t>Eastern District of Texas</a:t>
            </a:r>
            <a:endParaRPr lang="en-US" sz="3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630" y="5027365"/>
            <a:ext cx="18764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21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Motions for Venue Discovery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883459"/>
            <a:ext cx="12192000" cy="335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1526" y="5236143"/>
            <a:ext cx="18764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82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Stays Pending PTAB Proceeding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74127017"/>
              </p:ext>
            </p:extLst>
          </p:nvPr>
        </p:nvGraphicFramePr>
        <p:xfrm>
          <a:off x="0" y="2062161"/>
          <a:ext cx="6191250" cy="3818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17827223"/>
              </p:ext>
            </p:extLst>
          </p:nvPr>
        </p:nvGraphicFramePr>
        <p:xfrm>
          <a:off x="6191250" y="2052636"/>
          <a:ext cx="6000750" cy="382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5819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Motions Under Section 101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22061043"/>
              </p:ext>
            </p:extLst>
          </p:nvPr>
        </p:nvGraphicFramePr>
        <p:xfrm>
          <a:off x="973956" y="1041400"/>
          <a:ext cx="9808343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4549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Overview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07766" y="1815321"/>
            <a:ext cx="7931886" cy="671098"/>
            <a:chOff x="1257299" y="1325881"/>
            <a:chExt cx="6999400" cy="811988"/>
          </a:xfrm>
        </p:grpSpPr>
        <p:sp>
          <p:nvSpPr>
            <p:cNvPr id="161" name="Rectangle 160"/>
            <p:cNvSpPr/>
            <p:nvPr/>
          </p:nvSpPr>
          <p:spPr>
            <a:xfrm>
              <a:off x="1257299" y="1325881"/>
              <a:ext cx="6999400" cy="8119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296641" y="1356969"/>
              <a:ext cx="501195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465026" y="1545679"/>
              <a:ext cx="141064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I.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035043" y="1540196"/>
              <a:ext cx="4793348" cy="372392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cs typeface="Arial" charset="0"/>
                </a:rPr>
                <a:t>The effect of </a:t>
              </a:r>
              <a:r>
                <a:rPr lang="en-US" sz="2000" b="1" i="1">
                  <a:solidFill>
                    <a:prstClr val="white"/>
                  </a:solidFill>
                  <a:cs typeface="Arial" charset="0"/>
                </a:rPr>
                <a:t>TC Heartland </a:t>
              </a:r>
              <a:r>
                <a:rPr lang="en-US" sz="2000" b="1">
                  <a:solidFill>
                    <a:prstClr val="white"/>
                  </a:solidFill>
                  <a:cs typeface="Arial" charset="0"/>
                </a:rPr>
                <a:t>and current stats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107766" y="2582627"/>
            <a:ext cx="7931887" cy="671098"/>
            <a:chOff x="1257300" y="1325880"/>
            <a:chExt cx="6629400" cy="811987"/>
          </a:xfrm>
        </p:grpSpPr>
        <p:sp>
          <p:nvSpPr>
            <p:cNvPr id="43" name="Rectangle 42"/>
            <p:cNvSpPr/>
            <p:nvPr/>
          </p:nvSpPr>
          <p:spPr>
            <a:xfrm>
              <a:off x="1257300" y="1325880"/>
              <a:ext cx="6629400" cy="8119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96640" y="1356969"/>
              <a:ext cx="472622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29760" y="1545679"/>
              <a:ext cx="211596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II.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93931" y="1539047"/>
              <a:ext cx="4435461" cy="37239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 smtClean="0">
                  <a:solidFill>
                    <a:prstClr val="white"/>
                  </a:solidFill>
                  <a:cs typeface="Arial" charset="0"/>
                </a:rPr>
                <a:t>Regular &amp; established places of business</a:t>
              </a:r>
              <a:endParaRPr lang="en-US" sz="2000" b="1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107766" y="3349933"/>
            <a:ext cx="7931887" cy="671098"/>
            <a:chOff x="1257300" y="1325880"/>
            <a:chExt cx="6999399" cy="811987"/>
          </a:xfrm>
        </p:grpSpPr>
        <p:sp>
          <p:nvSpPr>
            <p:cNvPr id="58" name="Rectangle 57"/>
            <p:cNvSpPr/>
            <p:nvPr/>
          </p:nvSpPr>
          <p:spPr>
            <a:xfrm>
              <a:off x="1257300" y="1325880"/>
              <a:ext cx="6999399" cy="8119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96640" y="1356969"/>
              <a:ext cx="501196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94493" y="1545679"/>
              <a:ext cx="282130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III.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37201" y="1545679"/>
              <a:ext cx="3837111" cy="37239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 smtClean="0">
                  <a:solidFill>
                    <a:prstClr val="white"/>
                  </a:solidFill>
                  <a:cs typeface="Arial" charset="0"/>
                </a:rPr>
                <a:t>Alter ego and corporate formalities</a:t>
              </a:r>
              <a:endParaRPr lang="en-US" sz="2000" b="1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107765" y="4119704"/>
            <a:ext cx="7931887" cy="671098"/>
            <a:chOff x="1257300" y="1325880"/>
            <a:chExt cx="6629400" cy="811987"/>
          </a:xfrm>
        </p:grpSpPr>
        <p:sp>
          <p:nvSpPr>
            <p:cNvPr id="63" name="Rectangle 62"/>
            <p:cNvSpPr/>
            <p:nvPr/>
          </p:nvSpPr>
          <p:spPr>
            <a:xfrm>
              <a:off x="1257300" y="1325880"/>
              <a:ext cx="6629400" cy="8119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296641" y="1356969"/>
              <a:ext cx="472623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91032" y="1545679"/>
              <a:ext cx="289053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IV.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30052" y="1541547"/>
              <a:ext cx="1363356" cy="37239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 smtClean="0">
                  <a:solidFill>
                    <a:prstClr val="white"/>
                  </a:solidFill>
                  <a:cs typeface="Arial" charset="0"/>
                </a:rPr>
                <a:t>Hypothetical</a:t>
              </a:r>
              <a:endParaRPr lang="en-US" sz="2000" b="1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823218" y="3264621"/>
            <a:ext cx="8780016" cy="165877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947541" y="1559234"/>
            <a:ext cx="8780016" cy="94541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69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49456" y="1436917"/>
            <a:ext cx="5640123" cy="4483237"/>
          </a:xfrm>
          <a:prstGeom prst="rect">
            <a:avLst/>
          </a:prstGeom>
          <a:solidFill>
            <a:schemeClr val="bg1"/>
          </a:solidFill>
          <a:ln w="25400" cap="flat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40005" y="1108921"/>
            <a:ext cx="3978216" cy="5260980"/>
            <a:chOff x="1440005" y="1108921"/>
            <a:chExt cx="3978216" cy="526098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>
            <a:xfrm>
              <a:off x="1668605" y="1108921"/>
              <a:ext cx="3749616" cy="50323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>
            <a:xfrm>
              <a:off x="1592405" y="1185121"/>
              <a:ext cx="3749616" cy="50323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>
            <a:xfrm>
              <a:off x="1516205" y="1261321"/>
              <a:ext cx="3749616" cy="50323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>
            <a:xfrm>
              <a:off x="1440005" y="1337521"/>
              <a:ext cx="3749616" cy="50323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In re Cray Inc., </a:t>
            </a:r>
            <a:r>
              <a:rPr lang="en-US" smtClean="0"/>
              <a:t>871 F.3d </a:t>
            </a:r>
            <a:r>
              <a:rPr lang="en-US"/>
              <a:t>1355 (Fed. Cir. 2017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13" name="Content Placeholder 6"/>
          <p:cNvSpPr txBox="1"/>
          <p:nvPr/>
        </p:nvSpPr>
        <p:spPr>
          <a:xfrm>
            <a:off x="5961486" y="1530642"/>
            <a:ext cx="5445067" cy="4188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Granted mandamus relief</a:t>
            </a:r>
          </a:p>
          <a:p>
            <a:pPr lvl="1"/>
            <a:r>
              <a:rPr lang="en-US" smtClean="0"/>
              <a:t>Salesperson working from home</a:t>
            </a:r>
          </a:p>
          <a:p>
            <a:r>
              <a:rPr lang="en-US" sz="2400" smtClean="0"/>
              <a:t>A “regular </a:t>
            </a:r>
            <a:r>
              <a:rPr lang="en-US" sz="2400"/>
              <a:t>and established place of business</a:t>
            </a:r>
            <a:r>
              <a:rPr lang="en-US" sz="2400" smtClean="0"/>
              <a:t>” requires:</a:t>
            </a:r>
            <a:endParaRPr lang="en-US" sz="2400"/>
          </a:p>
          <a:p>
            <a:pPr lvl="1"/>
            <a:r>
              <a:rPr lang="en-US" smtClean="0"/>
              <a:t>a physical, geographic location</a:t>
            </a:r>
            <a:endParaRPr lang="en-US"/>
          </a:p>
          <a:p>
            <a:pPr lvl="1"/>
            <a:r>
              <a:rPr lang="en-US" smtClean="0"/>
              <a:t>“regular” </a:t>
            </a:r>
            <a:r>
              <a:rPr lang="en-US"/>
              <a:t>(sporadic activity cannot create venue) and </a:t>
            </a:r>
            <a:r>
              <a:rPr lang="en-US" smtClean="0"/>
              <a:t>“established” </a:t>
            </a:r>
            <a:r>
              <a:rPr lang="en-US"/>
              <a:t>(settled certainly, or fixed permanently</a:t>
            </a:r>
            <a:r>
              <a:rPr lang="en-US" smtClean="0"/>
              <a:t>)</a:t>
            </a:r>
            <a:endParaRPr lang="en-US"/>
          </a:p>
          <a:p>
            <a:pPr lvl="1"/>
            <a:r>
              <a:rPr lang="en-US" smtClean="0"/>
              <a:t>must be the </a:t>
            </a:r>
            <a:r>
              <a:rPr lang="en-US"/>
              <a:t>place of the </a:t>
            </a:r>
            <a:r>
              <a:rPr lang="en-US" smtClean="0"/>
              <a:t>defendant (not solely the place of an employee)</a:t>
            </a:r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19848" y="1466205"/>
            <a:ext cx="2942330" cy="46471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77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75478" y="1080041"/>
            <a:ext cx="5640123" cy="2947949"/>
          </a:xfrm>
          <a:prstGeom prst="rect">
            <a:avLst/>
          </a:prstGeom>
          <a:solidFill>
            <a:schemeClr val="bg1"/>
          </a:solidFill>
          <a:ln w="25400" cap="flat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>
          <a:xfrm>
            <a:off x="1069859" y="1003841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>
          <a:xfrm>
            <a:off x="993659" y="1080041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>
          <a:xfrm>
            <a:off x="917459" y="1156241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>
          <a:xfrm>
            <a:off x="841259" y="1232441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9455" y="1258703"/>
            <a:ext cx="52921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Dist. Ct. denied motion to dismiss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smtClean="0"/>
              <a:t>Google owned servers located at </a:t>
            </a:r>
            <a:r>
              <a:rPr lang="en-US" sz="2400"/>
              <a:t>ISP </a:t>
            </a:r>
            <a:r>
              <a:rPr lang="en-US" sz="2400" smtClean="0"/>
              <a:t>facilities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smtClean="0"/>
              <a:t>Strong contractual control over servers by Google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Fed</a:t>
            </a:r>
            <a:r>
              <a:rPr lang="en-US" sz="2400"/>
              <a:t>. Cir. denied mandamus relief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Petition for rehearing denied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In </a:t>
            </a:r>
            <a:r>
              <a:rPr lang="en-US" i="1" smtClean="0"/>
              <a:t>re </a:t>
            </a:r>
            <a:r>
              <a:rPr lang="en-US" i="1"/>
              <a:t>Google </a:t>
            </a:r>
            <a:r>
              <a:rPr lang="en-US" i="1" smtClean="0"/>
              <a:t>LLC, </a:t>
            </a:r>
            <a:r>
              <a:rPr lang="en-US" smtClean="0"/>
              <a:t>914 </a:t>
            </a:r>
            <a:r>
              <a:rPr lang="en-US"/>
              <a:t>F.3d 1377 (Fed. Cir. 2019</a:t>
            </a:r>
            <a:r>
              <a:rPr lang="en-US" smtClean="0"/>
              <a:t>)</a:t>
            </a:r>
            <a:endParaRPr 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1747" y="1948846"/>
            <a:ext cx="3575888" cy="389286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85995" y="4391058"/>
            <a:ext cx="3395444" cy="199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469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907106" y="1048798"/>
            <a:ext cx="5640123" cy="1806338"/>
          </a:xfrm>
          <a:prstGeom prst="rect">
            <a:avLst/>
          </a:prstGeom>
          <a:solidFill>
            <a:schemeClr val="bg1"/>
          </a:solidFill>
          <a:ln w="25400" cap="flat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>
          <a:xfrm>
            <a:off x="1398031" y="1112643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>
          <a:xfrm>
            <a:off x="1321831" y="1188843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>
          <a:xfrm>
            <a:off x="1245631" y="1265043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>
          <a:xfrm>
            <a:off x="1169431" y="1341243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9620" y="959121"/>
            <a:ext cx="4756226" cy="6207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9031" y="1165692"/>
            <a:ext cx="5478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Burden on the </a:t>
            </a:r>
            <a:r>
              <a:rPr lang="en-US" sz="2400" b="1" i="1" smtClean="0"/>
              <a:t>plaintiff</a:t>
            </a:r>
            <a:r>
              <a:rPr lang="en-US" sz="2400" smtClean="0"/>
              <a:t> to establish proper venue.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Strengthens defendants’ arguments against venue in E.D. Tex.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1" smtClean="0"/>
              <a:t>In re ZTE (USA) Inc.</a:t>
            </a:r>
            <a:r>
              <a:rPr lang="en-US" sz="3000" smtClean="0"/>
              <a:t>, 890 F.3d 1008 (Fed. Cir. May 2018)</a:t>
            </a:r>
            <a:endParaRPr lang="en-US" sz="3000"/>
          </a:p>
        </p:txBody>
      </p:sp>
      <p:sp>
        <p:nvSpPr>
          <p:cNvPr id="15" name="Rectangle 14"/>
          <p:cNvSpPr/>
          <p:nvPr/>
        </p:nvSpPr>
        <p:spPr>
          <a:xfrm>
            <a:off x="3375090" y="3051598"/>
            <a:ext cx="8172140" cy="1360115"/>
          </a:xfrm>
          <a:prstGeom prst="rect">
            <a:avLst/>
          </a:prstGeom>
          <a:solidFill>
            <a:schemeClr val="bg1"/>
          </a:solidFill>
          <a:ln w="635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32030" y="3250064"/>
            <a:ext cx="7799371" cy="927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“as a matter of Federal Circuit law that, upon motion by the Defendant challenging venue in a patent case, the Plaintiff bears the burden of establishing proper venue.”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60368" y="4928036"/>
            <a:ext cx="8172140" cy="922202"/>
          </a:xfrm>
          <a:prstGeom prst="rect">
            <a:avLst/>
          </a:prstGeom>
          <a:solidFill>
            <a:schemeClr val="bg1"/>
          </a:solidFill>
          <a:ln w="635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1474" y="5091680"/>
            <a:ext cx="7799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“Section </a:t>
            </a:r>
            <a:r>
              <a:rPr lang="en-US">
                <a:solidFill>
                  <a:prstClr val="black"/>
                </a:solidFill>
              </a:rPr>
              <a:t>1400(b)</a:t>
            </a:r>
            <a:r>
              <a:rPr lang="en-US" smtClean="0">
                <a:solidFill>
                  <a:prstClr val="black"/>
                </a:solidFill>
              </a:rPr>
              <a:t>’s intentional </a:t>
            </a:r>
            <a:r>
              <a:rPr lang="en-US">
                <a:solidFill>
                  <a:prstClr val="black"/>
                </a:solidFill>
              </a:rPr>
              <a:t>narrowness supports placing the burden of</a:t>
            </a:r>
          </a:p>
          <a:p>
            <a:r>
              <a:rPr lang="en-US">
                <a:solidFill>
                  <a:prstClr val="black"/>
                </a:solidFill>
              </a:rPr>
              <a:t>establishing proper venue on the Plaintiff</a:t>
            </a:r>
            <a:r>
              <a:rPr lang="en-US" smtClean="0">
                <a:solidFill>
                  <a:prstClr val="black"/>
                </a:solidFill>
              </a:rPr>
              <a:t>.”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Overview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07766" y="1815321"/>
            <a:ext cx="7931886" cy="671098"/>
            <a:chOff x="1257299" y="1325881"/>
            <a:chExt cx="6999400" cy="811988"/>
          </a:xfrm>
        </p:grpSpPr>
        <p:sp>
          <p:nvSpPr>
            <p:cNvPr id="161" name="Rectangle 160"/>
            <p:cNvSpPr/>
            <p:nvPr/>
          </p:nvSpPr>
          <p:spPr>
            <a:xfrm>
              <a:off x="1257299" y="1325881"/>
              <a:ext cx="6999400" cy="8119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296641" y="1356969"/>
              <a:ext cx="501195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465026" y="1545679"/>
              <a:ext cx="141064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I.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035043" y="1540196"/>
              <a:ext cx="4793348" cy="372392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cs typeface="Arial" charset="0"/>
                </a:rPr>
                <a:t>The effect of </a:t>
              </a:r>
              <a:r>
                <a:rPr lang="en-US" sz="2000" b="1" i="1">
                  <a:solidFill>
                    <a:prstClr val="white"/>
                  </a:solidFill>
                  <a:cs typeface="Arial" charset="0"/>
                </a:rPr>
                <a:t>TC Heartland </a:t>
              </a:r>
              <a:r>
                <a:rPr lang="en-US" sz="2000" b="1">
                  <a:solidFill>
                    <a:prstClr val="white"/>
                  </a:solidFill>
                  <a:cs typeface="Arial" charset="0"/>
                </a:rPr>
                <a:t>and current stats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107766" y="2582627"/>
            <a:ext cx="7931887" cy="671098"/>
            <a:chOff x="1257300" y="1325880"/>
            <a:chExt cx="6629400" cy="811987"/>
          </a:xfrm>
        </p:grpSpPr>
        <p:sp>
          <p:nvSpPr>
            <p:cNvPr id="43" name="Rectangle 42"/>
            <p:cNvSpPr/>
            <p:nvPr/>
          </p:nvSpPr>
          <p:spPr>
            <a:xfrm>
              <a:off x="1257300" y="1325880"/>
              <a:ext cx="6629400" cy="8119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96640" y="1356969"/>
              <a:ext cx="472622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29760" y="1545679"/>
              <a:ext cx="211596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II.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93931" y="1539047"/>
              <a:ext cx="4435461" cy="37239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 smtClean="0">
                  <a:solidFill>
                    <a:prstClr val="white"/>
                  </a:solidFill>
                  <a:cs typeface="Arial" charset="0"/>
                </a:rPr>
                <a:t>Regular &amp; established places of business?</a:t>
              </a:r>
              <a:endParaRPr lang="en-US" sz="2000" b="1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107766" y="3349933"/>
            <a:ext cx="7931887" cy="671098"/>
            <a:chOff x="1257300" y="1325880"/>
            <a:chExt cx="6999399" cy="811987"/>
          </a:xfrm>
        </p:grpSpPr>
        <p:sp>
          <p:nvSpPr>
            <p:cNvPr id="58" name="Rectangle 57"/>
            <p:cNvSpPr/>
            <p:nvPr/>
          </p:nvSpPr>
          <p:spPr>
            <a:xfrm>
              <a:off x="1257300" y="1325880"/>
              <a:ext cx="6999399" cy="8119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96640" y="1356969"/>
              <a:ext cx="501196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94493" y="1545679"/>
              <a:ext cx="282130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III.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37201" y="1545679"/>
              <a:ext cx="3837111" cy="37239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 smtClean="0">
                  <a:solidFill>
                    <a:prstClr val="white"/>
                  </a:solidFill>
                  <a:cs typeface="Arial" charset="0"/>
                </a:rPr>
                <a:t>Alter ego and corporate formalities</a:t>
              </a:r>
              <a:endParaRPr lang="en-US" sz="2000" b="1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107765" y="4119704"/>
            <a:ext cx="7931887" cy="671098"/>
            <a:chOff x="1257300" y="1325880"/>
            <a:chExt cx="6629400" cy="811987"/>
          </a:xfrm>
        </p:grpSpPr>
        <p:sp>
          <p:nvSpPr>
            <p:cNvPr id="63" name="Rectangle 62"/>
            <p:cNvSpPr/>
            <p:nvPr/>
          </p:nvSpPr>
          <p:spPr>
            <a:xfrm>
              <a:off x="1257300" y="1325880"/>
              <a:ext cx="6629400" cy="8119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296641" y="1356969"/>
              <a:ext cx="472623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91032" y="1545679"/>
              <a:ext cx="289053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IV.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30052" y="1541547"/>
              <a:ext cx="1363356" cy="37239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 smtClean="0">
                  <a:solidFill>
                    <a:prstClr val="white"/>
                  </a:solidFill>
                  <a:cs typeface="Arial" charset="0"/>
                </a:rPr>
                <a:t>Hypothetical</a:t>
              </a:r>
              <a:endParaRPr lang="en-US" sz="2000" b="1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928508" y="4058763"/>
            <a:ext cx="8780016" cy="861615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607631" y="1640271"/>
            <a:ext cx="8780016" cy="1708352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50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98535" y="1955261"/>
            <a:ext cx="5640123" cy="3051746"/>
          </a:xfrm>
          <a:prstGeom prst="rect">
            <a:avLst/>
          </a:prstGeom>
          <a:solidFill>
            <a:schemeClr val="bg1"/>
          </a:solidFill>
          <a:ln w="25400" cap="flat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93250" y="1108921"/>
            <a:ext cx="3978216" cy="5260980"/>
            <a:chOff x="1440005" y="1108921"/>
            <a:chExt cx="3978216" cy="526098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>
            <a:xfrm>
              <a:off x="1668605" y="1108921"/>
              <a:ext cx="3749616" cy="50323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>
            <a:xfrm>
              <a:off x="1592405" y="1185121"/>
              <a:ext cx="3749616" cy="50323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>
            <a:xfrm>
              <a:off x="1516205" y="1261321"/>
              <a:ext cx="3749616" cy="50323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>
            <a:xfrm>
              <a:off x="1440005" y="1337521"/>
              <a:ext cx="3749616" cy="50323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Content Placeholder 6"/>
          <p:cNvSpPr txBox="1"/>
          <p:nvPr/>
        </p:nvSpPr>
        <p:spPr>
          <a:xfrm>
            <a:off x="5830142" y="2094294"/>
            <a:ext cx="5181600" cy="2201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/>
              <a:t>Court </a:t>
            </a:r>
            <a:r>
              <a:rPr lang="en-US" sz="2400"/>
              <a:t>addressed whether a distribution agreement with a third party can give rise to </a:t>
            </a:r>
            <a:r>
              <a:rPr lang="en-US" sz="2400" smtClean="0"/>
              <a:t>venue.</a:t>
            </a:r>
            <a:endParaRPr lang="en-US" sz="2400" smtClean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sz="2400" smtClean="0">
                <a:solidFill>
                  <a:sysClr val="windowText" lastClr="000000"/>
                </a:solidFill>
              </a:rPr>
              <a:t>Held that dealerships </a:t>
            </a:r>
            <a:r>
              <a:rPr lang="en-US" sz="2400">
                <a:solidFill>
                  <a:sysClr val="windowText" lastClr="000000"/>
                </a:solidFill>
              </a:rPr>
              <a:t>that are owned by other </a:t>
            </a:r>
            <a:r>
              <a:rPr lang="en-US" sz="2400" smtClean="0">
                <a:solidFill>
                  <a:sysClr val="windowText" lastClr="000000"/>
                </a:solidFill>
              </a:rPr>
              <a:t>companies, not defendants, do not count for venue purposes where corporate formalities are followed.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69450" y="1370698"/>
            <a:ext cx="3759596" cy="4829350"/>
          </a:xfrm>
          <a:prstGeom prst="rect">
            <a:avLst/>
          </a:prstGeom>
        </p:spPr>
      </p:pic>
      <p:sp>
        <p:nvSpPr>
          <p:cNvPr id="12" name="Title 1"/>
          <p:cNvSpPr txBox="1"/>
          <p:nvPr/>
        </p:nvSpPr>
        <p:spPr>
          <a:xfrm>
            <a:off x="294361" y="69246"/>
            <a:ext cx="11582400" cy="638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smtClean="0"/>
              <a:t>West </a:t>
            </a:r>
            <a:r>
              <a:rPr lang="en-US" sz="2000" i="1"/>
              <a:t>View Research, LLC v. BMW of N. Am., LLC</a:t>
            </a:r>
            <a:r>
              <a:rPr lang="en-US" sz="2000"/>
              <a:t>, No. 16-cv-2590 (C.D. Cal. Feb. 5, 2018)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1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Overview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07766" y="1815321"/>
            <a:ext cx="7931886" cy="671098"/>
            <a:chOff x="1257299" y="1325881"/>
            <a:chExt cx="6999400" cy="811988"/>
          </a:xfrm>
        </p:grpSpPr>
        <p:sp>
          <p:nvSpPr>
            <p:cNvPr id="161" name="Rectangle 160"/>
            <p:cNvSpPr/>
            <p:nvPr/>
          </p:nvSpPr>
          <p:spPr>
            <a:xfrm>
              <a:off x="1257299" y="1325881"/>
              <a:ext cx="6999400" cy="8119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296641" y="1356969"/>
              <a:ext cx="501195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465026" y="1545679"/>
              <a:ext cx="141064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I.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035043" y="1540196"/>
              <a:ext cx="4793348" cy="372392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 smtClean="0">
                  <a:solidFill>
                    <a:prstClr val="white"/>
                  </a:solidFill>
                  <a:cs typeface="Arial" charset="0"/>
                </a:rPr>
                <a:t>The effect of </a:t>
              </a:r>
              <a:r>
                <a:rPr lang="en-US" sz="2000" b="1" i="1" smtClean="0">
                  <a:solidFill>
                    <a:prstClr val="white"/>
                  </a:solidFill>
                  <a:cs typeface="Arial" charset="0"/>
                </a:rPr>
                <a:t>TC Heartland </a:t>
              </a:r>
              <a:r>
                <a:rPr lang="en-US" sz="2000" b="1" smtClean="0">
                  <a:solidFill>
                    <a:prstClr val="white"/>
                  </a:solidFill>
                  <a:cs typeface="Arial" charset="0"/>
                </a:rPr>
                <a:t>and current stats</a:t>
              </a:r>
              <a:endParaRPr lang="en-US" sz="2000" b="1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107766" y="2582627"/>
            <a:ext cx="7931887" cy="671098"/>
            <a:chOff x="1257300" y="1325880"/>
            <a:chExt cx="6629400" cy="811987"/>
          </a:xfrm>
        </p:grpSpPr>
        <p:sp>
          <p:nvSpPr>
            <p:cNvPr id="43" name="Rectangle 42"/>
            <p:cNvSpPr/>
            <p:nvPr/>
          </p:nvSpPr>
          <p:spPr>
            <a:xfrm>
              <a:off x="1257300" y="1325880"/>
              <a:ext cx="6629400" cy="8119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96640" y="1356969"/>
              <a:ext cx="472622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29760" y="1545679"/>
              <a:ext cx="211596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II.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93931" y="1539047"/>
              <a:ext cx="4435461" cy="37239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 smtClean="0">
                  <a:solidFill>
                    <a:prstClr val="white"/>
                  </a:solidFill>
                  <a:cs typeface="Arial" charset="0"/>
                </a:rPr>
                <a:t>Regular &amp; established places of business</a:t>
              </a:r>
              <a:endParaRPr lang="en-US" sz="2000" b="1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107766" y="3349933"/>
            <a:ext cx="7931887" cy="671098"/>
            <a:chOff x="1257300" y="1325880"/>
            <a:chExt cx="6999399" cy="811987"/>
          </a:xfrm>
        </p:grpSpPr>
        <p:sp>
          <p:nvSpPr>
            <p:cNvPr id="58" name="Rectangle 57"/>
            <p:cNvSpPr/>
            <p:nvPr/>
          </p:nvSpPr>
          <p:spPr>
            <a:xfrm>
              <a:off x="1257300" y="1325880"/>
              <a:ext cx="6999399" cy="8119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96640" y="1356969"/>
              <a:ext cx="501196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94493" y="1545679"/>
              <a:ext cx="282130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III.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37201" y="1545679"/>
              <a:ext cx="3837111" cy="37239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 smtClean="0">
                  <a:solidFill>
                    <a:prstClr val="white"/>
                  </a:solidFill>
                  <a:cs typeface="Arial" charset="0"/>
                </a:rPr>
                <a:t>Alter ego and corporate formalities</a:t>
              </a:r>
              <a:endParaRPr lang="en-US" sz="2000" b="1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107765" y="4119704"/>
            <a:ext cx="7931887" cy="671098"/>
            <a:chOff x="1257300" y="1325880"/>
            <a:chExt cx="6629400" cy="811987"/>
          </a:xfrm>
        </p:grpSpPr>
        <p:sp>
          <p:nvSpPr>
            <p:cNvPr id="63" name="Rectangle 62"/>
            <p:cNvSpPr/>
            <p:nvPr/>
          </p:nvSpPr>
          <p:spPr>
            <a:xfrm>
              <a:off x="1257300" y="1325880"/>
              <a:ext cx="6629400" cy="8119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296641" y="1356969"/>
              <a:ext cx="472623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91032" y="1545679"/>
              <a:ext cx="289053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IV.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30052" y="1541547"/>
              <a:ext cx="1363356" cy="37239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 smtClean="0">
                  <a:solidFill>
                    <a:prstClr val="white"/>
                  </a:solidFill>
                  <a:cs typeface="Arial" charset="0"/>
                </a:rPr>
                <a:t>Hypothetical</a:t>
              </a:r>
              <a:endParaRPr lang="en-US" sz="2000" b="1">
                <a:solidFill>
                  <a:prstClr val="whit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745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49456" y="1846037"/>
            <a:ext cx="5640123" cy="3605194"/>
          </a:xfrm>
          <a:prstGeom prst="rect">
            <a:avLst/>
          </a:prstGeom>
          <a:solidFill>
            <a:schemeClr val="bg1"/>
          </a:solidFill>
          <a:ln w="25400" cap="flat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>
          <a:xfrm>
            <a:off x="1060435" y="994414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>
          <a:xfrm>
            <a:off x="984235" y="1070614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>
          <a:xfrm>
            <a:off x="908035" y="1146814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>
          <a:xfrm>
            <a:off x="831835" y="1223014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3433" y="1901255"/>
            <a:ext cx="52921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Venue was not appropriate in the Northern District of Georgia, even where internal memorandum by Defendant made reference to the employees “of our Atlanta office …” and “our Atlanta associates.”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Venue cannot be imputed so long as corporate formalities are maintained</a:t>
            </a:r>
            <a:r>
              <a:rPr lang="en-US" sz="2400" smtClean="0"/>
              <a:t>.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>
          <a:xfrm>
            <a:off x="922820" y="1329470"/>
            <a:ext cx="3882080" cy="50473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smtClean="0"/>
              <a:t>Cooper Lighting, LLC v. Cordelia Lighting, Inc.</a:t>
            </a:r>
            <a:r>
              <a:rPr lang="en-US" sz="2000" smtClean="0"/>
              <a:t>, No. 1:16-cv-2669-MHC (N.D. Ga. Jan. 25, 2018) 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2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93250" y="1108921"/>
            <a:ext cx="3978216" cy="5260980"/>
            <a:chOff x="1440005" y="1108921"/>
            <a:chExt cx="3978216" cy="526098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>
            <a:xfrm>
              <a:off x="1668605" y="1108921"/>
              <a:ext cx="3749616" cy="50323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>
            <a:xfrm>
              <a:off x="1592405" y="1185121"/>
              <a:ext cx="3749616" cy="50323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>
            <a:xfrm>
              <a:off x="1516205" y="1261321"/>
              <a:ext cx="3749616" cy="50323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>
            <a:xfrm>
              <a:off x="1440005" y="1337521"/>
              <a:ext cx="3749616" cy="50323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Title 1"/>
          <p:cNvSpPr txBox="1"/>
          <p:nvPr/>
        </p:nvSpPr>
        <p:spPr>
          <a:xfrm>
            <a:off x="57666" y="93689"/>
            <a:ext cx="12060194" cy="638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smtClean="0"/>
              <a:t>Univ</a:t>
            </a:r>
            <a:r>
              <a:rPr lang="en-US" sz="2000" i="1"/>
              <a:t>. S. Fla. Research Found. v. AGFA Healthcare Corp.</a:t>
            </a:r>
            <a:r>
              <a:rPr lang="en-US" sz="2000"/>
              <a:t>, No: 8:16-cv-3106 (M.D. Fla. Dec. 29, 2017</a:t>
            </a:r>
            <a:r>
              <a:rPr lang="en-US" sz="2000" smtClean="0"/>
              <a:t>)</a:t>
            </a:r>
            <a:endParaRPr lang="en-US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26142" y="1223876"/>
            <a:ext cx="4083831" cy="5259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30962" y="2183609"/>
            <a:ext cx="5640123" cy="2450237"/>
          </a:xfrm>
          <a:prstGeom prst="rect">
            <a:avLst/>
          </a:prstGeom>
          <a:solidFill>
            <a:schemeClr val="bg1"/>
          </a:solidFill>
          <a:ln w="25400" cap="flat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6"/>
          <p:cNvSpPr txBox="1"/>
          <p:nvPr/>
        </p:nvSpPr>
        <p:spPr>
          <a:xfrm>
            <a:off x="5762569" y="2343705"/>
            <a:ext cx="5181600" cy="220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smtClean="0"/>
              <a:t>47 employees who work from home in the district not a “regular and established place of business” because defendant did not ratify that as a place of business.</a:t>
            </a:r>
            <a:endParaRPr lang="en-US" sz="2000" smtClean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sz="2000" smtClean="0">
                <a:solidFill>
                  <a:sysClr val="windowText" lastClr="000000"/>
                </a:solidFill>
              </a:rPr>
              <a:t>For corporate affiliates, need to show corporate formalities ignored to impute presence for venue purposes.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72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Overview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07766" y="1815321"/>
            <a:ext cx="7931886" cy="671098"/>
            <a:chOff x="1257299" y="1325881"/>
            <a:chExt cx="6999400" cy="811988"/>
          </a:xfrm>
        </p:grpSpPr>
        <p:sp>
          <p:nvSpPr>
            <p:cNvPr id="161" name="Rectangle 160"/>
            <p:cNvSpPr/>
            <p:nvPr/>
          </p:nvSpPr>
          <p:spPr>
            <a:xfrm>
              <a:off x="1257299" y="1325881"/>
              <a:ext cx="6999400" cy="8119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296641" y="1356969"/>
              <a:ext cx="501195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465026" y="1545679"/>
              <a:ext cx="141064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I.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035043" y="1540196"/>
              <a:ext cx="4793348" cy="372392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cs typeface="Arial" charset="0"/>
                </a:rPr>
                <a:t>The effect of </a:t>
              </a:r>
              <a:r>
                <a:rPr lang="en-US" sz="2000" b="1" i="1">
                  <a:solidFill>
                    <a:prstClr val="white"/>
                  </a:solidFill>
                  <a:cs typeface="Arial" charset="0"/>
                </a:rPr>
                <a:t>TC Heartland </a:t>
              </a:r>
              <a:r>
                <a:rPr lang="en-US" sz="2000" b="1">
                  <a:solidFill>
                    <a:prstClr val="white"/>
                  </a:solidFill>
                  <a:cs typeface="Arial" charset="0"/>
                </a:rPr>
                <a:t>and current stats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107766" y="2582627"/>
            <a:ext cx="7931887" cy="671098"/>
            <a:chOff x="1257300" y="1325880"/>
            <a:chExt cx="6629400" cy="811987"/>
          </a:xfrm>
        </p:grpSpPr>
        <p:sp>
          <p:nvSpPr>
            <p:cNvPr id="43" name="Rectangle 42"/>
            <p:cNvSpPr/>
            <p:nvPr/>
          </p:nvSpPr>
          <p:spPr>
            <a:xfrm>
              <a:off x="1257300" y="1325880"/>
              <a:ext cx="6629400" cy="8119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96640" y="1356969"/>
              <a:ext cx="472622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29760" y="1545679"/>
              <a:ext cx="211596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II.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93931" y="1539047"/>
              <a:ext cx="4435461" cy="37239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 smtClean="0">
                  <a:solidFill>
                    <a:prstClr val="white"/>
                  </a:solidFill>
                  <a:cs typeface="Arial" charset="0"/>
                </a:rPr>
                <a:t>Regular &amp; established places of business?</a:t>
              </a:r>
              <a:endParaRPr lang="en-US" sz="2000" b="1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107766" y="3349933"/>
            <a:ext cx="7931887" cy="671098"/>
            <a:chOff x="1257300" y="1325880"/>
            <a:chExt cx="6999399" cy="811987"/>
          </a:xfrm>
        </p:grpSpPr>
        <p:sp>
          <p:nvSpPr>
            <p:cNvPr id="58" name="Rectangle 57"/>
            <p:cNvSpPr/>
            <p:nvPr/>
          </p:nvSpPr>
          <p:spPr>
            <a:xfrm>
              <a:off x="1257300" y="1325880"/>
              <a:ext cx="6999399" cy="8119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96640" y="1356969"/>
              <a:ext cx="501196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94493" y="1545679"/>
              <a:ext cx="282130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III.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37201" y="1545679"/>
              <a:ext cx="3837111" cy="37239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 smtClean="0">
                  <a:solidFill>
                    <a:prstClr val="white"/>
                  </a:solidFill>
                  <a:cs typeface="Arial" charset="0"/>
                </a:rPr>
                <a:t>Alter ego and corporate formalities</a:t>
              </a:r>
              <a:endParaRPr lang="en-US" sz="2000" b="1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107765" y="4119704"/>
            <a:ext cx="7931887" cy="671098"/>
            <a:chOff x="1257300" y="1325880"/>
            <a:chExt cx="6629400" cy="811987"/>
          </a:xfrm>
        </p:grpSpPr>
        <p:sp>
          <p:nvSpPr>
            <p:cNvPr id="63" name="Rectangle 62"/>
            <p:cNvSpPr/>
            <p:nvPr/>
          </p:nvSpPr>
          <p:spPr>
            <a:xfrm>
              <a:off x="1257300" y="1325880"/>
              <a:ext cx="6629400" cy="8119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296641" y="1356969"/>
              <a:ext cx="472623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91032" y="1545679"/>
              <a:ext cx="289053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IV.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30052" y="1541547"/>
              <a:ext cx="1363356" cy="37239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 smtClean="0">
                  <a:solidFill>
                    <a:prstClr val="white"/>
                  </a:solidFill>
                  <a:cs typeface="Arial" charset="0"/>
                </a:rPr>
                <a:t>Hypothetical</a:t>
              </a:r>
              <a:endParaRPr lang="en-US" sz="2000" b="1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582767" y="1553832"/>
            <a:ext cx="8780016" cy="2503818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30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Hypothetical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6"/>
          <p:cNvSpPr txBox="1"/>
          <p:nvPr/>
        </p:nvSpPr>
        <p:spPr>
          <a:xfrm>
            <a:off x="439838" y="856044"/>
            <a:ext cx="11343190" cy="5428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700" b="1">
                <a:solidFill>
                  <a:srgbClr val="003A5D"/>
                </a:solidFill>
              </a:rPr>
              <a:t>Plaintiff and exclusive licensee</a:t>
            </a:r>
          </a:p>
          <a:p>
            <a:pPr lvl="1">
              <a:defRPr/>
            </a:pPr>
            <a:r>
              <a:rPr lang="en-US" sz="1700" b="1"/>
              <a:t>Assertion, </a:t>
            </a:r>
            <a:r>
              <a:rPr lang="en-US" sz="1700" b="1" smtClean="0"/>
              <a:t>LLC</a:t>
            </a:r>
            <a:r>
              <a:rPr lang="en-US" sz="1700" smtClean="0"/>
              <a:t>, a Delaware corporation, headquartered </a:t>
            </a:r>
            <a:r>
              <a:rPr lang="en-US" sz="1700"/>
              <a:t>in Los </a:t>
            </a:r>
            <a:r>
              <a:rPr lang="en-US" sz="1700" smtClean="0"/>
              <a:t>Angeles</a:t>
            </a:r>
          </a:p>
          <a:p>
            <a:pPr>
              <a:defRPr/>
            </a:pPr>
            <a:r>
              <a:rPr lang="en-US" sz="1700" b="1">
                <a:solidFill>
                  <a:srgbClr val="003A5D"/>
                </a:solidFill>
              </a:rPr>
              <a:t>Patent owner and licensor</a:t>
            </a:r>
          </a:p>
          <a:p>
            <a:pPr lvl="1">
              <a:defRPr/>
            </a:pPr>
            <a:r>
              <a:rPr lang="en-US" sz="1700" b="1"/>
              <a:t>Big Research, Inc., </a:t>
            </a:r>
            <a:r>
              <a:rPr lang="en-US" sz="1700" smtClean="0"/>
              <a:t>a </a:t>
            </a:r>
            <a:r>
              <a:rPr lang="en-US" sz="1700"/>
              <a:t>German </a:t>
            </a:r>
            <a:r>
              <a:rPr lang="en-US" sz="1700" smtClean="0"/>
              <a:t>company that owns the patents</a:t>
            </a:r>
          </a:p>
          <a:p>
            <a:pPr lvl="1">
              <a:defRPr/>
            </a:pPr>
            <a:r>
              <a:rPr lang="en-US" sz="1700" b="1"/>
              <a:t>Big Research USA </a:t>
            </a:r>
            <a:r>
              <a:rPr lang="en-US" sz="1700" smtClean="0"/>
              <a:t>is </a:t>
            </a:r>
            <a:r>
              <a:rPr lang="en-US" sz="1700"/>
              <a:t>a U.S. subsidiary incorporated in California, located in San </a:t>
            </a:r>
            <a:r>
              <a:rPr lang="en-US" sz="1700" smtClean="0"/>
              <a:t>Jose that conducts R&amp;D related to the licensed patents</a:t>
            </a:r>
          </a:p>
          <a:p>
            <a:pPr>
              <a:defRPr/>
            </a:pPr>
            <a:r>
              <a:rPr lang="en-US" sz="1700" b="1">
                <a:solidFill>
                  <a:srgbClr val="003A5D"/>
                </a:solidFill>
              </a:rPr>
              <a:t>Global Defendants</a:t>
            </a:r>
          </a:p>
          <a:p>
            <a:pPr lvl="1">
              <a:defRPr/>
            </a:pPr>
            <a:r>
              <a:rPr lang="en-US" sz="1700" b="1">
                <a:solidFill>
                  <a:sysClr val="windowText" lastClr="000000"/>
                </a:solidFill>
              </a:rPr>
              <a:t>Global, Inc., </a:t>
            </a:r>
            <a:r>
              <a:rPr lang="en-US" sz="1700">
                <a:solidFill>
                  <a:sysClr val="windowText" lastClr="000000"/>
                </a:solidFill>
              </a:rPr>
              <a:t>a German company</a:t>
            </a:r>
          </a:p>
          <a:p>
            <a:pPr lvl="1">
              <a:defRPr/>
            </a:pPr>
            <a:r>
              <a:rPr lang="en-US" sz="1700" b="1">
                <a:solidFill>
                  <a:sysClr val="windowText" lastClr="000000"/>
                </a:solidFill>
              </a:rPr>
              <a:t>Global U.S., Inc., </a:t>
            </a:r>
            <a:r>
              <a:rPr lang="en-US" sz="1700" smtClean="0"/>
              <a:t>a U.S. subsidiary incorporated </a:t>
            </a:r>
            <a:r>
              <a:rPr lang="en-US" sz="1700"/>
              <a:t>in </a:t>
            </a:r>
            <a:r>
              <a:rPr lang="en-US" sz="1700" smtClean="0"/>
              <a:t>Delaware, headquartered </a:t>
            </a:r>
            <a:r>
              <a:rPr lang="en-US" sz="1700"/>
              <a:t>in </a:t>
            </a:r>
            <a:r>
              <a:rPr lang="en-US" sz="1700" smtClean="0"/>
              <a:t>Oakland</a:t>
            </a:r>
          </a:p>
          <a:p>
            <a:pPr lvl="1">
              <a:defRPr/>
            </a:pPr>
            <a:r>
              <a:rPr lang="en-US" sz="1700" smtClean="0"/>
              <a:t>Together operate a shipping company and launched a cloud based shipping management system</a:t>
            </a:r>
          </a:p>
          <a:p>
            <a:pPr lvl="1">
              <a:defRPr/>
            </a:pPr>
            <a:r>
              <a:rPr lang="en-US" sz="1700"/>
              <a:t>The system transmits video from each shipping container to its cloud servers in Plano, </a:t>
            </a:r>
            <a:r>
              <a:rPr lang="en-US" sz="1700" smtClean="0"/>
              <a:t>TX and Germany</a:t>
            </a:r>
          </a:p>
          <a:p>
            <a:pPr lvl="1">
              <a:defRPr/>
            </a:pPr>
            <a:r>
              <a:rPr lang="en-US" sz="1700"/>
              <a:t>The devices installed in each container are assembled in China and imported into the U.S. </a:t>
            </a:r>
            <a:endParaRPr lang="en-US" sz="1700" smtClean="0">
              <a:solidFill>
                <a:sysClr val="windowText" lastClr="000000"/>
              </a:solidFill>
            </a:endParaRPr>
          </a:p>
          <a:p>
            <a:pPr lvl="1">
              <a:defRPr/>
            </a:pPr>
            <a:r>
              <a:rPr lang="en-US" sz="1700" smtClean="0">
                <a:solidFill>
                  <a:sysClr val="windowText" lastClr="000000"/>
                </a:solidFill>
              </a:rPr>
              <a:t>The installation </a:t>
            </a:r>
            <a:r>
              <a:rPr lang="en-US" sz="1700"/>
              <a:t>is performed by contractors in Long Beach, California, who are contracted by Global U.S., Inc. and based on a ship owned by Global, Inc. </a:t>
            </a:r>
          </a:p>
          <a:p>
            <a:pPr>
              <a:defRPr/>
            </a:pPr>
            <a:r>
              <a:rPr lang="en-US" sz="1700" b="1">
                <a:solidFill>
                  <a:srgbClr val="003A5D"/>
                </a:solidFill>
              </a:rPr>
              <a:t>Small Fry, Inc.</a:t>
            </a:r>
          </a:p>
          <a:p>
            <a:pPr lvl="1">
              <a:defRPr/>
            </a:pPr>
            <a:r>
              <a:rPr lang="en-US" sz="1700" smtClean="0"/>
              <a:t>A </a:t>
            </a:r>
            <a:r>
              <a:rPr lang="en-US" sz="1700"/>
              <a:t>self-storage company incorporated in </a:t>
            </a:r>
            <a:r>
              <a:rPr lang="en-US" sz="1700" smtClean="0"/>
              <a:t>Delaware, </a:t>
            </a:r>
            <a:r>
              <a:rPr lang="en-US" sz="1700"/>
              <a:t>headquartered in San </a:t>
            </a:r>
            <a:r>
              <a:rPr lang="en-US" sz="1700" smtClean="0"/>
              <a:t>Diego</a:t>
            </a:r>
          </a:p>
          <a:p>
            <a:pPr lvl="1">
              <a:defRPr/>
            </a:pPr>
            <a:r>
              <a:rPr lang="en-US" sz="1700" smtClean="0"/>
              <a:t>Has </a:t>
            </a:r>
            <a:r>
              <a:rPr lang="en-US" sz="1700"/>
              <a:t>multiple self-serve, kiosk-operated, self-storage locations throughout </a:t>
            </a:r>
            <a:r>
              <a:rPr lang="en-US" sz="1700" smtClean="0"/>
              <a:t>California</a:t>
            </a:r>
          </a:p>
          <a:p>
            <a:pPr lvl="1">
              <a:defRPr/>
            </a:pPr>
            <a:r>
              <a:rPr lang="en-US" sz="1700" smtClean="0"/>
              <a:t>Imports </a:t>
            </a:r>
            <a:r>
              <a:rPr lang="en-US" sz="1700"/>
              <a:t>the accused security cameras into the port in Long Beach from </a:t>
            </a:r>
            <a:r>
              <a:rPr lang="en-US" sz="1700" smtClean="0"/>
              <a:t>China</a:t>
            </a:r>
          </a:p>
          <a:p>
            <a:pPr lvl="1">
              <a:defRPr/>
            </a:pPr>
            <a:r>
              <a:rPr lang="en-US" sz="1700" smtClean="0"/>
              <a:t>IT </a:t>
            </a:r>
            <a:r>
              <a:rPr lang="en-US" sz="1700"/>
              <a:t>employees install them in the storage units and connect them to </a:t>
            </a:r>
            <a:r>
              <a:rPr lang="en-US" sz="1700" smtClean="0"/>
              <a:t>servers </a:t>
            </a:r>
            <a:r>
              <a:rPr lang="en-US" sz="1700"/>
              <a:t>in Los Angeles and Plano, </a:t>
            </a:r>
            <a:r>
              <a:rPr lang="en-US" sz="1700" smtClean="0"/>
              <a:t>TX</a:t>
            </a:r>
            <a:endParaRPr lang="en-US" sz="170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44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888589"/>
            <a:ext cx="2790033" cy="236220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76232" y="5547040"/>
            <a:ext cx="3302123" cy="440691"/>
          </a:xfrm>
          <a:prstGeom prst="rect">
            <a:avLst/>
          </a:prstGeom>
          <a:solidFill>
            <a:srgbClr val="003A5D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Hypothetical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29933" y="1591733"/>
            <a:ext cx="8254669" cy="51953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397067" y="922868"/>
            <a:ext cx="1794933" cy="1974082"/>
            <a:chOff x="10397067" y="922868"/>
            <a:chExt cx="1794933" cy="19740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0397067" y="922868"/>
              <a:ext cx="1794933" cy="197408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76467" y="1803863"/>
              <a:ext cx="973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smtClean="0">
                  <a:solidFill>
                    <a:srgbClr val="FFFFFF"/>
                  </a:solidFill>
                  <a:latin typeface="Myriad Pro" panose="020B0503030403020204" pitchFamily="34" charset="0"/>
                </a:rPr>
                <a:t>GERMANY</a:t>
              </a:r>
              <a:endParaRPr lang="en-US" sz="1100" b="1">
                <a:solidFill>
                  <a:srgbClr val="FFFFFF"/>
                </a:solidFill>
                <a:latin typeface="Myriad Pro" panose="020B0503030403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28815" y="1938884"/>
            <a:ext cx="745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solidFill>
                  <a:srgbClr val="FFFFFF"/>
                </a:solidFill>
                <a:latin typeface="Myriad Pro" panose="020B0503030403020204" pitchFamily="34" charset="0"/>
              </a:rPr>
              <a:t>CHINA</a:t>
            </a:r>
            <a:endParaRPr lang="en-US" sz="1100" b="1">
              <a:solidFill>
                <a:srgbClr val="FFFFFF"/>
              </a:solidFill>
              <a:latin typeface="Myriad Pro" panose="020B0503030403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222380" y="6309728"/>
            <a:ext cx="634704" cy="123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smtClean="0">
                <a:solidFill>
                  <a:srgbClr val="000000"/>
                </a:solidFill>
                <a:latin typeface="Myriad Pro" panose="020B0503030403020204" pitchFamily="34" charset="0"/>
              </a:rPr>
              <a:t>Headquarters</a:t>
            </a:r>
            <a:endParaRPr lang="en-US" sz="80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705860" y="3316013"/>
            <a:ext cx="6681691" cy="490316"/>
          </a:xfrm>
          <a:custGeom>
            <a:avLst/>
            <a:gdLst>
              <a:gd name="connsiteX0" fmla="*/ 0 w 6486525"/>
              <a:gd name="connsiteY0" fmla="*/ 0 h 457200"/>
              <a:gd name="connsiteX1" fmla="*/ 6486525 w 6486525"/>
              <a:gd name="connsiteY1" fmla="*/ 457200 h 457200"/>
              <a:gd name="connsiteX0dup0" fmla="*/ 0 w 6435229"/>
              <a:gd name="connsiteY0dup0" fmla="*/ 0 h 405905"/>
              <a:gd name="connsiteX1dup0" fmla="*/ 6435229 w 6435229"/>
              <a:gd name="connsiteY1dup0" fmla="*/ 405905 h 405905"/>
              <a:gd name="connsiteX0dup0dup1" fmla="*/ 0 w 6374054"/>
              <a:gd name="connsiteY0dup0dup1" fmla="*/ 0 h 402685"/>
              <a:gd name="connsiteX1dup0dup1" fmla="*/ 6374054 w 6374054"/>
              <a:gd name="connsiteY1dup0dup1" fmla="*/ 402685 h 402685"/>
              <a:gd name="connsiteX0dup0dup1dup2" fmla="*/ 0 w 6435229"/>
              <a:gd name="connsiteY0dup0dup1dup2" fmla="*/ 0 h 386587"/>
              <a:gd name="connsiteX1dup0dup1dup2" fmla="*/ 6435229 w 6435229"/>
              <a:gd name="connsiteY1dup0dup1dup2" fmla="*/ 386587 h 386587"/>
              <a:gd name="connsiteX0dup0dup1dup2dup3" fmla="*/ 0 w 6555047"/>
              <a:gd name="connsiteY0dup0dup1dup2dup3" fmla="*/ 0 h 370821"/>
              <a:gd name="connsiteX1dup0dup1dup2dup3" fmla="*/ 6555047 w 6555047"/>
              <a:gd name="connsiteY1dup0dup1dup2dup3" fmla="*/ 370821 h 370821"/>
              <a:gd name="connsiteX0dup0dup1dup2dup3dup4" fmla="*/ 0 w 6536863"/>
              <a:gd name="connsiteY0dup0dup1dup2dup3dup4" fmla="*/ 0 h 422775"/>
              <a:gd name="connsiteX1dup0dup1dup2dup3dup4" fmla="*/ 6536863 w 6536863"/>
              <a:gd name="connsiteY1dup0dup1dup2dup3dup4" fmla="*/ 422775 h 422775"/>
              <a:gd name="connsiteX0dup0dup1dup2dup3dup4dup5" fmla="*/ 0 w 6739486"/>
              <a:gd name="connsiteY0dup0dup1dup2dup3dup4dup5" fmla="*/ 0 h 482523"/>
              <a:gd name="connsiteX1dup0dup1dup2dup3dup4dup5" fmla="*/ 6739486 w 6739486"/>
              <a:gd name="connsiteY1dup0dup1dup2dup3dup4dup5" fmla="*/ 482523 h 482523"/>
              <a:gd name="connsiteX0dup0dup1dup2dup3dup4dup5dup6" fmla="*/ 0 w 6736888"/>
              <a:gd name="connsiteY0dup0dup1dup2dup3dup4dup5dup6" fmla="*/ 0 h 490316"/>
              <a:gd name="connsiteX1dup0dup1dup2dup3dup4dup5dup6" fmla="*/ 6736888 w 6736888"/>
              <a:gd name="connsiteY1dup0dup1dup2dup3dup4dup5dup6" fmla="*/ 490316 h 490316"/>
            </a:gdLst>
            <a:ahLst/>
            <a:cxnLst>
              <a:cxn ang="0">
                <a:pos x="connsiteX0dup0dup1dup2dup3dup4dup5dup6" y="connsiteY0dup0dup1dup2dup3dup4dup5dup6"/>
              </a:cxn>
              <a:cxn ang="0">
                <a:pos x="connsiteX1dup0dup1dup2dup3dup4dup5dup6" y="connsiteY1dup0dup1dup2dup3dup4dup5dup6"/>
              </a:cxn>
            </a:cxnLst>
            <a:rect l="l" t="t" r="r" b="b"/>
            <a:pathLst>
              <a:path w="6736888" h="490316">
                <a:moveTo>
                  <a:pt x="0" y="0"/>
                </a:moveTo>
                <a:lnTo>
                  <a:pt x="6736888" y="490316"/>
                </a:lnTo>
              </a:path>
            </a:pathLst>
          </a:custGeom>
          <a:noFill/>
          <a:ln w="12700" cap="flat" algn="ctr">
            <a:solidFill>
              <a:srgbClr val="92D05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4556" y="5578493"/>
            <a:ext cx="377784" cy="3777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05859" y="5629112"/>
            <a:ext cx="275655" cy="276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77442" y="5650163"/>
            <a:ext cx="176108" cy="23444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44978" y="2221134"/>
            <a:ext cx="282816" cy="282816"/>
            <a:chOff x="944978" y="2221134"/>
            <a:chExt cx="282816" cy="282816"/>
          </a:xfrm>
        </p:grpSpPr>
        <p:sp>
          <p:nvSpPr>
            <p:cNvPr id="172" name="Oval 171"/>
            <p:cNvSpPr/>
            <p:nvPr/>
          </p:nvSpPr>
          <p:spPr>
            <a:xfrm>
              <a:off x="944978" y="2221134"/>
              <a:ext cx="282816" cy="282816"/>
            </a:xfrm>
            <a:prstGeom prst="ellipse">
              <a:avLst/>
            </a:prstGeom>
            <a:solidFill>
              <a:srgbClr val="92D050"/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98992" y="2266435"/>
              <a:ext cx="186580" cy="183191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98865" y="5573558"/>
            <a:ext cx="387654" cy="387654"/>
          </a:xfrm>
          <a:prstGeom prst="rect">
            <a:avLst/>
          </a:prstGeom>
        </p:spPr>
      </p:pic>
      <p:sp>
        <p:nvSpPr>
          <p:cNvPr id="41" name="Freeform 40"/>
          <p:cNvSpPr/>
          <p:nvPr/>
        </p:nvSpPr>
        <p:spPr>
          <a:xfrm>
            <a:off x="719699" y="2483068"/>
            <a:ext cx="2430696" cy="2282765"/>
          </a:xfrm>
          <a:custGeom>
            <a:avLst/>
            <a:gdLst>
              <a:gd name="connsiteX0" fmla="*/ 408479 w 2508742"/>
              <a:gd name="connsiteY0" fmla="*/ 0 h 2251234"/>
              <a:gd name="connsiteX1" fmla="*/ 1286 w 2508742"/>
              <a:gd name="connsiteY1" fmla="*/ 814388 h 2251234"/>
              <a:gd name="connsiteX2" fmla="*/ 308467 w 2508742"/>
              <a:gd name="connsiteY2" fmla="*/ 1678781 h 2251234"/>
              <a:gd name="connsiteX3" fmla="*/ 1058561 w 2508742"/>
              <a:gd name="connsiteY3" fmla="*/ 2185988 h 2251234"/>
              <a:gd name="connsiteX4" fmla="*/ 2508742 w 2508742"/>
              <a:gd name="connsiteY4" fmla="*/ 2228850 h 2251234"/>
              <a:gd name="connsiteX0dup0" fmla="*/ 380122 w 2480385"/>
              <a:gd name="connsiteY0dup0" fmla="*/ 0 h 2251234"/>
              <a:gd name="connsiteX1dup0" fmla="*/ 1504 w 2480385"/>
              <a:gd name="connsiteY1dup0" fmla="*/ 785813 h 2251234"/>
              <a:gd name="connsiteX2dup0" fmla="*/ 280110 w 2480385"/>
              <a:gd name="connsiteY2dup0" fmla="*/ 1678781 h 2251234"/>
              <a:gd name="connsiteX3dup0" fmla="*/ 1030204 w 2480385"/>
              <a:gd name="connsiteY3dup0" fmla="*/ 2185988 h 2251234"/>
              <a:gd name="connsiteX4dup0" fmla="*/ 2480385 w 2480385"/>
              <a:gd name="connsiteY4dup0" fmla="*/ 2228850 h 2251234"/>
              <a:gd name="connsiteX0dup0dup1" fmla="*/ 330731 w 2430994"/>
              <a:gd name="connsiteY0dup0dup1" fmla="*/ 0 h 2251234"/>
              <a:gd name="connsiteX1dup0dup1" fmla="*/ 2120 w 2430994"/>
              <a:gd name="connsiteY1dup0dup1" fmla="*/ 807244 h 2251234"/>
              <a:gd name="connsiteX2dup0dup1" fmla="*/ 230719 w 2430994"/>
              <a:gd name="connsiteY2dup0dup1" fmla="*/ 1678781 h 2251234"/>
              <a:gd name="connsiteX3dup0dup1" fmla="*/ 980813 w 2430994"/>
              <a:gd name="connsiteY3dup0dup1" fmla="*/ 2185988 h 2251234"/>
              <a:gd name="connsiteX4dup0dup1" fmla="*/ 2430994 w 2430994"/>
              <a:gd name="connsiteY4dup0dup1" fmla="*/ 2228850 h 2251234"/>
              <a:gd name="connsiteX0dup0dup1dup2" fmla="*/ 321834 w 2430696"/>
              <a:gd name="connsiteY0dup0dup1dup2" fmla="*/ 0 h 2282765"/>
              <a:gd name="connsiteX1dup0dup1dup2" fmla="*/ 1822 w 2430696"/>
              <a:gd name="connsiteY1dup0dup1dup2" fmla="*/ 838775 h 2282765"/>
              <a:gd name="connsiteX2dup0dup1dup2" fmla="*/ 230421 w 2430696"/>
              <a:gd name="connsiteY2dup0dup1dup2" fmla="*/ 1710312 h 2282765"/>
              <a:gd name="connsiteX3dup0dup1dup2" fmla="*/ 980515 w 2430696"/>
              <a:gd name="connsiteY3dup0dup1dup2" fmla="*/ 2217519 h 2282765"/>
              <a:gd name="connsiteX4dup0dup1dup2" fmla="*/ 2430696 w 2430696"/>
              <a:gd name="connsiteY4dup0dup1dup2" fmla="*/ 2260381 h 2282765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</a:cxnLst>
            <a:rect l="l" t="t" r="r" b="b"/>
            <a:pathLst>
              <a:path w="2430696" h="2282765">
                <a:moveTo>
                  <a:pt x="321834" y="0"/>
                </a:moveTo>
                <a:cubicBezTo>
                  <a:pt x="126572" y="267295"/>
                  <a:pt x="17057" y="553723"/>
                  <a:pt x="1822" y="838775"/>
                </a:cubicBezTo>
                <a:cubicBezTo>
                  <a:pt x="-13413" y="1123827"/>
                  <a:pt x="67306" y="1480521"/>
                  <a:pt x="230421" y="1710312"/>
                </a:cubicBezTo>
                <a:cubicBezTo>
                  <a:pt x="393536" y="1940103"/>
                  <a:pt x="613803" y="2125841"/>
                  <a:pt x="980515" y="2217519"/>
                </a:cubicBezTo>
                <a:cubicBezTo>
                  <a:pt x="1347227" y="2309197"/>
                  <a:pt x="1888961" y="2284789"/>
                  <a:pt x="2430696" y="2260381"/>
                </a:cubicBezTo>
              </a:path>
            </a:pathLst>
          </a:custGeom>
          <a:noFill/>
          <a:ln w="12700" cap="flat" algn="ctr">
            <a:solidFill>
              <a:srgbClr val="92D050"/>
            </a:solidFill>
            <a:prstDash val="solid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626335" y="6309728"/>
            <a:ext cx="634704" cy="123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smtClean="0">
                <a:solidFill>
                  <a:srgbClr val="000000"/>
                </a:solidFill>
                <a:latin typeface="Myriad Pro" panose="020B0503030403020204" pitchFamily="34" charset="0"/>
              </a:rPr>
              <a:t>Subsidiary</a:t>
            </a:r>
            <a:endParaRPr lang="en-US" sz="80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934328" y="6309728"/>
            <a:ext cx="634704" cy="123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smtClean="0">
                <a:solidFill>
                  <a:srgbClr val="000000"/>
                </a:solidFill>
                <a:latin typeface="Myriad Pro" panose="020B0503030403020204" pitchFamily="34" charset="0"/>
              </a:rPr>
              <a:t>Storage</a:t>
            </a:r>
            <a:endParaRPr lang="en-US" sz="80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1363200" y="6268692"/>
            <a:ext cx="634704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US" sz="800" smtClean="0">
                <a:solidFill>
                  <a:srgbClr val="000000"/>
                </a:solidFill>
                <a:latin typeface="Myriad Pro" panose="020B0503030403020204" pitchFamily="34" charset="0"/>
              </a:rPr>
              <a:t>Cloud-Based Servers</a:t>
            </a:r>
            <a:endParaRPr lang="en-US" sz="80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025830" y="5658457"/>
            <a:ext cx="230335" cy="22615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 rot="16200000">
            <a:off x="1829165" y="6309728"/>
            <a:ext cx="634704" cy="123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smtClean="0">
                <a:solidFill>
                  <a:srgbClr val="000000"/>
                </a:solidFill>
                <a:latin typeface="Myriad Pro" panose="020B0503030403020204" pitchFamily="34" charset="0"/>
              </a:rPr>
              <a:t>Assembled</a:t>
            </a:r>
            <a:endParaRPr lang="en-US" sz="80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468438" y="5625454"/>
            <a:ext cx="215150" cy="26429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 rot="16200000">
            <a:off x="2250139" y="6309729"/>
            <a:ext cx="634704" cy="123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smtClean="0">
                <a:solidFill>
                  <a:srgbClr val="000000"/>
                </a:solidFill>
                <a:latin typeface="Myriad Pro" panose="020B0503030403020204" pitchFamily="34" charset="0"/>
              </a:rPr>
              <a:t>Contractor</a:t>
            </a:r>
            <a:endParaRPr lang="en-US" sz="80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4729" y="5330833"/>
            <a:ext cx="6347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smtClean="0">
                <a:solidFill>
                  <a:srgbClr val="000000"/>
                </a:solidFill>
                <a:latin typeface="Myriad Pro" panose="020B0503030403020204" pitchFamily="34" charset="0"/>
              </a:rPr>
              <a:t>LEGEND</a:t>
            </a:r>
            <a:endParaRPr lang="en-US" sz="1000" b="1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840916" y="5610541"/>
            <a:ext cx="221613" cy="350671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 rot="16200000">
            <a:off x="2629140" y="6268692"/>
            <a:ext cx="634704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US" sz="800"/>
              <a:t>Delaware corporation</a:t>
            </a:r>
            <a:endParaRPr lang="en-US" sz="80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3376102" y="3922195"/>
            <a:ext cx="5955451" cy="591108"/>
          </a:xfrm>
          <a:custGeom>
            <a:avLst/>
            <a:gdLst>
              <a:gd name="connsiteX0" fmla="*/ 0 w 6486525"/>
              <a:gd name="connsiteY0" fmla="*/ 0 h 457200"/>
              <a:gd name="connsiteX1" fmla="*/ 6486525 w 6486525"/>
              <a:gd name="connsiteY1" fmla="*/ 457200 h 457200"/>
              <a:gd name="connsiteX0dup0" fmla="*/ 0 w 6373314"/>
              <a:gd name="connsiteY0dup0" fmla="*/ 483326 h 483326"/>
              <a:gd name="connsiteX1dup0" fmla="*/ 6373314 w 6373314"/>
              <a:gd name="connsiteY1dup0" fmla="*/ 0 h 483326"/>
              <a:gd name="connsiteX0dup0dup1" fmla="*/ 0 w 6085931"/>
              <a:gd name="connsiteY0dup0dup1" fmla="*/ 596538 h 596538"/>
              <a:gd name="connsiteX1dup0dup1" fmla="*/ 6085931 w 6085931"/>
              <a:gd name="connsiteY1dup0dup1" fmla="*/ 0 h 596538"/>
              <a:gd name="connsiteX0dup0dup1dup2" fmla="*/ 0 w 6207851"/>
              <a:gd name="connsiteY0dup0dup1dup2" fmla="*/ 631372 h 631372"/>
              <a:gd name="connsiteX1dup0dup1dup2" fmla="*/ 6207851 w 6207851"/>
              <a:gd name="connsiteY1dup0dup1dup2" fmla="*/ 0 h 631372"/>
              <a:gd name="connsiteX0dup0dup1dup2dup3" fmla="*/ 0 w 6056194"/>
              <a:gd name="connsiteY0dup0dup1dup2dup3" fmla="*/ 555544 h 555544"/>
              <a:gd name="connsiteX1dup0dup1dup2dup3" fmla="*/ 6056194 w 6056194"/>
              <a:gd name="connsiteY1dup0dup1dup2dup3" fmla="*/ 0 h 555544"/>
              <a:gd name="connsiteX0dup0dup1dup2dup3dup4" fmla="*/ 0 w 6058424"/>
              <a:gd name="connsiteY0dup0dup1dup2dup3dup4" fmla="*/ 571155 h 571155"/>
              <a:gd name="connsiteX1dup0dup1dup2dup3dup4" fmla="*/ 6058424 w 6058424"/>
              <a:gd name="connsiteY1dup0dup1dup2dup3dup4" fmla="*/ 0 h 571155"/>
              <a:gd name="connsiteX0dup0dup1dup2dup3dup4dup5" fmla="*/ 0 w 6061701"/>
              <a:gd name="connsiteY0dup0dup1dup2dup3dup4dup5" fmla="*/ 607207 h 607207"/>
              <a:gd name="connsiteX1dup0dup1dup2dup3dup4dup5" fmla="*/ 6061701 w 6061701"/>
              <a:gd name="connsiteY1dup0dup1dup2dup3dup4dup5" fmla="*/ 0 h 607207"/>
              <a:gd name="connsiteX0dup0dup1dup2dup3dup4dup5dup6" fmla="*/ 0 w 5955451"/>
              <a:gd name="connsiteY0dup0dup1dup2dup3dup4dup5dup6" fmla="*/ 591108 h 591108"/>
              <a:gd name="connsiteX1dup0dup1dup2dup3dup4dup5dup6" fmla="*/ 5955451 w 5955451"/>
              <a:gd name="connsiteY1dup0dup1dup2dup3dup4dup5dup6" fmla="*/ 0 h 591108"/>
            </a:gdLst>
            <a:ahLst/>
            <a:cxnLst>
              <a:cxn ang="0">
                <a:pos x="connsiteX0dup0dup1dup2dup3dup4dup5dup6" y="connsiteY0dup0dup1dup2dup3dup4dup5dup6"/>
              </a:cxn>
              <a:cxn ang="0">
                <a:pos x="connsiteX1dup0dup1dup2dup3dup4dup5dup6" y="connsiteY1dup0dup1dup2dup3dup4dup5dup6"/>
              </a:cxn>
            </a:cxnLst>
            <a:rect l="l" t="t" r="r" b="b"/>
            <a:pathLst>
              <a:path w="5955451" h="591108">
                <a:moveTo>
                  <a:pt x="0" y="591108"/>
                </a:moveTo>
                <a:lnTo>
                  <a:pt x="5955451" y="0"/>
                </a:lnTo>
              </a:path>
            </a:pathLst>
          </a:custGeom>
          <a:noFill/>
          <a:ln w="12700" cap="flat" algn="ctr">
            <a:solidFill>
              <a:srgbClr val="FFC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3469073" y="4010298"/>
            <a:ext cx="5981560" cy="888001"/>
          </a:xfrm>
          <a:custGeom>
            <a:avLst/>
            <a:gdLst>
              <a:gd name="connsiteX0" fmla="*/ 0 w 6486525"/>
              <a:gd name="connsiteY0" fmla="*/ 0 h 457200"/>
              <a:gd name="connsiteX1" fmla="*/ 6486525 w 6486525"/>
              <a:gd name="connsiteY1" fmla="*/ 457200 h 457200"/>
              <a:gd name="connsiteX0dup0" fmla="*/ 0 w 6373314"/>
              <a:gd name="connsiteY0dup0" fmla="*/ 483326 h 483326"/>
              <a:gd name="connsiteX1dup0" fmla="*/ 6373314 w 6373314"/>
              <a:gd name="connsiteY1dup0" fmla="*/ 0 h 483326"/>
              <a:gd name="connsiteX0dup0dup1" fmla="*/ 0 w 6085931"/>
              <a:gd name="connsiteY0dup0dup1" fmla="*/ 596538 h 596538"/>
              <a:gd name="connsiteX1dup0dup1" fmla="*/ 6085931 w 6085931"/>
              <a:gd name="connsiteY1dup0dup1" fmla="*/ 0 h 596538"/>
              <a:gd name="connsiteX0dup0dup1dup2" fmla="*/ 0 w 6007554"/>
              <a:gd name="connsiteY0dup0dup1dup2" fmla="*/ 744583 h 744583"/>
              <a:gd name="connsiteX1dup0dup1dup2" fmla="*/ 6007554 w 6007554"/>
              <a:gd name="connsiteY1dup0dup1dup2" fmla="*/ 0 h 744583"/>
              <a:gd name="connsiteX0dup0dup1dup2dup3" fmla="*/ 0 w 5964011"/>
              <a:gd name="connsiteY0dup0dup1dup2dup3" fmla="*/ 997132 h 997132"/>
              <a:gd name="connsiteX1dup0dup1dup2dup3" fmla="*/ 5964011 w 5964011"/>
              <a:gd name="connsiteY1dup0dup1dup2dup3" fmla="*/ 0 h 997132"/>
              <a:gd name="connsiteX0dup0dup1dup2dup3dup4" fmla="*/ 0 w 5986021"/>
              <a:gd name="connsiteY0dup0dup1dup2dup3dup4" fmla="*/ 879080 h 879080"/>
              <a:gd name="connsiteX1dup0dup1dup2dup3dup4" fmla="*/ 5986021 w 5986021"/>
              <a:gd name="connsiteY1dup0dup1dup2dup3dup4" fmla="*/ 0 h 879080"/>
              <a:gd name="connsiteX0dup0dup1dup2dup3dup4dup5" fmla="*/ 0 w 5981560"/>
              <a:gd name="connsiteY0dup0dup1dup2dup3dup4dup5" fmla="*/ 888001 h 888001"/>
              <a:gd name="connsiteX1dup0dup1dup2dup3dup4dup5" fmla="*/ 5981560 w 5981560"/>
              <a:gd name="connsiteY1dup0dup1dup2dup3dup4dup5" fmla="*/ 0 h 888001"/>
            </a:gdLst>
            <a:ahLst/>
            <a:cxnLst>
              <a:cxn ang="0">
                <a:pos x="connsiteX0dup0dup1dup2dup3dup4dup5" y="connsiteY0dup0dup1dup2dup3dup4dup5"/>
              </a:cxn>
              <a:cxn ang="0">
                <a:pos x="connsiteX1dup0dup1dup2dup3dup4dup5" y="connsiteY1dup0dup1dup2dup3dup4dup5"/>
              </a:cxn>
            </a:cxnLst>
            <a:rect l="l" t="t" r="r" b="b"/>
            <a:pathLst>
              <a:path w="5981560" h="888001">
                <a:moveTo>
                  <a:pt x="0" y="888001"/>
                </a:moveTo>
                <a:cubicBezTo>
                  <a:pt x="1988004" y="555624"/>
                  <a:pt x="3993556" y="332377"/>
                  <a:pt x="5981560" y="0"/>
                </a:cubicBezTo>
              </a:path>
            </a:pathLst>
          </a:custGeom>
          <a:noFill/>
          <a:ln w="12700" cap="flat" algn="ctr">
            <a:solidFill>
              <a:srgbClr val="93CDDD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9312560" y="3826903"/>
            <a:ext cx="168421" cy="168421"/>
            <a:chOff x="9260507" y="3698409"/>
            <a:chExt cx="296916" cy="296916"/>
          </a:xfrm>
          <a:solidFill>
            <a:srgbClr val="FFC000"/>
          </a:solidFill>
        </p:grpSpPr>
        <p:sp>
          <p:nvSpPr>
            <p:cNvPr id="61" name="Oval 60"/>
            <p:cNvSpPr/>
            <p:nvPr/>
          </p:nvSpPr>
          <p:spPr>
            <a:xfrm>
              <a:off x="9260507" y="3698409"/>
              <a:ext cx="296916" cy="296916"/>
            </a:xfrm>
            <a:prstGeom prst="ellipse">
              <a:avLst/>
            </a:prstGeom>
            <a:grpFill/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9332095" y="3737701"/>
              <a:ext cx="148022" cy="234224"/>
            </a:xfrm>
            <a:prstGeom prst="rect">
              <a:avLst/>
            </a:prstGeom>
            <a:grpFill/>
          </p:spPr>
        </p:pic>
      </p:grpSp>
      <p:sp>
        <p:nvSpPr>
          <p:cNvPr id="72" name="Rectangle 71"/>
          <p:cNvSpPr/>
          <p:nvPr/>
        </p:nvSpPr>
        <p:spPr>
          <a:xfrm>
            <a:off x="9704541" y="5547040"/>
            <a:ext cx="519322" cy="440691"/>
          </a:xfrm>
          <a:prstGeom prst="rect">
            <a:avLst/>
          </a:prstGeom>
          <a:solidFill>
            <a:srgbClr val="FFC000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9713036" y="5330833"/>
            <a:ext cx="107625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smtClean="0">
                <a:solidFill>
                  <a:srgbClr val="000000"/>
                </a:solidFill>
                <a:latin typeface="Myriad Pro" panose="020B0503030403020204" pitchFamily="34" charset="0"/>
              </a:rPr>
              <a:t>COLOR KEY</a:t>
            </a:r>
            <a:endParaRPr lang="en-US" sz="1000" b="1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16200000">
            <a:off x="9646850" y="6309729"/>
            <a:ext cx="634704" cy="123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smtClean="0">
                <a:solidFill>
                  <a:srgbClr val="000000"/>
                </a:solidFill>
                <a:latin typeface="Myriad Pro" panose="020B0503030403020204" pitchFamily="34" charset="0"/>
              </a:rPr>
              <a:t>Assertion, LLC.</a:t>
            </a:r>
            <a:endParaRPr lang="en-US" sz="80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0257753" y="5547040"/>
            <a:ext cx="519322" cy="440691"/>
          </a:xfrm>
          <a:prstGeom prst="rect">
            <a:avLst/>
          </a:prstGeom>
          <a:solidFill>
            <a:srgbClr val="FF0000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 rot="16200000">
            <a:off x="10200062" y="6268693"/>
            <a:ext cx="634704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US" sz="800" smtClean="0">
                <a:solidFill>
                  <a:srgbClr val="000000"/>
                </a:solidFill>
                <a:latin typeface="Myriad Pro" panose="020B0503030403020204" pitchFamily="34" charset="0"/>
              </a:rPr>
              <a:t>Big Research, Inc.</a:t>
            </a:r>
            <a:endParaRPr lang="en-US" sz="80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807561" y="5547040"/>
            <a:ext cx="519322" cy="440691"/>
          </a:xfrm>
          <a:prstGeom prst="rect">
            <a:avLst/>
          </a:prstGeom>
          <a:solidFill>
            <a:srgbClr val="92D050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 rot="16200000">
            <a:off x="10749870" y="6309729"/>
            <a:ext cx="634704" cy="123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smtClean="0">
                <a:solidFill>
                  <a:srgbClr val="000000"/>
                </a:solidFill>
                <a:latin typeface="Myriad Pro" panose="020B0503030403020204" pitchFamily="34" charset="0"/>
              </a:rPr>
              <a:t>Global, Inc.</a:t>
            </a:r>
            <a:endParaRPr lang="en-US" sz="80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1367878" y="5547040"/>
            <a:ext cx="519322" cy="4406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 rot="16200000">
            <a:off x="11310187" y="6309729"/>
            <a:ext cx="634704" cy="123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smtClean="0">
                <a:solidFill>
                  <a:srgbClr val="000000"/>
                </a:solidFill>
                <a:latin typeface="Myriad Pro" panose="020B0503030403020204" pitchFamily="34" charset="0"/>
              </a:rPr>
              <a:t>Small Fry, Inc.</a:t>
            </a:r>
            <a:endParaRPr lang="en-US" sz="80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01321" y="4566205"/>
            <a:ext cx="138253" cy="138253"/>
            <a:chOff x="3469073" y="4052509"/>
            <a:chExt cx="112365" cy="112365"/>
          </a:xfrm>
        </p:grpSpPr>
        <p:sp>
          <p:nvSpPr>
            <p:cNvPr id="107" name="Oval 106"/>
            <p:cNvSpPr/>
            <p:nvPr/>
          </p:nvSpPr>
          <p:spPr>
            <a:xfrm>
              <a:off x="3469073" y="4052509"/>
              <a:ext cx="112365" cy="112365"/>
            </a:xfrm>
            <a:prstGeom prst="ellipse">
              <a:avLst/>
            </a:prstGeom>
            <a:solidFill>
              <a:srgbClr val="92D050"/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3492063" y="4067228"/>
              <a:ext cx="68450" cy="84085"/>
            </a:xfrm>
            <a:prstGeom prst="rect">
              <a:avLst/>
            </a:prstGeom>
          </p:spPr>
        </p:pic>
      </p:grpSp>
      <p:grpSp>
        <p:nvGrpSpPr>
          <p:cNvPr id="110" name="Group 109"/>
          <p:cNvGrpSpPr/>
          <p:nvPr/>
        </p:nvGrpSpPr>
        <p:grpSpPr>
          <a:xfrm>
            <a:off x="9418696" y="3732044"/>
            <a:ext cx="168421" cy="168421"/>
            <a:chOff x="9260507" y="3698409"/>
            <a:chExt cx="296916" cy="296916"/>
          </a:xfrm>
          <a:solidFill>
            <a:srgbClr val="92D050"/>
          </a:solidFill>
        </p:grpSpPr>
        <p:sp>
          <p:nvSpPr>
            <p:cNvPr id="111" name="Oval 110"/>
            <p:cNvSpPr/>
            <p:nvPr/>
          </p:nvSpPr>
          <p:spPr>
            <a:xfrm>
              <a:off x="9260507" y="3698409"/>
              <a:ext cx="296916" cy="296916"/>
            </a:xfrm>
            <a:prstGeom prst="ellipse">
              <a:avLst/>
            </a:prstGeom>
            <a:grpFill/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9332095" y="3737701"/>
              <a:ext cx="148022" cy="234224"/>
            </a:xfrm>
            <a:prstGeom prst="rect">
              <a:avLst/>
            </a:prstGeom>
            <a:grpFill/>
          </p:spPr>
        </p:pic>
      </p:grpSp>
      <p:grpSp>
        <p:nvGrpSpPr>
          <p:cNvPr id="113" name="Group 112"/>
          <p:cNvGrpSpPr/>
          <p:nvPr/>
        </p:nvGrpSpPr>
        <p:grpSpPr>
          <a:xfrm>
            <a:off x="9425194" y="3892919"/>
            <a:ext cx="168421" cy="168421"/>
            <a:chOff x="9260507" y="3698409"/>
            <a:chExt cx="296916" cy="296916"/>
          </a:xfrm>
        </p:grpSpPr>
        <p:sp>
          <p:nvSpPr>
            <p:cNvPr id="114" name="Oval 113"/>
            <p:cNvSpPr/>
            <p:nvPr/>
          </p:nvSpPr>
          <p:spPr>
            <a:xfrm>
              <a:off x="9260507" y="3698409"/>
              <a:ext cx="296916" cy="296916"/>
            </a:xfrm>
            <a:prstGeom prst="ellipse">
              <a:avLst/>
            </a:prstGeom>
            <a:solidFill>
              <a:srgbClr val="93CDDD"/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9332095" y="3737701"/>
              <a:ext cx="148022" cy="234224"/>
            </a:xfrm>
            <a:prstGeom prst="rect">
              <a:avLst/>
            </a:prstGeom>
          </p:spPr>
        </p:pic>
      </p:grpSp>
      <p:grpSp>
        <p:nvGrpSpPr>
          <p:cNvPr id="116" name="Group 115"/>
          <p:cNvGrpSpPr/>
          <p:nvPr/>
        </p:nvGrpSpPr>
        <p:grpSpPr>
          <a:xfrm>
            <a:off x="3158870" y="4065438"/>
            <a:ext cx="160182" cy="160182"/>
            <a:chOff x="3044398" y="4048107"/>
            <a:chExt cx="242132" cy="242132"/>
          </a:xfrm>
        </p:grpSpPr>
        <p:sp>
          <p:nvSpPr>
            <p:cNvPr id="117" name="Oval 116"/>
            <p:cNvSpPr/>
            <p:nvPr/>
          </p:nvSpPr>
          <p:spPr>
            <a:xfrm>
              <a:off x="3044398" y="4048107"/>
              <a:ext cx="242132" cy="2421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3103836" y="4081382"/>
              <a:ext cx="123256" cy="175582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2813740" y="4339929"/>
            <a:ext cx="160182" cy="160182"/>
            <a:chOff x="3044398" y="4048107"/>
            <a:chExt cx="242132" cy="242132"/>
          </a:xfrm>
        </p:grpSpPr>
        <p:sp>
          <p:nvSpPr>
            <p:cNvPr id="120" name="Oval 119"/>
            <p:cNvSpPr/>
            <p:nvPr/>
          </p:nvSpPr>
          <p:spPr>
            <a:xfrm>
              <a:off x="3044398" y="4048107"/>
              <a:ext cx="242132" cy="2421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3103836" y="4081382"/>
              <a:ext cx="123256" cy="175582"/>
            </a:xfrm>
            <a:prstGeom prst="rect">
              <a:avLst/>
            </a:prstGeom>
          </p:spPr>
        </p:pic>
      </p:grpSp>
      <p:grpSp>
        <p:nvGrpSpPr>
          <p:cNvPr id="128" name="Group 127"/>
          <p:cNvGrpSpPr/>
          <p:nvPr/>
        </p:nvGrpSpPr>
        <p:grpSpPr>
          <a:xfrm>
            <a:off x="3539034" y="4650151"/>
            <a:ext cx="160182" cy="160182"/>
            <a:chOff x="3044398" y="4048107"/>
            <a:chExt cx="242132" cy="242132"/>
          </a:xfrm>
        </p:grpSpPr>
        <p:sp>
          <p:nvSpPr>
            <p:cNvPr id="129" name="Oval 128"/>
            <p:cNvSpPr/>
            <p:nvPr/>
          </p:nvSpPr>
          <p:spPr>
            <a:xfrm>
              <a:off x="3044398" y="4048107"/>
              <a:ext cx="242132" cy="2421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3103836" y="4081382"/>
              <a:ext cx="123256" cy="17558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246656" y="4253921"/>
            <a:ext cx="208112" cy="208112"/>
            <a:chOff x="3448433" y="4226955"/>
            <a:chExt cx="160182" cy="160182"/>
          </a:xfrm>
        </p:grpSpPr>
        <p:sp>
          <p:nvSpPr>
            <p:cNvPr id="138" name="Oval 137"/>
            <p:cNvSpPr/>
            <p:nvPr/>
          </p:nvSpPr>
          <p:spPr>
            <a:xfrm>
              <a:off x="3448433" y="4226955"/>
              <a:ext cx="160182" cy="1601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3463812" y="4245029"/>
              <a:ext cx="131151" cy="131151"/>
            </a:xfrm>
            <a:prstGeom prst="rect">
              <a:avLst/>
            </a:prstGeom>
          </p:spPr>
        </p:pic>
      </p:grpSp>
      <p:grpSp>
        <p:nvGrpSpPr>
          <p:cNvPr id="140" name="Group 139"/>
          <p:cNvGrpSpPr/>
          <p:nvPr/>
        </p:nvGrpSpPr>
        <p:grpSpPr>
          <a:xfrm>
            <a:off x="3199784" y="4852776"/>
            <a:ext cx="256445" cy="256445"/>
            <a:chOff x="3234485" y="4764906"/>
            <a:chExt cx="296092" cy="296092"/>
          </a:xfrm>
        </p:grpSpPr>
        <p:sp>
          <p:nvSpPr>
            <p:cNvPr id="141" name="Oval 140"/>
            <p:cNvSpPr/>
            <p:nvPr/>
          </p:nvSpPr>
          <p:spPr>
            <a:xfrm>
              <a:off x="3234485" y="4764906"/>
              <a:ext cx="296092" cy="296092"/>
            </a:xfrm>
            <a:prstGeom prst="ellipse">
              <a:avLst/>
            </a:prstGeom>
            <a:solidFill>
              <a:srgbClr val="93CDDD"/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3317486" y="4816959"/>
              <a:ext cx="134294" cy="162681"/>
            </a:xfrm>
            <a:prstGeom prst="rect">
              <a:avLst/>
            </a:prstGeom>
          </p:spPr>
        </p:pic>
      </p:grpSp>
      <p:grpSp>
        <p:nvGrpSpPr>
          <p:cNvPr id="143" name="Group 142"/>
          <p:cNvGrpSpPr/>
          <p:nvPr/>
        </p:nvGrpSpPr>
        <p:grpSpPr>
          <a:xfrm>
            <a:off x="10901342" y="2452857"/>
            <a:ext cx="282816" cy="282816"/>
            <a:chOff x="3234485" y="4764906"/>
            <a:chExt cx="296092" cy="296092"/>
          </a:xfrm>
        </p:grpSpPr>
        <p:sp>
          <p:nvSpPr>
            <p:cNvPr id="144" name="Oval 143"/>
            <p:cNvSpPr/>
            <p:nvPr/>
          </p:nvSpPr>
          <p:spPr>
            <a:xfrm>
              <a:off x="3234485" y="4764906"/>
              <a:ext cx="296092" cy="296092"/>
            </a:xfrm>
            <a:prstGeom prst="ellipse">
              <a:avLst/>
            </a:prstGeom>
            <a:solidFill>
              <a:srgbClr val="92D050"/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3314114" y="4820330"/>
              <a:ext cx="134294" cy="162681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888902" y="3581759"/>
            <a:ext cx="160182" cy="160182"/>
            <a:chOff x="3044398" y="4048107"/>
            <a:chExt cx="242132" cy="242132"/>
          </a:xfrm>
        </p:grpSpPr>
        <p:sp>
          <p:nvSpPr>
            <p:cNvPr id="147" name="Oval 146"/>
            <p:cNvSpPr/>
            <p:nvPr/>
          </p:nvSpPr>
          <p:spPr>
            <a:xfrm>
              <a:off x="3044398" y="4048107"/>
              <a:ext cx="242132" cy="2421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3103836" y="4081382"/>
              <a:ext cx="123256" cy="175582"/>
            </a:xfrm>
            <a:prstGeom prst="rect">
              <a:avLst/>
            </a:prstGeom>
          </p:spPr>
        </p:pic>
      </p:grpSp>
      <p:grpSp>
        <p:nvGrpSpPr>
          <p:cNvPr id="149" name="Group 148"/>
          <p:cNvGrpSpPr/>
          <p:nvPr/>
        </p:nvGrpSpPr>
        <p:grpSpPr>
          <a:xfrm>
            <a:off x="2692879" y="4015978"/>
            <a:ext cx="160182" cy="160182"/>
            <a:chOff x="3044398" y="4048107"/>
            <a:chExt cx="242132" cy="242132"/>
          </a:xfrm>
        </p:grpSpPr>
        <p:sp>
          <p:nvSpPr>
            <p:cNvPr id="150" name="Oval 149"/>
            <p:cNvSpPr/>
            <p:nvPr/>
          </p:nvSpPr>
          <p:spPr>
            <a:xfrm>
              <a:off x="3044398" y="4048107"/>
              <a:ext cx="242132" cy="2421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3103836" y="4081382"/>
              <a:ext cx="123256" cy="175582"/>
            </a:xfrm>
            <a:prstGeom prst="rect">
              <a:avLst/>
            </a:prstGeom>
          </p:spPr>
        </p:pic>
      </p:grpSp>
      <p:grpSp>
        <p:nvGrpSpPr>
          <p:cNvPr id="152" name="Group 151"/>
          <p:cNvGrpSpPr/>
          <p:nvPr/>
        </p:nvGrpSpPr>
        <p:grpSpPr>
          <a:xfrm>
            <a:off x="2626397" y="3019509"/>
            <a:ext cx="160182" cy="160182"/>
            <a:chOff x="3044398" y="4048107"/>
            <a:chExt cx="242132" cy="242132"/>
          </a:xfrm>
        </p:grpSpPr>
        <p:sp>
          <p:nvSpPr>
            <p:cNvPr id="153" name="Oval 152"/>
            <p:cNvSpPr/>
            <p:nvPr/>
          </p:nvSpPr>
          <p:spPr>
            <a:xfrm>
              <a:off x="3044398" y="4048107"/>
              <a:ext cx="242132" cy="2421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3103836" y="4081382"/>
              <a:ext cx="123256" cy="175582"/>
            </a:xfrm>
            <a:prstGeom prst="rect">
              <a:avLst/>
            </a:prstGeom>
          </p:spPr>
        </p:pic>
      </p:grpSp>
      <p:grpSp>
        <p:nvGrpSpPr>
          <p:cNvPr id="155" name="Group 154"/>
          <p:cNvGrpSpPr/>
          <p:nvPr/>
        </p:nvGrpSpPr>
        <p:grpSpPr>
          <a:xfrm>
            <a:off x="3017462" y="4412393"/>
            <a:ext cx="282816" cy="282816"/>
            <a:chOff x="3234485" y="4764906"/>
            <a:chExt cx="296092" cy="296092"/>
          </a:xfrm>
        </p:grpSpPr>
        <p:sp>
          <p:nvSpPr>
            <p:cNvPr id="156" name="Oval 155"/>
            <p:cNvSpPr/>
            <p:nvPr/>
          </p:nvSpPr>
          <p:spPr>
            <a:xfrm>
              <a:off x="3234485" y="4764906"/>
              <a:ext cx="296092" cy="296092"/>
            </a:xfrm>
            <a:prstGeom prst="ellipse">
              <a:avLst/>
            </a:prstGeom>
            <a:solidFill>
              <a:srgbClr val="FFC000"/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3314114" y="4820330"/>
              <a:ext cx="134294" cy="162681"/>
            </a:xfrm>
            <a:prstGeom prst="rect">
              <a:avLst/>
            </a:prstGeom>
          </p:spPr>
        </p:pic>
      </p:grpSp>
      <p:grpSp>
        <p:nvGrpSpPr>
          <p:cNvPr id="158" name="Group 157"/>
          <p:cNvGrpSpPr/>
          <p:nvPr/>
        </p:nvGrpSpPr>
        <p:grpSpPr>
          <a:xfrm>
            <a:off x="10925814" y="2148174"/>
            <a:ext cx="282816" cy="282816"/>
            <a:chOff x="3234485" y="4764906"/>
            <a:chExt cx="296092" cy="296092"/>
          </a:xfrm>
        </p:grpSpPr>
        <p:sp>
          <p:nvSpPr>
            <p:cNvPr id="159" name="Oval 158"/>
            <p:cNvSpPr/>
            <p:nvPr/>
          </p:nvSpPr>
          <p:spPr>
            <a:xfrm>
              <a:off x="3234485" y="4764906"/>
              <a:ext cx="296092" cy="296092"/>
            </a:xfrm>
            <a:prstGeom prst="ellipse">
              <a:avLst/>
            </a:prstGeom>
            <a:solidFill>
              <a:srgbClr val="FF0000"/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3314114" y="4820330"/>
              <a:ext cx="134294" cy="162681"/>
            </a:xfrm>
            <a:prstGeom prst="rect">
              <a:avLst/>
            </a:prstGeom>
          </p:spPr>
        </p:pic>
      </p:grpSp>
      <p:sp>
        <p:nvSpPr>
          <p:cNvPr id="26" name="Freeform 25"/>
          <p:cNvSpPr/>
          <p:nvPr/>
        </p:nvSpPr>
        <p:spPr>
          <a:xfrm>
            <a:off x="2879759" y="1926361"/>
            <a:ext cx="8050362" cy="1497309"/>
          </a:xfrm>
          <a:custGeom>
            <a:avLst/>
            <a:gdLst>
              <a:gd name="connsiteX0" fmla="*/ 8393906 w 8393906"/>
              <a:gd name="connsiteY0" fmla="*/ 631907 h 1610601"/>
              <a:gd name="connsiteX1" fmla="*/ 4757737 w 8393906"/>
              <a:gd name="connsiteY1" fmla="*/ 38976 h 1610601"/>
              <a:gd name="connsiteX2" fmla="*/ 0 w 8393906"/>
              <a:gd name="connsiteY2" fmla="*/ 1610601 h 1610601"/>
              <a:gd name="connsiteX3" fmla="*/ 0 w 8393906"/>
              <a:gd name="connsiteY3" fmla="*/ 1610601 h 1610601"/>
              <a:gd name="connsiteX0dup0" fmla="*/ 8393906 w 8393906"/>
              <a:gd name="connsiteY0dup0" fmla="*/ 628724 h 1607418"/>
              <a:gd name="connsiteX1dup0" fmla="*/ 4757737 w 8393906"/>
              <a:gd name="connsiteY1dup0" fmla="*/ 35793 h 1607418"/>
              <a:gd name="connsiteX2dup0" fmla="*/ 0 w 8393906"/>
              <a:gd name="connsiteY2dup0" fmla="*/ 1607418 h 1607418"/>
              <a:gd name="connsiteX3dup0" fmla="*/ 0 w 8393906"/>
              <a:gd name="connsiteY3dup0" fmla="*/ 1607418 h 1607418"/>
              <a:gd name="connsiteX0dup0dup1" fmla="*/ 8393906 w 8393906"/>
              <a:gd name="connsiteY0dup0dup1" fmla="*/ 585550 h 1564244"/>
              <a:gd name="connsiteX1dup0dup1" fmla="*/ 4328529 w 8393906"/>
              <a:gd name="connsiteY1dup0dup1" fmla="*/ 39272 h 1564244"/>
              <a:gd name="connsiteX2dup0dup1" fmla="*/ 0 w 8393906"/>
              <a:gd name="connsiteY2dup0dup1" fmla="*/ 1564244 h 1564244"/>
              <a:gd name="connsiteX3dup0dup1" fmla="*/ 0 w 8393906"/>
              <a:gd name="connsiteY3dup0dup1" fmla="*/ 1564244 h 1564244"/>
              <a:gd name="connsiteX0dup0dup1dup2" fmla="*/ 8229783 w 8229783"/>
              <a:gd name="connsiteY0dup0dup1dup2" fmla="*/ 536457 h 1577674"/>
              <a:gd name="connsiteX1dup0dup1dup2" fmla="*/ 4328529 w 8229783"/>
              <a:gd name="connsiteY1dup0dup1dup2" fmla="*/ 52702 h 1577674"/>
              <a:gd name="connsiteX2dup0dup1dup2" fmla="*/ 0 w 8229783"/>
              <a:gd name="connsiteY2dup0dup1dup2" fmla="*/ 1577674 h 1577674"/>
              <a:gd name="connsiteX3dup0dup1dup2" fmla="*/ 0 w 8229783"/>
              <a:gd name="connsiteY3dup0dup1dup2" fmla="*/ 1577674 h 1577674"/>
              <a:gd name="connsiteX0dup0dup1dup2dup3" fmla="*/ 8229783 w 8229783"/>
              <a:gd name="connsiteY0dup0dup1dup2dup3" fmla="*/ 335669 h 1376886"/>
              <a:gd name="connsiteX1dup0dup1dup2dup3" fmla="*/ 3906499 w 8229783"/>
              <a:gd name="connsiteY1dup0dup1dup2dup3" fmla="*/ 102006 h 1376886"/>
              <a:gd name="connsiteX2dup0dup1dup2dup3" fmla="*/ 0 w 8229783"/>
              <a:gd name="connsiteY2dup0dup1dup2dup3" fmla="*/ 1376886 h 1376886"/>
              <a:gd name="connsiteX3dup0dup1dup2dup3" fmla="*/ 0 w 8229783"/>
              <a:gd name="connsiteY3dup0dup1dup2dup3" fmla="*/ 1376886 h 1376886"/>
              <a:gd name="connsiteX0dup0dup1dup2dup3dup4" fmla="*/ 8229783 w 8229783"/>
              <a:gd name="connsiteY0dup0dup1dup2dup3dup4" fmla="*/ 335669 h 1561324"/>
              <a:gd name="connsiteX1dup0dup1dup2dup3dup4" fmla="*/ 3906499 w 8229783"/>
              <a:gd name="connsiteY1dup0dup1dup2dup3dup4" fmla="*/ 102006 h 1561324"/>
              <a:gd name="connsiteX2dup0dup1dup2dup3dup4" fmla="*/ 0 w 8229783"/>
              <a:gd name="connsiteY2dup0dup1dup2dup3dup4" fmla="*/ 1376886 h 1561324"/>
              <a:gd name="connsiteX3dup0dup1dup2dup3dup4" fmla="*/ 116897 w 8229783"/>
              <a:gd name="connsiteY3dup0dup1dup2dup3dup4" fmla="*/ 1561324 h 1561324"/>
              <a:gd name="connsiteX0dup0dup1dup2dup3dup4dup5" fmla="*/ 8112886 w 8112886"/>
              <a:gd name="connsiteY0dup0dup1dup2dup3dup4dup5" fmla="*/ 318547 h 1544202"/>
              <a:gd name="connsiteX1dup0dup1dup2dup3dup4dup5" fmla="*/ 3789602 w 8112886"/>
              <a:gd name="connsiteY1dup0dup1dup2dup3dup4dup5" fmla="*/ 84884 h 1544202"/>
              <a:gd name="connsiteX2dup0dup1dup2dup3dup4dup5" fmla="*/ 750610 w 8112886"/>
              <a:gd name="connsiteY2dup0dup1dup2dup3dup4dup5" fmla="*/ 1125302 h 1544202"/>
              <a:gd name="connsiteX3dup0dup1dup2dup3dup4dup5" fmla="*/ 0 w 8112886"/>
              <a:gd name="connsiteY3dup0dup1dup2dup3dup4dup5" fmla="*/ 1544202 h 1544202"/>
              <a:gd name="connsiteX0dup0dup1dup2dup3dup4dup5dup6" fmla="*/ 8050362 w 8050362"/>
              <a:gd name="connsiteY0dup0dup1dup2dup3dup4dup5dup6" fmla="*/ 318547 h 1497309"/>
              <a:gd name="connsiteX1dup0dup1dup2dup3dup4dup5dup6" fmla="*/ 3727078 w 8050362"/>
              <a:gd name="connsiteY1dup0dup1dup2dup3dup4dup5dup6" fmla="*/ 84884 h 1497309"/>
              <a:gd name="connsiteX2dup0dup1dup2dup3dup4dup5dup6" fmla="*/ 688086 w 8050362"/>
              <a:gd name="connsiteY2dup0dup1dup2dup3dup4dup5dup6" fmla="*/ 1125302 h 1497309"/>
              <a:gd name="connsiteX3dup0dup1dup2dup3dup4dup5dup6" fmla="*/ 0 w 8050362"/>
              <a:gd name="connsiteY3dup0dup1dup2dup3dup4dup5dup6" fmla="*/ 1497309 h 1497309"/>
            </a:gdLst>
            <a:ahLst/>
            <a:cxnLst>
              <a:cxn ang="0">
                <a:pos x="connsiteX0dup0dup1dup2dup3dup4dup5dup6" y="connsiteY0dup0dup1dup2dup3dup4dup5dup6"/>
              </a:cxn>
              <a:cxn ang="0">
                <a:pos x="connsiteX1dup0dup1dup2dup3dup4dup5dup6" y="connsiteY1dup0dup1dup2dup3dup4dup5dup6"/>
              </a:cxn>
              <a:cxn ang="0">
                <a:pos x="connsiteX2dup0dup1dup2dup3dup4dup5dup6" y="connsiteY2dup0dup1dup2dup3dup4dup5dup6"/>
              </a:cxn>
              <a:cxn ang="0">
                <a:pos x="connsiteX3dup0dup1dup2dup3dup4dup5dup6" y="connsiteY3dup0dup1dup2dup3dup4dup5dup6"/>
              </a:cxn>
            </a:cxnLst>
            <a:rect l="l" t="t" r="r" b="b"/>
            <a:pathLst>
              <a:path w="8050362" h="1497309">
                <a:moveTo>
                  <a:pt x="8050362" y="318547"/>
                </a:moveTo>
                <a:cubicBezTo>
                  <a:pt x="6931769" y="-59477"/>
                  <a:pt x="4954124" y="-49575"/>
                  <a:pt x="3727078" y="84884"/>
                </a:cubicBezTo>
                <a:cubicBezTo>
                  <a:pt x="2500032" y="219343"/>
                  <a:pt x="688086" y="1125302"/>
                  <a:pt x="688086" y="1125302"/>
                </a:cubicBezTo>
                <a:lnTo>
                  <a:pt x="0" y="1497309"/>
                </a:lnTo>
              </a:path>
            </a:pathLst>
          </a:custGeom>
          <a:noFill/>
          <a:ln w="12700" cap="flat" algn="ctr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6519287" y="5319331"/>
            <a:ext cx="234572" cy="234572"/>
            <a:chOff x="3448433" y="4226955"/>
            <a:chExt cx="160182" cy="160182"/>
          </a:xfrm>
        </p:grpSpPr>
        <p:sp>
          <p:nvSpPr>
            <p:cNvPr id="165" name="Oval 164"/>
            <p:cNvSpPr/>
            <p:nvPr/>
          </p:nvSpPr>
          <p:spPr>
            <a:xfrm>
              <a:off x="3448433" y="4226955"/>
              <a:ext cx="160182" cy="160182"/>
            </a:xfrm>
            <a:prstGeom prst="ellipse">
              <a:avLst/>
            </a:prstGeom>
            <a:solidFill>
              <a:srgbClr val="92D050"/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3471793" y="4238943"/>
              <a:ext cx="127226" cy="127226"/>
            </a:xfrm>
            <a:prstGeom prst="rect">
              <a:avLst/>
            </a:prstGeom>
          </p:spPr>
        </p:pic>
      </p:grpSp>
      <p:grpSp>
        <p:nvGrpSpPr>
          <p:cNvPr id="167" name="Group 166"/>
          <p:cNvGrpSpPr/>
          <p:nvPr/>
        </p:nvGrpSpPr>
        <p:grpSpPr>
          <a:xfrm>
            <a:off x="11287403" y="2184947"/>
            <a:ext cx="244762" cy="244762"/>
            <a:chOff x="3448433" y="4226955"/>
            <a:chExt cx="160182" cy="160182"/>
          </a:xfrm>
        </p:grpSpPr>
        <p:sp>
          <p:nvSpPr>
            <p:cNvPr id="168" name="Oval 167"/>
            <p:cNvSpPr/>
            <p:nvPr/>
          </p:nvSpPr>
          <p:spPr>
            <a:xfrm>
              <a:off x="3448433" y="4226955"/>
              <a:ext cx="160182" cy="160182"/>
            </a:xfrm>
            <a:prstGeom prst="ellipse">
              <a:avLst/>
            </a:prstGeom>
            <a:solidFill>
              <a:srgbClr val="92D050"/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3471793" y="4238943"/>
              <a:ext cx="127226" cy="127226"/>
            </a:xfrm>
            <a:prstGeom prst="rect">
              <a:avLst/>
            </a:prstGeom>
          </p:spPr>
        </p:pic>
      </p:grpSp>
      <p:sp>
        <p:nvSpPr>
          <p:cNvPr id="170" name="Freeform 169"/>
          <p:cNvSpPr/>
          <p:nvPr/>
        </p:nvSpPr>
        <p:spPr>
          <a:xfrm>
            <a:off x="835425" y="2419404"/>
            <a:ext cx="2437390" cy="2408889"/>
          </a:xfrm>
          <a:custGeom>
            <a:avLst/>
            <a:gdLst>
              <a:gd name="connsiteX0" fmla="*/ 408479 w 2508742"/>
              <a:gd name="connsiteY0" fmla="*/ 0 h 2251234"/>
              <a:gd name="connsiteX1" fmla="*/ 1286 w 2508742"/>
              <a:gd name="connsiteY1" fmla="*/ 814388 h 2251234"/>
              <a:gd name="connsiteX2" fmla="*/ 308467 w 2508742"/>
              <a:gd name="connsiteY2" fmla="*/ 1678781 h 2251234"/>
              <a:gd name="connsiteX3" fmla="*/ 1058561 w 2508742"/>
              <a:gd name="connsiteY3" fmla="*/ 2185988 h 2251234"/>
              <a:gd name="connsiteX4" fmla="*/ 2508742 w 2508742"/>
              <a:gd name="connsiteY4" fmla="*/ 2228850 h 2251234"/>
              <a:gd name="connsiteX0dup0" fmla="*/ 380122 w 2480385"/>
              <a:gd name="connsiteY0dup0" fmla="*/ 0 h 2251234"/>
              <a:gd name="connsiteX1dup0" fmla="*/ 1504 w 2480385"/>
              <a:gd name="connsiteY1dup0" fmla="*/ 785813 h 2251234"/>
              <a:gd name="connsiteX2dup0" fmla="*/ 280110 w 2480385"/>
              <a:gd name="connsiteY2dup0" fmla="*/ 1678781 h 2251234"/>
              <a:gd name="connsiteX3dup0" fmla="*/ 1030204 w 2480385"/>
              <a:gd name="connsiteY3dup0" fmla="*/ 2185988 h 2251234"/>
              <a:gd name="connsiteX4dup0" fmla="*/ 2480385 w 2480385"/>
              <a:gd name="connsiteY4dup0" fmla="*/ 2228850 h 2251234"/>
              <a:gd name="connsiteX0dup0dup1" fmla="*/ 330731 w 2430994"/>
              <a:gd name="connsiteY0dup0dup1" fmla="*/ 0 h 2251234"/>
              <a:gd name="connsiteX1dup0dup1" fmla="*/ 2120 w 2430994"/>
              <a:gd name="connsiteY1dup0dup1" fmla="*/ 807244 h 2251234"/>
              <a:gd name="connsiteX2dup0dup1" fmla="*/ 230719 w 2430994"/>
              <a:gd name="connsiteY2dup0dup1" fmla="*/ 1678781 h 2251234"/>
              <a:gd name="connsiteX3dup0dup1" fmla="*/ 980813 w 2430994"/>
              <a:gd name="connsiteY3dup0dup1" fmla="*/ 2185988 h 2251234"/>
              <a:gd name="connsiteX4dup0dup1" fmla="*/ 2430994 w 2430994"/>
              <a:gd name="connsiteY4dup0dup1" fmla="*/ 2228850 h 2251234"/>
              <a:gd name="connsiteX0dup0dup1dup2" fmla="*/ 477583 w 2437390"/>
              <a:gd name="connsiteY0dup0dup1dup2" fmla="*/ 0 h 2408889"/>
              <a:gd name="connsiteX1dup0dup1dup2" fmla="*/ 8516 w 2437390"/>
              <a:gd name="connsiteY1dup0dup1dup2" fmla="*/ 964899 h 2408889"/>
              <a:gd name="connsiteX2dup0dup1dup2" fmla="*/ 237115 w 2437390"/>
              <a:gd name="connsiteY2dup0dup1dup2" fmla="*/ 1836436 h 2408889"/>
              <a:gd name="connsiteX3dup0dup1dup2" fmla="*/ 987209 w 2437390"/>
              <a:gd name="connsiteY3dup0dup1dup2" fmla="*/ 2343643 h 2408889"/>
              <a:gd name="connsiteX4dup0dup1dup2" fmla="*/ 2437390 w 2437390"/>
              <a:gd name="connsiteY4dup0dup1dup2" fmla="*/ 2386505 h 2408889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</a:cxnLst>
            <a:rect l="l" t="t" r="r" b="b"/>
            <a:pathLst>
              <a:path w="2437390" h="2408889">
                <a:moveTo>
                  <a:pt x="477583" y="0"/>
                </a:moveTo>
                <a:cubicBezTo>
                  <a:pt x="282321" y="267295"/>
                  <a:pt x="48594" y="658826"/>
                  <a:pt x="8516" y="964899"/>
                </a:cubicBezTo>
                <a:cubicBezTo>
                  <a:pt x="-31562" y="1270972"/>
                  <a:pt x="74000" y="1606645"/>
                  <a:pt x="237115" y="1836436"/>
                </a:cubicBezTo>
                <a:cubicBezTo>
                  <a:pt x="400230" y="2066227"/>
                  <a:pt x="620497" y="2251965"/>
                  <a:pt x="987209" y="2343643"/>
                </a:cubicBezTo>
                <a:cubicBezTo>
                  <a:pt x="1353921" y="2435321"/>
                  <a:pt x="1895655" y="2410913"/>
                  <a:pt x="2437390" y="2386505"/>
                </a:cubicBezTo>
              </a:path>
            </a:pathLst>
          </a:custGeom>
          <a:noFill/>
          <a:ln w="12700" cap="flat" algn="ctr">
            <a:solidFill>
              <a:srgbClr val="93CDDD"/>
            </a:solidFill>
            <a:prstDash val="solid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flipH="1">
            <a:off x="1942705" y="4469492"/>
            <a:ext cx="805259" cy="3133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 flipH="1">
            <a:off x="852950" y="4065438"/>
            <a:ext cx="805259" cy="326533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2522560" y="3429060"/>
            <a:ext cx="168421" cy="168421"/>
            <a:chOff x="9260507" y="3698409"/>
            <a:chExt cx="296916" cy="296916"/>
          </a:xfrm>
          <a:solidFill>
            <a:srgbClr val="FF0000"/>
          </a:solidFill>
        </p:grpSpPr>
        <p:sp>
          <p:nvSpPr>
            <p:cNvPr id="122" name="Oval 121"/>
            <p:cNvSpPr/>
            <p:nvPr/>
          </p:nvSpPr>
          <p:spPr>
            <a:xfrm>
              <a:off x="9260507" y="3698409"/>
              <a:ext cx="296916" cy="296916"/>
            </a:xfrm>
            <a:prstGeom prst="ellipse">
              <a:avLst/>
            </a:prstGeom>
            <a:grpFill/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9332095" y="3737701"/>
              <a:ext cx="148022" cy="234224"/>
            </a:xfrm>
            <a:prstGeom prst="rect">
              <a:avLst/>
            </a:prstGeom>
            <a:grpFill/>
          </p:spPr>
        </p:pic>
      </p:grpSp>
      <p:grpSp>
        <p:nvGrpSpPr>
          <p:cNvPr id="124" name="Group 123"/>
          <p:cNvGrpSpPr/>
          <p:nvPr/>
        </p:nvGrpSpPr>
        <p:grpSpPr>
          <a:xfrm>
            <a:off x="2545320" y="3249391"/>
            <a:ext cx="160182" cy="160182"/>
            <a:chOff x="3044398" y="4048107"/>
            <a:chExt cx="242132" cy="242132"/>
          </a:xfrm>
          <a:solidFill>
            <a:srgbClr val="92D050"/>
          </a:solidFill>
        </p:grpSpPr>
        <p:sp>
          <p:nvSpPr>
            <p:cNvPr id="125" name="Oval 124"/>
            <p:cNvSpPr/>
            <p:nvPr/>
          </p:nvSpPr>
          <p:spPr>
            <a:xfrm>
              <a:off x="3044398" y="4048107"/>
              <a:ext cx="242132" cy="242132"/>
            </a:xfrm>
            <a:prstGeom prst="ellipse">
              <a:avLst/>
            </a:prstGeom>
            <a:grpFill/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3103836" y="4094726"/>
              <a:ext cx="123256" cy="148893"/>
            </a:xfrm>
            <a:prstGeom prst="rect">
              <a:avLst/>
            </a:prstGeom>
            <a:grpFill/>
          </p:spPr>
        </p:pic>
      </p:grpSp>
      <p:pic>
        <p:nvPicPr>
          <p:cNvPr id="137" name="Picture 136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3208265" y="5624132"/>
            <a:ext cx="221613" cy="270807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 rot="16200000">
            <a:off x="3011541" y="6319988"/>
            <a:ext cx="634704" cy="102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US" sz="800" smtClean="0"/>
              <a:t>Patents</a:t>
            </a:r>
            <a:endParaRPr lang="en-US" sz="80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79755" y="3524315"/>
            <a:ext cx="326541" cy="874380"/>
          </a:xfrm>
          <a:prstGeom prst="straightConnector1">
            <a:avLst/>
          </a:prstGeom>
          <a:ln w="9525" cap="flat" algn="ctr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2899898" y="3963856"/>
            <a:ext cx="168421" cy="168421"/>
            <a:chOff x="9260507" y="3698409"/>
            <a:chExt cx="296916" cy="296916"/>
          </a:xfrm>
          <a:solidFill>
            <a:srgbClr val="FF0000"/>
          </a:solidFill>
        </p:grpSpPr>
        <p:sp>
          <p:nvSpPr>
            <p:cNvPr id="174" name="Oval 173"/>
            <p:cNvSpPr/>
            <p:nvPr/>
          </p:nvSpPr>
          <p:spPr>
            <a:xfrm>
              <a:off x="9260507" y="3698409"/>
              <a:ext cx="296916" cy="296916"/>
            </a:xfrm>
            <a:prstGeom prst="ellipse">
              <a:avLst/>
            </a:prstGeom>
            <a:grpFill/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9332095" y="3764373"/>
              <a:ext cx="148022" cy="180879"/>
            </a:xfrm>
            <a:prstGeom prst="rect">
              <a:avLst/>
            </a:prstGeom>
            <a:grpFill/>
          </p:spPr>
        </p:pic>
      </p:grpSp>
      <p:grpSp>
        <p:nvGrpSpPr>
          <p:cNvPr id="134" name="Group 133"/>
          <p:cNvGrpSpPr/>
          <p:nvPr/>
        </p:nvGrpSpPr>
        <p:grpSpPr>
          <a:xfrm>
            <a:off x="2697242" y="3404407"/>
            <a:ext cx="160182" cy="160182"/>
            <a:chOff x="3044398" y="4048107"/>
            <a:chExt cx="242132" cy="242132"/>
          </a:xfrm>
        </p:grpSpPr>
        <p:sp>
          <p:nvSpPr>
            <p:cNvPr id="135" name="Oval 134"/>
            <p:cNvSpPr/>
            <p:nvPr/>
          </p:nvSpPr>
          <p:spPr>
            <a:xfrm>
              <a:off x="3044398" y="4048107"/>
              <a:ext cx="242132" cy="242132"/>
            </a:xfrm>
            <a:prstGeom prst="ellipse">
              <a:avLst/>
            </a:prstGeom>
            <a:solidFill>
              <a:srgbClr val="FF0000"/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3103836" y="4094726"/>
              <a:ext cx="123256" cy="148893"/>
            </a:xfrm>
            <a:prstGeom prst="rect">
              <a:avLst/>
            </a:prstGeom>
          </p:spPr>
        </p:pic>
      </p:grpSp>
      <p:grpSp>
        <p:nvGrpSpPr>
          <p:cNvPr id="127" name="Group 126"/>
          <p:cNvGrpSpPr/>
          <p:nvPr/>
        </p:nvGrpSpPr>
        <p:grpSpPr>
          <a:xfrm>
            <a:off x="6333306" y="5158607"/>
            <a:ext cx="231006" cy="231006"/>
            <a:chOff x="3448433" y="4226955"/>
            <a:chExt cx="160182" cy="160182"/>
          </a:xfrm>
        </p:grpSpPr>
        <p:sp>
          <p:nvSpPr>
            <p:cNvPr id="161" name="Oval 160"/>
            <p:cNvSpPr/>
            <p:nvPr/>
          </p:nvSpPr>
          <p:spPr>
            <a:xfrm>
              <a:off x="3448433" y="4226955"/>
              <a:ext cx="160182" cy="1601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 cap="flat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3463812" y="4245029"/>
              <a:ext cx="131151" cy="131151"/>
            </a:xfrm>
            <a:prstGeom prst="rect">
              <a:avLst/>
            </a:prstGeom>
          </p:spPr>
        </p:pic>
      </p:grpSp>
      <p:sp>
        <p:nvSpPr>
          <p:cNvPr id="16" name="Freeform 15"/>
          <p:cNvSpPr/>
          <p:nvPr/>
        </p:nvSpPr>
        <p:spPr>
          <a:xfrm>
            <a:off x="2184667" y="1051864"/>
            <a:ext cx="9098099" cy="3481390"/>
          </a:xfrm>
          <a:custGeom>
            <a:avLst/>
            <a:gdLst>
              <a:gd name="connsiteX0" fmla="*/ 594 w 9098099"/>
              <a:gd name="connsiteY0" fmla="*/ 3481390 h 3481390"/>
              <a:gd name="connsiteX1" fmla="*/ 372553 w 9098099"/>
              <a:gd name="connsiteY1" fmla="*/ 1311628 h 3481390"/>
              <a:gd name="connsiteX2" fmla="*/ 2271096 w 9098099"/>
              <a:gd name="connsiteY2" fmla="*/ 149255 h 3481390"/>
              <a:gd name="connsiteX3" fmla="*/ 6385896 w 9098099"/>
              <a:gd name="connsiteY3" fmla="*/ 126007 h 3481390"/>
              <a:gd name="connsiteX4" fmla="*/ 9098099 w 9098099"/>
              <a:gd name="connsiteY4" fmla="*/ 1164394 h 3481390"/>
              <a:gd name="connsiteX5" fmla="*/ 9098099 w 9098099"/>
              <a:gd name="connsiteY5" fmla="*/ 1164394 h 348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8099" h="3481390">
                <a:moveTo>
                  <a:pt x="594" y="3481390"/>
                </a:moveTo>
                <a:cubicBezTo>
                  <a:pt x="-2635" y="2674187"/>
                  <a:pt x="-5864" y="1866984"/>
                  <a:pt x="372553" y="1311628"/>
                </a:cubicBezTo>
                <a:cubicBezTo>
                  <a:pt x="750970" y="756272"/>
                  <a:pt x="1268872" y="346858"/>
                  <a:pt x="2271096" y="149255"/>
                </a:cubicBezTo>
                <a:cubicBezTo>
                  <a:pt x="3273320" y="-48348"/>
                  <a:pt x="5248062" y="-43183"/>
                  <a:pt x="6385896" y="126007"/>
                </a:cubicBezTo>
                <a:cubicBezTo>
                  <a:pt x="7523730" y="295197"/>
                  <a:pt x="9098099" y="1164394"/>
                  <a:pt x="9098099" y="1164394"/>
                </a:cubicBezTo>
                <a:lnTo>
                  <a:pt x="9098099" y="1164394"/>
                </a:lnTo>
              </a:path>
            </a:pathLst>
          </a:custGeom>
          <a:noFill/>
          <a:ln w="12700" cap="flat" algn="ctr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207623" y="4761411"/>
            <a:ext cx="4232366" cy="711926"/>
          </a:xfrm>
          <a:custGeom>
            <a:avLst/>
            <a:gdLst>
              <a:gd name="connsiteX0" fmla="*/ 0 w 4232366"/>
              <a:gd name="connsiteY0" fmla="*/ 0 h 711926"/>
              <a:gd name="connsiteX1" fmla="*/ 986246 w 4232366"/>
              <a:gd name="connsiteY1" fmla="*/ 561703 h 711926"/>
              <a:gd name="connsiteX2" fmla="*/ 4232366 w 4232366"/>
              <a:gd name="connsiteY2" fmla="*/ 711926 h 71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2366" h="711926">
                <a:moveTo>
                  <a:pt x="0" y="0"/>
                </a:moveTo>
                <a:cubicBezTo>
                  <a:pt x="140426" y="221524"/>
                  <a:pt x="280852" y="443049"/>
                  <a:pt x="986246" y="561703"/>
                </a:cubicBezTo>
                <a:cubicBezTo>
                  <a:pt x="1691640" y="680357"/>
                  <a:pt x="2962003" y="696141"/>
                  <a:pt x="4232366" y="711926"/>
                </a:cubicBezTo>
              </a:path>
            </a:pathLst>
          </a:custGeom>
          <a:noFill/>
          <a:ln w="12700" cap="flat" algn="ctr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69073" y="4980998"/>
            <a:ext cx="2830127" cy="267168"/>
          </a:xfrm>
          <a:prstGeom prst="straightConnector1">
            <a:avLst/>
          </a:prstGeom>
          <a:ln w="12700" cap="flat" algn="ctr">
            <a:solidFill>
              <a:srgbClr val="93CDDD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324294" y="4478098"/>
            <a:ext cx="20273" cy="350195"/>
          </a:xfrm>
          <a:prstGeom prst="straightConnector1">
            <a:avLst/>
          </a:prstGeom>
          <a:ln w="12700" cap="flat" algn="ctr">
            <a:solidFill>
              <a:srgbClr val="93CDDD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Freeform 130"/>
          <p:cNvSpPr/>
          <p:nvPr/>
        </p:nvSpPr>
        <p:spPr>
          <a:xfrm rot="310190">
            <a:off x="2784272" y="2037708"/>
            <a:ext cx="8079453" cy="1577937"/>
          </a:xfrm>
          <a:custGeom>
            <a:avLst/>
            <a:gdLst>
              <a:gd name="connsiteX0" fmla="*/ 8393906 w 8393906"/>
              <a:gd name="connsiteY0" fmla="*/ 631907 h 1610601"/>
              <a:gd name="connsiteX1" fmla="*/ 4757737 w 8393906"/>
              <a:gd name="connsiteY1" fmla="*/ 38976 h 1610601"/>
              <a:gd name="connsiteX2" fmla="*/ 0 w 8393906"/>
              <a:gd name="connsiteY2" fmla="*/ 1610601 h 1610601"/>
              <a:gd name="connsiteX3" fmla="*/ 0 w 8393906"/>
              <a:gd name="connsiteY3" fmla="*/ 1610601 h 1610601"/>
              <a:gd name="connsiteX0dup0" fmla="*/ 8393906 w 8393906"/>
              <a:gd name="connsiteY0dup0" fmla="*/ 628724 h 1607418"/>
              <a:gd name="connsiteX1dup0" fmla="*/ 4757737 w 8393906"/>
              <a:gd name="connsiteY1dup0" fmla="*/ 35793 h 1607418"/>
              <a:gd name="connsiteX2dup0" fmla="*/ 0 w 8393906"/>
              <a:gd name="connsiteY2dup0" fmla="*/ 1607418 h 1607418"/>
              <a:gd name="connsiteX3dup0" fmla="*/ 0 w 8393906"/>
              <a:gd name="connsiteY3dup0" fmla="*/ 1607418 h 1607418"/>
              <a:gd name="connsiteX0dup0dup1" fmla="*/ 8393906 w 8393906"/>
              <a:gd name="connsiteY0dup0dup1" fmla="*/ 585550 h 1564244"/>
              <a:gd name="connsiteX1dup0dup1" fmla="*/ 4328529 w 8393906"/>
              <a:gd name="connsiteY1dup0dup1" fmla="*/ 39272 h 1564244"/>
              <a:gd name="connsiteX2dup0dup1" fmla="*/ 0 w 8393906"/>
              <a:gd name="connsiteY2dup0dup1" fmla="*/ 1564244 h 1564244"/>
              <a:gd name="connsiteX3dup0dup1" fmla="*/ 0 w 8393906"/>
              <a:gd name="connsiteY3dup0dup1" fmla="*/ 1564244 h 1564244"/>
              <a:gd name="connsiteX0dup0dup1dup2" fmla="*/ 8229783 w 8229783"/>
              <a:gd name="connsiteY0dup0dup1dup2" fmla="*/ 536457 h 1577674"/>
              <a:gd name="connsiteX1dup0dup1dup2" fmla="*/ 4328529 w 8229783"/>
              <a:gd name="connsiteY1dup0dup1dup2" fmla="*/ 52702 h 1577674"/>
              <a:gd name="connsiteX2dup0dup1dup2" fmla="*/ 0 w 8229783"/>
              <a:gd name="connsiteY2dup0dup1dup2" fmla="*/ 1577674 h 1577674"/>
              <a:gd name="connsiteX3dup0dup1dup2" fmla="*/ 0 w 8229783"/>
              <a:gd name="connsiteY3dup0dup1dup2" fmla="*/ 1577674 h 1577674"/>
              <a:gd name="connsiteX0dup0dup1dup2dup3" fmla="*/ 8229783 w 8229783"/>
              <a:gd name="connsiteY0dup0dup1dup2dup3" fmla="*/ 335669 h 1376886"/>
              <a:gd name="connsiteX1dup0dup1dup2dup3" fmla="*/ 3906499 w 8229783"/>
              <a:gd name="connsiteY1dup0dup1dup2dup3" fmla="*/ 102006 h 1376886"/>
              <a:gd name="connsiteX2dup0dup1dup2dup3" fmla="*/ 0 w 8229783"/>
              <a:gd name="connsiteY2dup0dup1dup2dup3" fmla="*/ 1376886 h 1376886"/>
              <a:gd name="connsiteX3dup0dup1dup2dup3" fmla="*/ 0 w 8229783"/>
              <a:gd name="connsiteY3dup0dup1dup2dup3" fmla="*/ 1376886 h 1376886"/>
              <a:gd name="connsiteX0dup0dup1dup2dup3dup4" fmla="*/ 8229783 w 8229783"/>
              <a:gd name="connsiteY0dup0dup1dup2dup3dup4" fmla="*/ 335669 h 1561324"/>
              <a:gd name="connsiteX1dup0dup1dup2dup3dup4" fmla="*/ 3906499 w 8229783"/>
              <a:gd name="connsiteY1dup0dup1dup2dup3dup4" fmla="*/ 102006 h 1561324"/>
              <a:gd name="connsiteX2dup0dup1dup2dup3dup4" fmla="*/ 0 w 8229783"/>
              <a:gd name="connsiteY2dup0dup1dup2dup3dup4" fmla="*/ 1376886 h 1561324"/>
              <a:gd name="connsiteX3dup0dup1dup2dup3dup4" fmla="*/ 116897 w 8229783"/>
              <a:gd name="connsiteY3dup0dup1dup2dup3dup4" fmla="*/ 1561324 h 1561324"/>
              <a:gd name="connsiteX0dup0dup1dup2dup3dup4dup5" fmla="*/ 8112886 w 8112886"/>
              <a:gd name="connsiteY0dup0dup1dup2dup3dup4dup5" fmla="*/ 318547 h 1544202"/>
              <a:gd name="connsiteX1dup0dup1dup2dup3dup4dup5" fmla="*/ 3789602 w 8112886"/>
              <a:gd name="connsiteY1dup0dup1dup2dup3dup4dup5" fmla="*/ 84884 h 1544202"/>
              <a:gd name="connsiteX2dup0dup1dup2dup3dup4dup5" fmla="*/ 750610 w 8112886"/>
              <a:gd name="connsiteY2dup0dup1dup2dup3dup4dup5" fmla="*/ 1125302 h 1544202"/>
              <a:gd name="connsiteX3dup0dup1dup2dup3dup4dup5" fmla="*/ 0 w 8112886"/>
              <a:gd name="connsiteY3dup0dup1dup2dup3dup4dup5" fmla="*/ 1544202 h 1544202"/>
              <a:gd name="connsiteX0dup0dup1dup2dup3dup4dup5dup6" fmla="*/ 8050362 w 8050362"/>
              <a:gd name="connsiteY0dup0dup1dup2dup3dup4dup5dup6" fmla="*/ 318547 h 1497309"/>
              <a:gd name="connsiteX1dup0dup1dup2dup3dup4dup5dup6" fmla="*/ 3727078 w 8050362"/>
              <a:gd name="connsiteY1dup0dup1dup2dup3dup4dup5dup6" fmla="*/ 84884 h 1497309"/>
              <a:gd name="connsiteX2dup0dup1dup2dup3dup4dup5dup6" fmla="*/ 688086 w 8050362"/>
              <a:gd name="connsiteY2dup0dup1dup2dup3dup4dup5dup6" fmla="*/ 1125302 h 1497309"/>
              <a:gd name="connsiteX3dup0dup1dup2dup3dup4dup5dup6" fmla="*/ 0 w 8050362"/>
              <a:gd name="connsiteY3dup0dup1dup2dup3dup4dup5dup6" fmla="*/ 1497309 h 1497309"/>
              <a:gd name="connsiteX0dup0dup1dup2dup3dup4dup5dup6dup7" fmla="*/ 8079453 w 8079453"/>
              <a:gd name="connsiteY0dup0dup1dup2dup3dup4dup5dup6dup7" fmla="*/ 202138 h 1651322"/>
              <a:gd name="connsiteX1dup0dup1dup2dup3dup4dup5dup6dup7" fmla="*/ 3727078 w 8079453"/>
              <a:gd name="connsiteY1dup0dup1dup2dup3dup4dup5dup6dup7" fmla="*/ 238897 h 1651322"/>
              <a:gd name="connsiteX2dup0dup1dup2dup3dup4dup5dup6dup7" fmla="*/ 688086 w 8079453"/>
              <a:gd name="connsiteY2dup0dup1dup2dup3dup4dup5dup6dup7" fmla="*/ 1279315 h 1651322"/>
              <a:gd name="connsiteX3dup0dup1dup2dup3dup4dup5dup6dup7" fmla="*/ 0 w 8079453"/>
              <a:gd name="connsiteY3dup0dup1dup2dup3dup4dup5dup6dup7" fmla="*/ 1651322 h 1651322"/>
              <a:gd name="connsiteX0dup0dup1dup2dup3dup4dup5dup6dup7dup8" fmla="*/ 8079453 w 8079453"/>
              <a:gd name="connsiteY0dup0dup1dup2dup3dup4dup5dup6dup7dup8" fmla="*/ 128753 h 1577937"/>
              <a:gd name="connsiteX1dup0dup1dup2dup3dup4dup5dup6dup7dup8" fmla="*/ 3727078 w 8079453"/>
              <a:gd name="connsiteY1dup0dup1dup2dup3dup4dup5dup6dup7dup8" fmla="*/ 165512 h 1577937"/>
              <a:gd name="connsiteX2dup0dup1dup2dup3dup4dup5dup6dup7dup8" fmla="*/ 688086 w 8079453"/>
              <a:gd name="connsiteY2dup0dup1dup2dup3dup4dup5dup6dup7dup8" fmla="*/ 1205930 h 1577937"/>
              <a:gd name="connsiteX3dup0dup1dup2dup3dup4dup5dup6dup7dup8" fmla="*/ 0 w 8079453"/>
              <a:gd name="connsiteY3dup0dup1dup2dup3dup4dup5dup6dup7dup8" fmla="*/ 1577937 h 1577937"/>
            </a:gdLst>
            <a:ahLst/>
            <a:cxnLst>
              <a:cxn ang="0">
                <a:pos x="connsiteX0dup0dup1dup2dup3dup4dup5dup6dup7dup8" y="connsiteY0dup0dup1dup2dup3dup4dup5dup6dup7dup8"/>
              </a:cxn>
              <a:cxn ang="0">
                <a:pos x="connsiteX1dup0dup1dup2dup3dup4dup5dup6dup7dup8" y="connsiteY1dup0dup1dup2dup3dup4dup5dup6dup7dup8"/>
              </a:cxn>
              <a:cxn ang="0">
                <a:pos x="connsiteX2dup0dup1dup2dup3dup4dup5dup6dup7dup8" y="connsiteY2dup0dup1dup2dup3dup4dup5dup6dup7dup8"/>
              </a:cxn>
              <a:cxn ang="0">
                <a:pos x="connsiteX3dup0dup1dup2dup3dup4dup5dup6dup7dup8" y="connsiteY3dup0dup1dup2dup3dup4dup5dup6dup7dup8"/>
              </a:cxn>
            </a:cxnLst>
            <a:rect l="l" t="t" r="r" b="b"/>
            <a:pathLst>
              <a:path w="8079453" h="1577937">
                <a:moveTo>
                  <a:pt x="8079453" y="128753"/>
                </a:moveTo>
                <a:cubicBezTo>
                  <a:pt x="6586180" y="-77651"/>
                  <a:pt x="4958972" y="-14017"/>
                  <a:pt x="3727078" y="165512"/>
                </a:cubicBezTo>
                <a:cubicBezTo>
                  <a:pt x="2495184" y="345041"/>
                  <a:pt x="688086" y="1205930"/>
                  <a:pt x="688086" y="1205930"/>
                </a:cubicBezTo>
                <a:lnTo>
                  <a:pt x="0" y="1577937"/>
                </a:lnTo>
              </a:path>
            </a:pathLst>
          </a:custGeom>
          <a:noFill/>
          <a:ln w="12700" cap="flat" algn="ctr">
            <a:solidFill>
              <a:srgbClr val="92D050"/>
            </a:solidFill>
            <a:prstDash val="solid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49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8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5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00"/>
                            </p:stCondLst>
                            <p:childTnLst>
                              <p:par>
                                <p:cTn id="1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50"/>
                            </p:stCondLst>
                            <p:childTnLst>
                              <p:par>
                                <p:cTn id="176" presetID="53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5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1" animBg="1"/>
      <p:bldP spid="70" grpId="2" animBg="1"/>
      <p:bldP spid="71" grpId="3" animBg="1"/>
      <p:bldP spid="26" grpId="4" animBg="1"/>
      <p:bldP spid="170" grpId="5" animBg="1"/>
      <p:bldP spid="16" grpId="6" animBg="1"/>
      <p:bldP spid="17" grpId="7" animBg="1"/>
      <p:bldP spid="131" grpId="8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Overview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07766" y="1815321"/>
            <a:ext cx="7931886" cy="671098"/>
            <a:chOff x="1257299" y="1325881"/>
            <a:chExt cx="6999400" cy="811988"/>
          </a:xfrm>
        </p:grpSpPr>
        <p:sp>
          <p:nvSpPr>
            <p:cNvPr id="161" name="Rectangle 160"/>
            <p:cNvSpPr/>
            <p:nvPr/>
          </p:nvSpPr>
          <p:spPr>
            <a:xfrm>
              <a:off x="1257299" y="1325881"/>
              <a:ext cx="6999400" cy="8119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296641" y="1356969"/>
              <a:ext cx="501195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465026" y="1545679"/>
              <a:ext cx="141064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I.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035043" y="1540196"/>
              <a:ext cx="4793348" cy="372392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cs typeface="Arial" charset="0"/>
                </a:rPr>
                <a:t>The effect of </a:t>
              </a:r>
              <a:r>
                <a:rPr lang="en-US" sz="2000" b="1" i="1">
                  <a:solidFill>
                    <a:prstClr val="white"/>
                  </a:solidFill>
                  <a:cs typeface="Arial" charset="0"/>
                </a:rPr>
                <a:t>TC Heartland </a:t>
              </a:r>
              <a:r>
                <a:rPr lang="en-US" sz="2000" b="1">
                  <a:solidFill>
                    <a:prstClr val="white"/>
                  </a:solidFill>
                  <a:cs typeface="Arial" charset="0"/>
                </a:rPr>
                <a:t>and current stats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107766" y="2582627"/>
            <a:ext cx="7931887" cy="671098"/>
            <a:chOff x="1257300" y="1325880"/>
            <a:chExt cx="6629400" cy="811987"/>
          </a:xfrm>
        </p:grpSpPr>
        <p:sp>
          <p:nvSpPr>
            <p:cNvPr id="43" name="Rectangle 42"/>
            <p:cNvSpPr/>
            <p:nvPr/>
          </p:nvSpPr>
          <p:spPr>
            <a:xfrm>
              <a:off x="1257300" y="1325880"/>
              <a:ext cx="6629400" cy="8119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96640" y="1356969"/>
              <a:ext cx="472622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29760" y="1545679"/>
              <a:ext cx="211596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II.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93931" y="1539047"/>
              <a:ext cx="4304163" cy="37239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cs typeface="Arial" charset="0"/>
                </a:rPr>
                <a:t>Regular &amp; established places of business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107766" y="3349933"/>
            <a:ext cx="7931887" cy="671098"/>
            <a:chOff x="1257300" y="1325880"/>
            <a:chExt cx="6999399" cy="811987"/>
          </a:xfrm>
        </p:grpSpPr>
        <p:sp>
          <p:nvSpPr>
            <p:cNvPr id="58" name="Rectangle 57"/>
            <p:cNvSpPr/>
            <p:nvPr/>
          </p:nvSpPr>
          <p:spPr>
            <a:xfrm>
              <a:off x="1257300" y="1325880"/>
              <a:ext cx="6999399" cy="8119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96640" y="1356969"/>
              <a:ext cx="501196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94493" y="1545679"/>
              <a:ext cx="282130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III.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37201" y="1545679"/>
              <a:ext cx="3837111" cy="37239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 smtClean="0">
                  <a:solidFill>
                    <a:prstClr val="white"/>
                  </a:solidFill>
                  <a:cs typeface="Arial" charset="0"/>
                </a:rPr>
                <a:t>Alter ego and corporate formalities</a:t>
              </a:r>
              <a:endParaRPr lang="en-US" sz="2000" b="1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107765" y="4119704"/>
            <a:ext cx="7931887" cy="671098"/>
            <a:chOff x="1257300" y="1325880"/>
            <a:chExt cx="6629400" cy="811987"/>
          </a:xfrm>
        </p:grpSpPr>
        <p:sp>
          <p:nvSpPr>
            <p:cNvPr id="63" name="Rectangle 62"/>
            <p:cNvSpPr/>
            <p:nvPr/>
          </p:nvSpPr>
          <p:spPr>
            <a:xfrm>
              <a:off x="1257300" y="1325880"/>
              <a:ext cx="6629400" cy="8119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296641" y="1356969"/>
              <a:ext cx="472623" cy="74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91032" y="1545679"/>
              <a:ext cx="289053" cy="3723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6F9C"/>
                  </a:solidFill>
                  <a:cs typeface="Arial" charset="0"/>
                </a:rPr>
                <a:t>IV.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30052" y="1541547"/>
              <a:ext cx="1363356" cy="37239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2000" b="1" smtClean="0">
                  <a:solidFill>
                    <a:prstClr val="white"/>
                  </a:solidFill>
                  <a:cs typeface="Arial" charset="0"/>
                </a:rPr>
                <a:t>Hypothetical</a:t>
              </a:r>
              <a:endParaRPr lang="en-US" sz="2000" b="1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947541" y="2530625"/>
            <a:ext cx="8780016" cy="2281204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5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93250" y="1108921"/>
            <a:ext cx="3978216" cy="5260980"/>
            <a:chOff x="1440005" y="1108921"/>
            <a:chExt cx="3978216" cy="526098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>
            <a:xfrm>
              <a:off x="1668605" y="1108921"/>
              <a:ext cx="3749616" cy="50323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>
            <a:xfrm>
              <a:off x="1592405" y="1185121"/>
              <a:ext cx="3749616" cy="50323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>
            <a:xfrm>
              <a:off x="1516205" y="1261321"/>
              <a:ext cx="3749616" cy="50323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>
            <a:xfrm>
              <a:off x="1440005" y="1337521"/>
              <a:ext cx="3749616" cy="50323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i="1"/>
              <a:t>TC Heartland LLC v. Kraft Foods Group Brands </a:t>
            </a:r>
            <a:r>
              <a:rPr lang="en-US" sz="2500" i="1" smtClean="0"/>
              <a:t>LLC, </a:t>
            </a:r>
            <a:r>
              <a:rPr lang="en-US" sz="2500" smtClean="0"/>
              <a:t>137 </a:t>
            </a:r>
            <a:r>
              <a:rPr lang="en-US" sz="2500"/>
              <a:t>S. Ct. 1514, </a:t>
            </a:r>
            <a:r>
              <a:rPr lang="en-US" sz="2500" smtClean="0"/>
              <a:t>(2017)</a:t>
            </a:r>
            <a:endParaRPr lang="en-US" sz="250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5508" y="1439087"/>
            <a:ext cx="2829124" cy="47784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18949" y="1610827"/>
            <a:ext cx="8172140" cy="1360115"/>
          </a:xfrm>
          <a:prstGeom prst="rect">
            <a:avLst/>
          </a:prstGeom>
          <a:solidFill>
            <a:schemeClr val="bg1"/>
          </a:solidFill>
          <a:ln w="635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7643" y="1690719"/>
            <a:ext cx="7799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“</a:t>
            </a:r>
            <a:r>
              <a:rPr lang="en-US" smtClean="0"/>
              <a:t>In Fourco … this Court concluded that for </a:t>
            </a:r>
            <a:r>
              <a:rPr lang="en-US"/>
              <a:t>purposes of §1400(b) a domestic corporation </a:t>
            </a:r>
            <a:r>
              <a:rPr lang="en-US" smtClean="0"/>
              <a:t>‘resides’ </a:t>
            </a:r>
            <a:r>
              <a:rPr lang="en-US"/>
              <a:t>only in its State of incorporation, rejecting the argument that §1400(b) incorporates the broader definition of corporate </a:t>
            </a:r>
            <a:r>
              <a:rPr lang="en-US" smtClean="0"/>
              <a:t>‘residence’ </a:t>
            </a:r>
            <a:r>
              <a:rPr lang="en-US"/>
              <a:t>contained in the general venue statute, 28 U. S. C. §1391(c</a:t>
            </a:r>
            <a:r>
              <a:rPr lang="en-US" smtClean="0"/>
              <a:t>).”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48073" y="3396648"/>
            <a:ext cx="5525310" cy="2714017"/>
          </a:xfrm>
          <a:prstGeom prst="rect">
            <a:avLst/>
          </a:prstGeom>
          <a:solidFill>
            <a:schemeClr val="bg1"/>
          </a:solidFill>
          <a:ln w="25400" cap="flat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6"/>
          <p:cNvSpPr txBox="1"/>
          <p:nvPr/>
        </p:nvSpPr>
        <p:spPr>
          <a:xfrm>
            <a:off x="6165273" y="3601896"/>
            <a:ext cx="5181600" cy="2411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 domestic corporations:</a:t>
            </a:r>
          </a:p>
          <a:p>
            <a:pPr lvl="1">
              <a:defRPr/>
            </a:pPr>
            <a:r>
              <a:rPr lang="en-US" sz="2000"/>
              <a:t>where the defendant </a:t>
            </a:r>
            <a:r>
              <a:rPr lang="en-US" sz="2000" smtClean="0"/>
              <a:t>resides, i.e., State of incorporation</a:t>
            </a:r>
          </a:p>
          <a:p>
            <a:pPr lvl="1">
              <a:defRPr/>
            </a:pPr>
            <a:r>
              <a:rPr lang="en-US" sz="2000"/>
              <a:t>where the defendant has committed acts of infringement and has a regular and established place of </a:t>
            </a:r>
            <a:r>
              <a:rPr lang="en-US" sz="2000" smtClean="0"/>
              <a:t>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9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94074" y="1746476"/>
            <a:ext cx="5640123" cy="3916353"/>
          </a:xfrm>
          <a:prstGeom prst="rect">
            <a:avLst/>
          </a:prstGeom>
          <a:solidFill>
            <a:schemeClr val="bg1"/>
          </a:solidFill>
          <a:ln w="25400" cap="flat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>
          <a:xfrm>
            <a:off x="1041580" y="984988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>
          <a:xfrm>
            <a:off x="965380" y="1061188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>
          <a:xfrm>
            <a:off x="889180" y="1137388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>
          <a:xfrm>
            <a:off x="812980" y="1213588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2306" y="1990190"/>
            <a:ext cx="52921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smtClean="0">
                <a:solidFill>
                  <a:prstClr val="black"/>
                </a:solidFill>
              </a:rPr>
              <a:t>TC </a:t>
            </a:r>
            <a:r>
              <a:rPr lang="en-US" sz="2800" i="1">
                <a:solidFill>
                  <a:prstClr val="black"/>
                </a:solidFill>
              </a:rPr>
              <a:t>Heartland </a:t>
            </a:r>
            <a:r>
              <a:rPr lang="en-US" sz="2800">
                <a:solidFill>
                  <a:prstClr val="black"/>
                </a:solidFill>
              </a:rPr>
              <a:t>did not </a:t>
            </a:r>
            <a:r>
              <a:rPr lang="en-US" sz="2800" smtClean="0">
                <a:solidFill>
                  <a:prstClr val="black"/>
                </a:solidFill>
              </a:rPr>
              <a:t>address venue non-U.S. </a:t>
            </a:r>
            <a:r>
              <a:rPr lang="en-US" sz="2800">
                <a:solidFill>
                  <a:prstClr val="black"/>
                </a:solidFill>
              </a:rPr>
              <a:t>resident </a:t>
            </a:r>
            <a:r>
              <a:rPr lang="en-US" sz="2800" smtClean="0">
                <a:solidFill>
                  <a:prstClr val="black"/>
                </a:solidFill>
              </a:rPr>
              <a:t>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prstClr val="black"/>
                </a:solidFill>
              </a:rPr>
              <a:t>For foreign defendants, suit </a:t>
            </a:r>
            <a:r>
              <a:rPr lang="en-US" sz="2800">
                <a:solidFill>
                  <a:prstClr val="black"/>
                </a:solidFill>
              </a:rPr>
              <a:t>is proper in any judicial district in accordance with 28 U.S.C. </a:t>
            </a:r>
            <a:r>
              <a:rPr lang="en-US" sz="2800" smtClean="0">
                <a:solidFill>
                  <a:prstClr val="black"/>
                </a:solidFill>
              </a:rPr>
              <a:t>    § </a:t>
            </a:r>
            <a:r>
              <a:rPr lang="en-US" sz="2800">
                <a:solidFill>
                  <a:prstClr val="black"/>
                </a:solidFill>
              </a:rPr>
              <a:t>1391(c)(3</a:t>
            </a:r>
            <a:r>
              <a:rPr lang="en-US" sz="2800" smtClean="0">
                <a:solidFill>
                  <a:prstClr val="black"/>
                </a:solidFill>
              </a:rPr>
              <a:t>)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1749" y="709453"/>
            <a:ext cx="4999326" cy="64949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In re HTC Corp., </a:t>
            </a:r>
            <a:r>
              <a:rPr lang="en-US" smtClean="0"/>
              <a:t>889 F.3d 1349 (Fed. Cir. May 2018)</a:t>
            </a:r>
            <a:endParaRPr lang="en-US" sz="2400" i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98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94074" y="1746476"/>
            <a:ext cx="5640123" cy="3916353"/>
          </a:xfrm>
          <a:prstGeom prst="rect">
            <a:avLst/>
          </a:prstGeom>
          <a:solidFill>
            <a:schemeClr val="bg1"/>
          </a:solidFill>
          <a:ln w="25400" cap="flat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>
          <a:xfrm>
            <a:off x="1051005" y="1069829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>
          <a:xfrm>
            <a:off x="974805" y="1146029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>
          <a:xfrm>
            <a:off x="898605" y="1222229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>
          <a:xfrm>
            <a:off x="822405" y="1298429"/>
            <a:ext cx="3896865" cy="523000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176" y="1877177"/>
            <a:ext cx="52921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prstClr val="black"/>
                </a:solidFill>
              </a:rPr>
              <a:t>Defendant </a:t>
            </a:r>
            <a:r>
              <a:rPr lang="en-US" sz="2400" smtClean="0">
                <a:effectLst/>
              </a:rPr>
              <a:t>incorporated in Texas and headquartered in Austin (W.D. Tex.).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>
                <a:effectLst/>
              </a:rPr>
              <a:t>Complaint filed in E.D. Tex.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Fed. Cir. held for </a:t>
            </a:r>
            <a:r>
              <a:rPr lang="en-US" sz="2400"/>
              <a:t>venue </a:t>
            </a:r>
            <a:r>
              <a:rPr lang="en-US" sz="2400" smtClean="0"/>
              <a:t>in </a:t>
            </a:r>
            <a:r>
              <a:rPr lang="en-US" sz="2400"/>
              <a:t>a state having multiple judicial districts, a </a:t>
            </a:r>
            <a:r>
              <a:rPr lang="en-US" sz="2400" smtClean="0"/>
              <a:t>“resides” </a:t>
            </a:r>
            <a:r>
              <a:rPr lang="en-US" sz="2400"/>
              <a:t>only in the single judicial district within that state where it maintains a principal place of </a:t>
            </a:r>
            <a:r>
              <a:rPr lang="en-US" sz="2400" smtClean="0"/>
              <a:t>business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6190" y="918230"/>
            <a:ext cx="4629294" cy="599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In re BigCommerce, Inc., </a:t>
            </a:r>
            <a:r>
              <a:rPr lang="en-US" smtClean="0"/>
              <a:t>890 F.3d 978 (Fed. Cir. May 2018)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45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Patent Case Filings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115720"/>
            <a:ext cx="12192000" cy="51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30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Patent Case Filings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968041"/>
            <a:ext cx="12192000" cy="2921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7738" y="5245768"/>
            <a:ext cx="4340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/>
              <a:t>Wester District of Texas</a:t>
            </a:r>
            <a:endParaRPr lang="en-US" sz="3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5055268"/>
            <a:ext cx="18764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055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Increase in U.S. International Trade Commission Cases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87EF-2757-478E-8959-17430B06C604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25043" y="1531435"/>
            <a:ext cx="8163175" cy="442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98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微軟正黑體"/>
        <a:font script="Laoo" typeface="DokChampa"/>
        <a:font script="Mong" typeface="Mongolian Baiti"/>
        <a:font script="Hans" typeface="黑体"/>
        <a:font script="Guru" typeface="Raavi"/>
        <a:font script="Thaa" typeface="MV Boli"/>
        <a:font script="Cans" typeface="Euphemia"/>
        <a:font script="Hang" typeface="굴림"/>
        <a:font script="Syrc" typeface="Estrangelo Edessa"/>
      </a:majorFont>
      <a:minorFont>
        <a:latin typeface="Arial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微軟正黑體"/>
        <a:font script="Laoo" typeface="DokChampa"/>
        <a:font script="Mong" typeface="Mongolian Baiti"/>
        <a:font script="Hans" typeface="黑体"/>
        <a:font script="Guru" typeface="Raavi"/>
        <a:font script="Thaa" typeface="MV Boli"/>
        <a:font script="Cans" typeface="Euphemia"/>
        <a:font script="Hang" typeface="굴림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CC943B2C7C7B458E839029CCA980C9" ma:contentTypeVersion="10" ma:contentTypeDescription="Create a new document." ma:contentTypeScope="" ma:versionID="28176b67b82abe7fd7be412e36d7e32c">
  <xsd:schema xmlns:xsd="http://www.w3.org/2001/XMLSchema" xmlns:xs="http://www.w3.org/2001/XMLSchema" xmlns:p="http://schemas.microsoft.com/office/2006/metadata/properties" xmlns:ns2="a306c98c-0531-41a2-9389-6f09b0422cb4" xmlns:ns3="c3b367b3-dc77-49bc-abb4-51786e3088d6" targetNamespace="http://schemas.microsoft.com/office/2006/metadata/properties" ma:root="true" ma:fieldsID="3b4009d980d2de812dc72dbfa9d3f705" ns2:_="" ns3:_="">
    <xsd:import namespace="a306c98c-0531-41a2-9389-6f09b0422cb4"/>
    <xsd:import namespace="c3b367b3-dc77-49bc-abb4-51786e3088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6c98c-0531-41a2-9389-6f09b0422c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367b3-dc77-49bc-abb4-51786e3088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653085-2980-48D7-8BC3-FE540DE75DA9}"/>
</file>

<file path=customXml/itemProps2.xml><?xml version="1.0" encoding="utf-8"?>
<ds:datastoreItem xmlns:ds="http://schemas.openxmlformats.org/officeDocument/2006/customXml" ds:itemID="{AB1E3D82-F2B7-4FA0-BD8E-43E31BD2743E}"/>
</file>

<file path=customXml/itemProps3.xml><?xml version="1.0" encoding="utf-8"?>
<ds:datastoreItem xmlns:ds="http://schemas.openxmlformats.org/officeDocument/2006/customXml" ds:itemID="{7A074596-7ED3-4998-9BDC-ABA5B630FCF8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1188</Words>
  <Application>Microsoft Macintosh PowerPoint</Application>
  <PresentationFormat>Widescreen</PresentationFormat>
  <Paragraphs>167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Myriad Pro</vt:lpstr>
      <vt:lpstr>Arial</vt:lpstr>
      <vt:lpstr>Office Theme</vt:lpstr>
      <vt:lpstr>LAIPLA Spring Seminar 2019  Leveraging the Right Venues for Successful Patent Litigation </vt:lpstr>
      <vt:lpstr>Overview</vt:lpstr>
      <vt:lpstr>Overview</vt:lpstr>
      <vt:lpstr>TC Heartland LLC v. Kraft Foods Group Brands LLC, 137 S. Ct. 1514, (2017)</vt:lpstr>
      <vt:lpstr>In re HTC Corp., 889 F.3d 1349 (Fed. Cir. May 2018)</vt:lpstr>
      <vt:lpstr>In re BigCommerce, Inc., 890 F.3d 978 (Fed. Cir. May 2018)</vt:lpstr>
      <vt:lpstr>New Patent Case Filings</vt:lpstr>
      <vt:lpstr>New Patent Case Filings</vt:lpstr>
      <vt:lpstr>Increase in U.S. International Trade Commission Cases</vt:lpstr>
      <vt:lpstr>Venue Motions to Dismiss/Transfer</vt:lpstr>
      <vt:lpstr>Motions for Venue Discovery</vt:lpstr>
      <vt:lpstr>Stays Pending PTAB Proceeding</vt:lpstr>
      <vt:lpstr>Motions Under Section 101</vt:lpstr>
      <vt:lpstr>Overview</vt:lpstr>
      <vt:lpstr>In re Cray Inc., 871 F.3d 1355 (Fed. Cir. 2017)</vt:lpstr>
      <vt:lpstr>In re Google LLC, 914 F.3d 1377 (Fed. Cir. 2019)</vt:lpstr>
      <vt:lpstr>In re ZTE (USA) Inc., 890 F.3d 1008 (Fed. Cir. May 2018)</vt:lpstr>
      <vt:lpstr>Overview</vt:lpstr>
      <vt:lpstr>PowerPoint Presentation</vt:lpstr>
      <vt:lpstr>Cooper Lighting, LLC v. Cordelia Lighting, Inc., No. 1:16-cv-2669-MHC (N.D. Ga. Jan. 25, 2018) </vt:lpstr>
      <vt:lpstr>PowerPoint Presentation</vt:lpstr>
      <vt:lpstr>Overview</vt:lpstr>
      <vt:lpstr>Hypothetical</vt:lpstr>
      <vt:lpstr>Hypothetical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LAIPLA Spring Seminar 2019  Leveraging the Right Venues for Successful Patent Litigation </dc:title>
  <cp:lastModifiedBy>Microsoft Office User</cp:lastModifiedBy>
  <cp:revision>1</cp:revision>
  <cp:lastPrinted>2019-04-27T03:12:36Z</cp:lastPrinted>
  <dcterms:created xsi:type="dcterms:W3CDTF">2019-04-26T16:12:36Z</dcterms:created>
  <dcterms:modified xsi:type="dcterms:W3CDTF">2019-04-27T03:16:29Z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0x01010096CC943B2C7C7B458E839029CCA980C9</vt:lpwstr>
  </property>
</Properties>
</file>