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295" r:id="rId4"/>
    <p:sldId id="296" r:id="rId5"/>
    <p:sldId id="301" r:id="rId6"/>
    <p:sldId id="277" r:id="rId7"/>
    <p:sldId id="260" r:id="rId8"/>
    <p:sldId id="268" r:id="rId9"/>
    <p:sldId id="267" r:id="rId10"/>
    <p:sldId id="307" r:id="rId11"/>
    <p:sldId id="297" r:id="rId12"/>
    <p:sldId id="276" r:id="rId13"/>
    <p:sldId id="275" r:id="rId14"/>
    <p:sldId id="306" r:id="rId15"/>
    <p:sldId id="265" r:id="rId16"/>
    <p:sldId id="283" r:id="rId17"/>
    <p:sldId id="286" r:id="rId18"/>
    <p:sldId id="305" r:id="rId19"/>
    <p:sldId id="287" r:id="rId20"/>
    <p:sldId id="284" r:id="rId21"/>
    <p:sldId id="285" r:id="rId22"/>
    <p:sldId id="302" r:id="rId23"/>
    <p:sldId id="288" r:id="rId24"/>
    <p:sldId id="261" r:id="rId25"/>
    <p:sldId id="262" r:id="rId26"/>
    <p:sldId id="289" r:id="rId27"/>
    <p:sldId id="270" r:id="rId28"/>
    <p:sldId id="308" r:id="rId29"/>
    <p:sldId id="282" r:id="rId30"/>
    <p:sldId id="309" r:id="rId31"/>
    <p:sldId id="299" r:id="rId32"/>
    <p:sldId id="303" r:id="rId33"/>
    <p:sldId id="274" r:id="rId34"/>
    <p:sldId id="304" r:id="rId35"/>
    <p:sldId id="294" r:id="rId36"/>
    <p:sldId id="310" r:id="rId37"/>
    <p:sldId id="279" r:id="rId38"/>
  </p:sldIdLst>
  <p:sldSz cx="12192000" cy="6858000"/>
  <p:notesSz cx="9309100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86D7CD1-2F79-4AEF-9EB9-E496862E3A43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32B1571-6CFC-4CB5-ABE3-6C473DC2E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95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6F3A9-457D-4677-A62C-2AD1365881E9}" type="datetimeFigureOut">
              <a:rPr lang="en-US" smtClean="0"/>
              <a:t>4/19/2019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8413" y="881063"/>
            <a:ext cx="4232275" cy="238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94075"/>
            <a:ext cx="7448550" cy="2778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74358-4DFB-492D-AFB7-387A6D8636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300" dirty="0" smtClean="0"/>
              <a:t>We report here that the institution rate has been declining over time and we think this counts against the assertion made by some that PTAB has been acting as a patent “death squad” “killing property rights”.</a:t>
            </a:r>
          </a:p>
          <a:p>
            <a:endParaRPr lang="en-US" altLang="en-US" sz="1300" dirty="0" smtClean="0"/>
          </a:p>
          <a:p>
            <a:r>
              <a:rPr lang="en-US" altLang="en-US" sz="1300" dirty="0" smtClean="0"/>
              <a:t>However, I will say that the “death squad” description seemed apt after the first year when the institution rate averaged 90%. Since then it’s averaged just above 70%.</a:t>
            </a:r>
          </a:p>
          <a:p>
            <a:endParaRPr lang="en-US" altLang="en-US" sz="1300" dirty="0" smtClean="0"/>
          </a:p>
          <a:p>
            <a:r>
              <a:rPr lang="en-US" altLang="en-US" sz="1300" dirty="0" smtClean="0"/>
              <a:t>Note: over whole time period the average first-time institution rate is 75%.</a:t>
            </a:r>
          </a:p>
          <a:p>
            <a:endParaRPr lang="en-US" altLang="en-US" sz="1300" dirty="0" smtClean="0"/>
          </a:p>
          <a:p>
            <a:r>
              <a:rPr lang="en-US" altLang="en-US" sz="1300" dirty="0" smtClean="0"/>
              <a:t>Note: About 40% of patents at least partially invalidated when issue litigated.  Allison et al (cases filed in 2008 and 2009).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47C5F9-2380-4303-B2A3-1260F4A84D2F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9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177A-CBDE-4831-93C4-86F371E2D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92A9A-8289-4E63-90C9-A3B67983F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DAD04-BB8E-4988-9BDE-A16232C5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8E68-5D33-48C1-AE73-733B1AB91ED0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B0145-DDD5-4BE4-9E4C-6755F3B9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99009-5890-47B7-BC4A-2BF4A79B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2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643B-43BB-44A1-B4B4-945D5A49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EAAFE-F334-4A17-906E-DFE20E40C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9C649-2EB1-4E39-9733-95F04B0C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ABCD-6659-4941-B088-4E8B8B12A5AB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9DA68-41B7-4A6A-B995-934747B6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7DBCA-EC1D-47E4-B4EC-3C8FD95B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4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95C62-C593-4B9B-BF4D-7B08731E6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34187-BE17-4C09-955F-2053C85B9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385C6-BAEA-4237-B598-B7B8F4DE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24F-A61A-497C-96A1-70B7CA644EA9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6E0EE-F6A5-409B-9F82-0AF39112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C11C8-6126-4A72-A04F-B8F6D1D3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4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A1D3-09F7-4225-95A3-22070D4D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C80FB-68B0-4347-A055-81FF0B8F2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EB093-3378-4035-B8F6-A0963329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6AFB-D03D-4283-8B39-0FEE124DE66D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E60E-E7F1-4002-A9E8-70D16F5F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C6E84-55C3-45A9-9166-693466B0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2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DE9E-7290-480C-A236-484B1980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BB5B1-79DE-4B3A-87B9-A424A717A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28AAC-BDEF-4676-A403-FED5BC6A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F208-4B5C-404D-91B4-0CB566DAF6CC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B4AF2-6374-467E-AE0B-E4F57D1C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93087-4F52-4B34-BF61-25FF247D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6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5F17-CF02-4C9E-AC18-9121454F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5B3BE-ACA4-49B6-8F9D-D49FC16CF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0B0DA-C6E0-4EAB-8FD6-822312B06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737EB-A5F5-4735-AF95-AF3B8B51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92F5-15A1-4956-AB4C-D6AB9AC0DAD1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E0876-7B60-4E6F-A82E-76FE7A44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09223-9376-4277-AE63-6C96A3FD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1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4E39-79E1-4126-930D-55C2FF2F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579C1-521A-4350-9432-E9ADE358A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A395C-18A9-4BCD-AD55-4F141B8E7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06BD1-C916-4E3B-AD95-5B26121DA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0A762-9B1D-47D3-A1F3-AA6617D25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97DB9-1F2D-47E3-91F7-7137423E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0F0D-5664-4929-B0D7-D9404DDEB603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9241D6-E7FD-4BBF-B827-FE1C3D4A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BB6D3-C0A6-4D7B-B973-7292A88C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5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DF20-6CD0-4F55-8998-0FAFEFF4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A19D2A-F261-464C-8067-C28A1526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47C4-DF46-4247-B412-BB8D7BD9FCF3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0E802-9EC1-41F3-9BC7-C442855B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13546-60F2-42BB-A801-224E2ECB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6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24C13-344F-472F-89C1-02AA66EC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30BC-C450-48A0-AA3C-33420E3FD9D7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9D9A6-008A-400A-97C8-50D2CF6A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B61F3-D39F-487A-965A-F21F2E2C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8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CF83-E5AD-4243-A490-016DC3ED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2E597-CA0B-4D91-B412-DB61EF97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2F098-70B6-4BE0-920C-1CF5E8C51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0F3C4-6195-4FEB-A15F-EABE2203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1A41-76D3-46C9-BD50-E29DC08C1C7A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88231-D714-4287-A979-813E2A39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4145-2DA7-4C72-B331-49109A20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1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ACAD1-7A45-4F86-B760-3BCAF3F5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DE6D5-6EA0-49A2-B5D0-49A159DF5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2AD79-1905-45E3-8C45-9F0734B42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129C7-7C07-46D4-8C74-CBCF09C1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B36C-24CA-479A-9622-E63D822DC2BC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0E765-E9F1-4035-B7DB-6159485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9ADE0-B663-4BC4-B519-02AF52C2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8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B33F6-9D4D-4601-9072-AF44B4FE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57A62-5459-4C97-91D3-D18778B56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A028-EA3A-4D0D-BD80-B1C5FC04B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43E7E-E05E-49E2-8CCA-E457E4D65F87}" type="datetime1">
              <a:rPr lang="en-US" smtClean="0"/>
              <a:t>4/19/2019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C2A99-1ACD-46D6-BE85-ACCD85367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EFFDB-393F-4C34-AF6C-4D5CFFB36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09269-42CE-4A25-9B43-C34410F09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6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tsichelman@sandiego.edu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2754-20FB-4DCE-8F2C-9997917C0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Patent </a:t>
            </a:r>
            <a:r>
              <a:rPr lang="en-US" dirty="0" smtClean="0"/>
              <a:t>Law “Top 10” </a:t>
            </a:r>
            <a:br>
              <a:rPr lang="en-US" dirty="0" smtClean="0"/>
            </a:br>
            <a:r>
              <a:rPr lang="en-US" dirty="0" smtClean="0"/>
              <a:t>of 2018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353AC-50F6-4C16-B0A0-54EFC6D9F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6240"/>
            <a:ext cx="9144000" cy="13672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Prof</a:t>
            </a:r>
            <a:r>
              <a:rPr lang="en-US" sz="2000" b="1" dirty="0"/>
              <a:t>. </a:t>
            </a:r>
            <a:r>
              <a:rPr lang="en-US" sz="2000" b="1" dirty="0" smtClean="0"/>
              <a:t>Ted Sichelman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University of San Diego School of Law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April 26, 2019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* Adapted in part from material from Prof. Jonathan Barnett, USC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16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9443-1370-4CE5-8AA7-992B7157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7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Time-Bar on IPR Petitions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71A0-1ADC-47F5-BD13-BCDF7CD45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91" y="1255549"/>
            <a:ext cx="10515600" cy="4722632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Background Holdings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i="1" dirty="0"/>
              <a:t>Wi-Fi One, LLC v. Broadcom Corp.</a:t>
            </a:r>
            <a:r>
              <a:rPr lang="en-US" sz="2400" dirty="0"/>
              <a:t> (Fed. Cir. </a:t>
            </a:r>
            <a:r>
              <a:rPr lang="en-US" sz="2400" dirty="0" smtClean="0"/>
              <a:t>Jan. 2018</a:t>
            </a:r>
            <a:r>
              <a:rPr lang="en-US" sz="2400" dirty="0" smtClean="0"/>
              <a:t>) (en banc): </a:t>
            </a:r>
            <a:r>
              <a:rPr lang="en-US" sz="2400" dirty="0" smtClean="0"/>
              <a:t>Notwithstanding </a:t>
            </a:r>
            <a:r>
              <a:rPr lang="en-US" sz="2400" dirty="0"/>
              <a:t>AIA §</a:t>
            </a:r>
            <a:r>
              <a:rPr lang="en-US" sz="2400" dirty="0" smtClean="0"/>
              <a:t>314(d), PTAB </a:t>
            </a:r>
            <a:r>
              <a:rPr lang="en-US" sz="2400" dirty="0"/>
              <a:t>time-bar determinations are reviewable by federal court. </a:t>
            </a:r>
            <a:endParaRPr lang="en-US" sz="2400" dirty="0" smtClean="0"/>
          </a:p>
          <a:p>
            <a:r>
              <a:rPr lang="en-US" sz="2400" dirty="0" smtClean="0"/>
              <a:t>Wi-Fi One, LLC v. Broadcom Corp. (Fed. Cir. April 2018): Majority affirms “</a:t>
            </a:r>
            <a:r>
              <a:rPr lang="en-US" sz="2400" u="sng" dirty="0" smtClean="0"/>
              <a:t>control</a:t>
            </a:r>
            <a:r>
              <a:rPr lang="en-US" sz="2400" dirty="0" smtClean="0"/>
              <a:t>” over IPR as valid test for determining whether petitioner is “in privity” with defendants in district court litigation.</a:t>
            </a:r>
          </a:p>
          <a:p>
            <a:r>
              <a:rPr lang="en-US" sz="2400" b="1" u="sng" dirty="0" smtClean="0"/>
              <a:t>AIT v. RPX Holding:</a:t>
            </a:r>
            <a:endParaRPr lang="en-US" sz="2400" b="1" u="sng" dirty="0" smtClean="0"/>
          </a:p>
          <a:p>
            <a:r>
              <a:rPr lang="en-US" sz="2400" i="1" dirty="0" smtClean="0"/>
              <a:t>Applications </a:t>
            </a:r>
            <a:r>
              <a:rPr lang="en-US" sz="2400" i="1" dirty="0"/>
              <a:t>in Internet Time v. RPX Corp.</a:t>
            </a:r>
            <a:r>
              <a:rPr lang="en-US" sz="2400" dirty="0"/>
              <a:t> (Fed. Cir. </a:t>
            </a:r>
            <a:r>
              <a:rPr lang="en-US" sz="2400" dirty="0" smtClean="0"/>
              <a:t>July 2018): </a:t>
            </a:r>
            <a:r>
              <a:rPr lang="en-US" sz="2400" dirty="0"/>
              <a:t>R</a:t>
            </a:r>
            <a:r>
              <a:rPr lang="en-US" sz="2400" dirty="0" smtClean="0"/>
              <a:t>elies on common law principles to hold </a:t>
            </a:r>
            <a:r>
              <a:rPr lang="en-US" sz="2400" dirty="0" smtClean="0"/>
              <a:t>that “real </a:t>
            </a:r>
            <a:r>
              <a:rPr lang="en-US" sz="2400" dirty="0"/>
              <a:t>party in interest” inquiry for purposes of time-bar determination </a:t>
            </a:r>
            <a:r>
              <a:rPr lang="en-US" sz="2400" dirty="0" smtClean="0"/>
              <a:t>should </a:t>
            </a:r>
            <a:r>
              <a:rPr lang="en-US" sz="2400" dirty="0"/>
              <a:t>focus on “</a:t>
            </a:r>
            <a:r>
              <a:rPr lang="en-US" sz="2400" u="sng" dirty="0"/>
              <a:t>who will benefit from having [the challenged] patent’s . . . claims canceled or </a:t>
            </a:r>
            <a:r>
              <a:rPr lang="en-US" sz="2400" u="sng" dirty="0" smtClean="0"/>
              <a:t>invalidated</a:t>
            </a:r>
            <a:r>
              <a:rPr lang="en-US" sz="2400" dirty="0" smtClean="0"/>
              <a:t>,” and enunciates a number of factors to consider in making such a determination.</a:t>
            </a:r>
          </a:p>
          <a:p>
            <a:pPr lvl="1"/>
            <a:r>
              <a:rPr lang="en-US" sz="2000" dirty="0" smtClean="0"/>
              <a:t>E.g., the fact that RPX worked to ascertain its client’s interests</a:t>
            </a:r>
            <a:r>
              <a:rPr lang="en-US" sz="2000" dirty="0"/>
              <a:t>, “taking last-minute efforts to avoid obtaining an express statement of such </a:t>
            </a:r>
            <a:r>
              <a:rPr lang="en-US" sz="2000" dirty="0" smtClean="0"/>
              <a:t>desires”</a:t>
            </a:r>
          </a:p>
          <a:p>
            <a:pPr lvl="1"/>
            <a:r>
              <a:rPr lang="en-US" sz="2000" dirty="0" smtClean="0"/>
              <a:t>Held that 315(b) does not presume one real party-in-interest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standing to bring IPRs?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Return Mail Inc. v. U.S. Postal </a:t>
            </a:r>
            <a:r>
              <a:rPr lang="en-US" i="1" dirty="0" smtClean="0"/>
              <a:t>Service </a:t>
            </a:r>
            <a:r>
              <a:rPr lang="en-US" dirty="0" smtClean="0"/>
              <a:t>(forthcoming SCT 2019)</a:t>
            </a:r>
          </a:p>
          <a:p>
            <a:r>
              <a:rPr lang="en-US" dirty="0" smtClean="0"/>
              <a:t>Is the U.S. government and its agencies a “person” entitled to bring an IPR?</a:t>
            </a:r>
          </a:p>
          <a:p>
            <a:r>
              <a:rPr lang="en-US" dirty="0" smtClean="0"/>
              <a:t>Arguments heard at the Supreme Court and a decision expected this Term</a:t>
            </a:r>
          </a:p>
          <a:p>
            <a:r>
              <a:rPr lang="en-US" dirty="0" smtClean="0"/>
              <a:t>Answer likely “yes,” but somewhat unclear from oral argument.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7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46DF-D93C-433E-966E-49258BA3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121"/>
          </a:xfrm>
        </p:spPr>
        <p:txBody>
          <a:bodyPr>
            <a:normAutofit/>
          </a:bodyPr>
          <a:lstStyle/>
          <a:p>
            <a:r>
              <a:rPr lang="en-US" sz="3600" dirty="0"/>
              <a:t>Who has standing to appeal PTAB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7ADC7-437F-4927-9A56-5DB0E1000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246"/>
            <a:ext cx="10515600" cy="51428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Suppose petitioner loses at the IPR and wishes to appeal in federal court.  If the petitioner is a defendant in a parallel federal court litigation, then it clearly has standing.  </a:t>
            </a:r>
          </a:p>
          <a:p>
            <a:endParaRPr lang="en-US" dirty="0"/>
          </a:p>
          <a:p>
            <a:r>
              <a:rPr lang="en-US" u="sng" dirty="0"/>
              <a:t>Open question</a:t>
            </a:r>
            <a:r>
              <a:rPr lang="en-US" dirty="0"/>
              <a:t>: Absent a parallel district court litigation, does the </a:t>
            </a:r>
            <a:r>
              <a:rPr lang="en-US" u="sng" dirty="0"/>
              <a:t>non-</a:t>
            </a:r>
            <a:r>
              <a:rPr lang="en-US" dirty="0"/>
              <a:t>defendant/petitioner have standing to appeal an adverse PTAB decision? </a:t>
            </a:r>
          </a:p>
          <a:p>
            <a:endParaRPr lang="en-US" dirty="0"/>
          </a:p>
          <a:p>
            <a:r>
              <a:rPr lang="en-US" u="sng" dirty="0"/>
              <a:t>Federal Circuit</a:t>
            </a:r>
            <a:r>
              <a:rPr lang="en-US" dirty="0"/>
              <a:t>: Yes, but only if the appellant can show “injury in fact”.  This requires actual or threatened patent infringement assertion against petitioner (</a:t>
            </a:r>
            <a:r>
              <a:rPr lang="en-US" i="1" dirty="0"/>
              <a:t>RPX Corp. v. Chanbond, </a:t>
            </a:r>
            <a:r>
              <a:rPr lang="en-US" dirty="0"/>
              <a:t>Fed. Cir. 2018; </a:t>
            </a:r>
            <a:r>
              <a:rPr lang="en-US" i="1" dirty="0"/>
              <a:t>JKETK Corp. v. GKN Automotive Ltd., </a:t>
            </a:r>
            <a:r>
              <a:rPr lang="en-US" dirty="0"/>
              <a:t>Fed. Cir. 2018).   </a:t>
            </a:r>
          </a:p>
          <a:p>
            <a:endParaRPr lang="en-US" dirty="0"/>
          </a:p>
          <a:p>
            <a:r>
              <a:rPr lang="en-US" u="sng" dirty="0"/>
              <a:t>Cases to watch</a:t>
            </a:r>
            <a:r>
              <a:rPr lang="en-US" dirty="0"/>
              <a:t>: “Cert” </a:t>
            </a:r>
            <a:r>
              <a:rPr lang="en-US" dirty="0" smtClean="0"/>
              <a:t>petition in </a:t>
            </a:r>
            <a:r>
              <a:rPr lang="en-US" i="1" dirty="0" smtClean="0"/>
              <a:t>RPX v. Chanbond </a:t>
            </a:r>
            <a:r>
              <a:rPr lang="en-US" dirty="0"/>
              <a:t>pending and Court has invited the Solicitor General to file a brief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Similar petition pending in </a:t>
            </a:r>
            <a:r>
              <a:rPr lang="en-US" i="1" dirty="0" smtClean="0"/>
              <a:t>JKETK v. GKN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4F81-DF89-46F6-AA3C-B75AD7AD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New PTAB Claim </a:t>
            </a:r>
            <a:r>
              <a:rPr lang="en-US" sz="4000" dirty="0"/>
              <a:t>Construction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D537A-0505-4EFC-91A4-297170761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332"/>
            <a:ext cx="10515600" cy="47200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/>
              <a:t>October 2018</a:t>
            </a:r>
            <a:r>
              <a:rPr lang="en-US" sz="2400" dirty="0"/>
              <a:t>: PTO issues final rule on claim construction for all PTAB proceedings.  Two key components: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Eliminates “broadest reasonable interpretation” standard used by PTO in pre-issuance examination with the </a:t>
            </a:r>
            <a:r>
              <a:rPr lang="en-US" sz="2400" i="1" dirty="0"/>
              <a:t>Phillips v. AWH </a:t>
            </a:r>
            <a:r>
              <a:rPr lang="en-US" sz="2400" dirty="0"/>
              <a:t>(2005)</a:t>
            </a:r>
            <a:r>
              <a:rPr lang="en-US" sz="2400" i="1" dirty="0"/>
              <a:t> </a:t>
            </a:r>
            <a:r>
              <a:rPr lang="en-US" sz="2400" dirty="0"/>
              <a:t>standard used in patent infringement litigation in federal court.  This </a:t>
            </a:r>
            <a:r>
              <a:rPr lang="en-US" sz="2400" dirty="0" smtClean="0"/>
              <a:t>may result in </a:t>
            </a:r>
            <a:r>
              <a:rPr lang="en-US" sz="2400" dirty="0"/>
              <a:t>a narrower claim construction, improving patent’s chances of surviving IPR process.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When construing a claim term, the PTAB will take into account any prior claim construction in a civil action or ITC proceeding.  Note that approx. 80%-85% of patents subject to PTAB proceedings are also litigated in federal court.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Amendments at the PTAB (2019)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Pilot Program for Motions to Amend during IPR, PGR, CBM</a:t>
            </a:r>
          </a:p>
          <a:p>
            <a:r>
              <a:rPr lang="en-US" dirty="0" smtClean="0"/>
              <a:t>(1) Patentee may </a:t>
            </a:r>
            <a:r>
              <a:rPr lang="en-US" dirty="0"/>
              <a:t>choose to receive preliminary guidance from the Board on its motion to amend. </a:t>
            </a:r>
            <a:endParaRPr lang="en-US" dirty="0" smtClean="0"/>
          </a:p>
          <a:p>
            <a:r>
              <a:rPr lang="en-US" dirty="0" smtClean="0"/>
              <a:t>(2) Patentee may </a:t>
            </a:r>
            <a:r>
              <a:rPr lang="en-US" dirty="0"/>
              <a:t>choose to file a revised motion to amend after receiving petitioner’s opposition to the original motion to amend and/or after receiving the PTAB’s preliminary guidance (if requested).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4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7DF1-D16A-4064-A9F8-1A85C0BD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i="1" dirty="0">
                <a:latin typeface="+mn-lt"/>
              </a:rPr>
              <a:t>St. Regis Mohawk Tribe v. Mylan </a:t>
            </a:r>
            <a:r>
              <a:rPr lang="en-US" sz="2600" i="1" dirty="0" smtClean="0">
                <a:latin typeface="+mn-lt"/>
              </a:rPr>
              <a:t>Pharmaceuticals et al. </a:t>
            </a:r>
            <a:r>
              <a:rPr lang="en-US" sz="2600" dirty="0">
                <a:latin typeface="+mn-lt"/>
              </a:rPr>
              <a:t>(Fed. Cir. July 2018)</a:t>
            </a:r>
            <a:endParaRPr lang="en-US" sz="2600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2DFB-EFCD-4124-882E-9589BB335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49"/>
            <a:ext cx="10515600" cy="4791075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Background</a:t>
            </a:r>
            <a:r>
              <a:rPr lang="en-US" dirty="0"/>
              <a:t>: Patent </a:t>
            </a:r>
            <a:r>
              <a:rPr lang="en-US" dirty="0" smtClean="0"/>
              <a:t>owner (Allergan) filed infringement suit in response to ANDA filings by generics.  Generics initiated IPR proceeding against asserted patents.  </a:t>
            </a:r>
          </a:p>
          <a:p>
            <a:endParaRPr lang="en-US" dirty="0" smtClean="0"/>
          </a:p>
          <a:p>
            <a:r>
              <a:rPr lang="en-US" u="sng" dirty="0" smtClean="0"/>
              <a:t>Tribal sovereign immunity defense</a:t>
            </a:r>
            <a:r>
              <a:rPr lang="en-US" dirty="0" smtClean="0"/>
              <a:t>: Allergan then assigned challenged patents </a:t>
            </a:r>
            <a:r>
              <a:rPr lang="en-US" dirty="0"/>
              <a:t>to a Native American </a:t>
            </a:r>
            <a:r>
              <a:rPr lang="en-US" dirty="0" smtClean="0"/>
              <a:t>tribe, which sought to terminate IPRs on grounds of tribal </a:t>
            </a:r>
            <a:r>
              <a:rPr lang="en-US" dirty="0"/>
              <a:t>sovereign </a:t>
            </a:r>
            <a:r>
              <a:rPr lang="en-US" dirty="0" smtClean="0"/>
              <a:t>immunity.  PTAB declined to terminate.</a:t>
            </a:r>
            <a:endParaRPr lang="en-US" dirty="0"/>
          </a:p>
          <a:p>
            <a:endParaRPr lang="en-US" dirty="0"/>
          </a:p>
          <a:p>
            <a:r>
              <a:rPr lang="en-US" u="sng" dirty="0"/>
              <a:t>Federal Circuit</a:t>
            </a:r>
            <a:r>
              <a:rPr lang="en-US" dirty="0"/>
              <a:t>: Tribal sovereign immunity does not provide a defense to PTAB challenge because PTAB proceeding is closer to action by a federal agency (see </a:t>
            </a:r>
            <a:r>
              <a:rPr lang="en-US" i="1" dirty="0"/>
              <a:t>Oil States</a:t>
            </a:r>
            <a:r>
              <a:rPr lang="en-US" dirty="0"/>
              <a:t>) than litigation initiated by a private party.</a:t>
            </a:r>
          </a:p>
          <a:p>
            <a:endParaRPr lang="en-US" dirty="0"/>
          </a:p>
          <a:p>
            <a:r>
              <a:rPr lang="en-US" u="sng" dirty="0"/>
              <a:t>Case to watch</a:t>
            </a:r>
            <a:r>
              <a:rPr lang="en-US" dirty="0"/>
              <a:t>: Cert petition pending.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6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#3-5: Effects of Recent Supreme Court Patent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Attorneys fees</a:t>
            </a:r>
            <a:r>
              <a:rPr lang="en-US" sz="3200" dirty="0"/>
              <a:t>: </a:t>
            </a:r>
            <a:r>
              <a:rPr lang="en-US" sz="3200" i="1" dirty="0"/>
              <a:t>Octane Fitness v. ICON Health &amp; Fitness </a:t>
            </a:r>
            <a:r>
              <a:rPr lang="en-US" sz="3200" dirty="0"/>
              <a:t>(2014)</a:t>
            </a:r>
          </a:p>
          <a:p>
            <a:endParaRPr lang="en-US" sz="3200" dirty="0"/>
          </a:p>
          <a:p>
            <a:r>
              <a:rPr lang="en-US" sz="3200" u="sng" dirty="0"/>
              <a:t>Willful infringement</a:t>
            </a:r>
            <a:r>
              <a:rPr lang="en-US" sz="3200" dirty="0"/>
              <a:t>: </a:t>
            </a:r>
            <a:r>
              <a:rPr lang="en-US" sz="3200" i="1" dirty="0"/>
              <a:t>Halo Electronics v. Pulse Electronics </a:t>
            </a:r>
            <a:r>
              <a:rPr lang="en-US" sz="3200" dirty="0"/>
              <a:t>(2016)</a:t>
            </a:r>
          </a:p>
          <a:p>
            <a:endParaRPr lang="en-US" sz="3200" dirty="0"/>
          </a:p>
          <a:p>
            <a:r>
              <a:rPr lang="en-US" sz="3200" u="sng" dirty="0"/>
              <a:t>Venue</a:t>
            </a:r>
            <a:r>
              <a:rPr lang="en-US" sz="3200" dirty="0"/>
              <a:t>: </a:t>
            </a:r>
            <a:r>
              <a:rPr lang="en-US" sz="3200" i="1" dirty="0"/>
              <a:t>TC Heartland v. Kraft Foods </a:t>
            </a:r>
            <a:r>
              <a:rPr lang="en-US" sz="3200" dirty="0"/>
              <a:t>(2017)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>
            <a:normAutofit/>
          </a:bodyPr>
          <a:lstStyle/>
          <a:p>
            <a:r>
              <a:rPr lang="en-US" sz="3200" dirty="0"/>
              <a:t>#3: Attorney’s Fees in the Post-</a:t>
            </a:r>
            <a:r>
              <a:rPr lang="en-US" sz="3200" i="1" dirty="0"/>
              <a:t>Octane </a:t>
            </a:r>
            <a:r>
              <a:rPr lang="en-US" sz="3200" dirty="0"/>
              <a:t>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7130"/>
            <a:ext cx="10515600" cy="5484345"/>
          </a:xfrm>
        </p:spPr>
        <p:txBody>
          <a:bodyPr>
            <a:noAutofit/>
          </a:bodyPr>
          <a:lstStyle/>
          <a:p>
            <a:r>
              <a:rPr lang="en-US" sz="3200" i="1" dirty="0"/>
              <a:t>Octane Fitness v. ICON Health &amp; Fitness, Highmark Inc. v. Allcare Health Mgmt. </a:t>
            </a:r>
            <a:r>
              <a:rPr lang="en-US" sz="3200" dirty="0"/>
              <a:t>(S.Ct. </a:t>
            </a:r>
            <a:r>
              <a:rPr lang="en-US" sz="3200" dirty="0" smtClean="0"/>
              <a:t>2014)</a:t>
            </a:r>
          </a:p>
          <a:p>
            <a:r>
              <a:rPr lang="en-US" sz="3200" dirty="0" smtClean="0"/>
              <a:t>Supreme </a:t>
            </a:r>
            <a:r>
              <a:rPr lang="en-US" sz="3200" dirty="0" smtClean="0"/>
              <a:t>Court </a:t>
            </a:r>
            <a:r>
              <a:rPr lang="en-US" sz="3200" dirty="0"/>
              <a:t>adopted </a:t>
            </a:r>
            <a:r>
              <a:rPr lang="en-US" sz="3200" dirty="0" smtClean="0"/>
              <a:t>a more </a:t>
            </a:r>
            <a:r>
              <a:rPr lang="en-US" sz="3200" dirty="0"/>
              <a:t>flexible and deferential standard for appellate review of judicial </a:t>
            </a:r>
            <a:r>
              <a:rPr lang="en-US" sz="3200" dirty="0" smtClean="0"/>
              <a:t>decisions </a:t>
            </a:r>
            <a:r>
              <a:rPr lang="en-US" sz="3200" dirty="0"/>
              <a:t>to award reasonable attorneys fees for “exceptional” case under §</a:t>
            </a:r>
            <a:r>
              <a:rPr lang="en-US" sz="3200" dirty="0" smtClean="0"/>
              <a:t>285 </a:t>
            </a:r>
          </a:p>
          <a:p>
            <a:r>
              <a:rPr lang="en-US" sz="3200" dirty="0" smtClean="0"/>
              <a:t>Based </a:t>
            </a:r>
            <a:r>
              <a:rPr lang="en-US" sz="3200" dirty="0"/>
              <a:t>on a “totality of the circumstances” </a:t>
            </a:r>
            <a:r>
              <a:rPr lang="en-US" sz="3200" dirty="0" smtClean="0"/>
              <a:t>inquiry, including litigation conduct and the “substantive strength” of a patentee’s litigating position. 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>
            <a:normAutofit/>
          </a:bodyPr>
          <a:lstStyle/>
          <a:p>
            <a:r>
              <a:rPr lang="en-US" sz="3200" dirty="0"/>
              <a:t>#3: Attorney’s Fees in the Post-</a:t>
            </a:r>
            <a:r>
              <a:rPr lang="en-US" sz="3200" i="1" dirty="0"/>
              <a:t>Octane </a:t>
            </a:r>
            <a:r>
              <a:rPr lang="en-US" sz="3200" dirty="0"/>
              <a:t>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7130"/>
            <a:ext cx="10515600" cy="5484345"/>
          </a:xfrm>
        </p:spPr>
        <p:txBody>
          <a:bodyPr>
            <a:noAutofit/>
          </a:bodyPr>
          <a:lstStyle/>
          <a:p>
            <a:r>
              <a:rPr lang="en-US" dirty="0" smtClean="0"/>
              <a:t>Post-</a:t>
            </a:r>
            <a:r>
              <a:rPr lang="en-US" i="1" dirty="0" smtClean="0"/>
              <a:t>Octane</a:t>
            </a:r>
            <a:r>
              <a:rPr lang="en-US" i="1" dirty="0"/>
              <a:t>, </a:t>
            </a:r>
            <a:r>
              <a:rPr lang="en-US" dirty="0"/>
              <a:t>courts have predictably granted </a:t>
            </a:r>
            <a:r>
              <a:rPr lang="en-US" dirty="0" smtClean="0"/>
              <a:t>more fee awards.  </a:t>
            </a:r>
            <a:r>
              <a:rPr lang="en-US" dirty="0"/>
              <a:t>Example: </a:t>
            </a:r>
            <a:r>
              <a:rPr lang="en-US" i="1" dirty="0"/>
              <a:t>Howmedica Osteonics Corp. v. Zimmer Inc.</a:t>
            </a:r>
            <a:r>
              <a:rPr lang="en-US" dirty="0"/>
              <a:t> (D.N.J. Apr. 2018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$</a:t>
            </a:r>
            <a:r>
              <a:rPr lang="en-US" dirty="0"/>
              <a:t>13M in attorneys fees.  “Exceptional” finding relied on questionable conduct during patent </a:t>
            </a:r>
            <a:r>
              <a:rPr lang="en-US" dirty="0" smtClean="0"/>
              <a:t>prosecution</a:t>
            </a:r>
          </a:p>
          <a:p>
            <a:pPr lvl="2"/>
            <a:r>
              <a:rPr lang="en-US" dirty="0" smtClean="0"/>
              <a:t>Failure to disclose information to the PTO (preponderance standard for fee award)</a:t>
            </a:r>
          </a:p>
          <a:p>
            <a:pPr lvl="2"/>
            <a:r>
              <a:rPr lang="en-US" dirty="0" smtClean="0"/>
              <a:t>Litigation </a:t>
            </a:r>
            <a:r>
              <a:rPr lang="en-US" dirty="0"/>
              <a:t>misconduct relating to indefinite claim construction </a:t>
            </a:r>
            <a:endParaRPr lang="en-US" dirty="0"/>
          </a:p>
          <a:p>
            <a:pPr lvl="2"/>
            <a:r>
              <a:rPr lang="en-US" dirty="0" smtClean="0"/>
              <a:t>Avoidance of </a:t>
            </a:r>
            <a:r>
              <a:rPr lang="en-US" dirty="0"/>
              <a:t>belatedly discovered prior art that potentially invalidated the asserted patents.</a:t>
            </a:r>
            <a:endParaRPr lang="en-US" i="1" u="sng" dirty="0"/>
          </a:p>
          <a:p>
            <a:r>
              <a:rPr lang="en-US" i="1" dirty="0" smtClean="0"/>
              <a:t>Stone </a:t>
            </a:r>
            <a:r>
              <a:rPr lang="en-US" i="1" dirty="0" smtClean="0"/>
              <a:t>Basket Innovations v. Cook Medical </a:t>
            </a:r>
            <a:r>
              <a:rPr lang="en-US" dirty="0" smtClean="0"/>
              <a:t>(Fed. Cir. June 2018): Court upholds denial of attorneys fees b/c prevailing defendant did not provide “clear notice” of the patent’s invalidity based on a specific prior art reference or “early, focused and supported” notice that it was being subjected to “exceptional” litigation behavior. 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203B-2F5C-4C95-904A-1F53182A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664"/>
          </a:xfrm>
        </p:spPr>
        <p:txBody>
          <a:bodyPr>
            <a:normAutofit/>
          </a:bodyPr>
          <a:lstStyle/>
          <a:p>
            <a:r>
              <a:rPr lang="en-US" sz="3200" dirty="0"/>
              <a:t>Attorneys’ Fees for PTAB </a:t>
            </a:r>
            <a:r>
              <a:rPr lang="en-US" sz="3200" dirty="0" smtClean="0"/>
              <a:t>§ 145 Appeals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92CC9-8B04-49D8-A3F5-4A7727D7D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094"/>
            <a:ext cx="10515600" cy="4839869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Background</a:t>
            </a:r>
            <a:r>
              <a:rPr lang="en-US" dirty="0"/>
              <a:t>: </a:t>
            </a:r>
            <a:r>
              <a:rPr lang="en-US" dirty="0" smtClean="0"/>
              <a:t>A patent </a:t>
            </a:r>
            <a:r>
              <a:rPr lang="en-US" dirty="0"/>
              <a:t>applicant may appeal </a:t>
            </a:r>
            <a:r>
              <a:rPr lang="en-US" dirty="0" smtClean="0"/>
              <a:t>a </a:t>
            </a:r>
            <a:r>
              <a:rPr lang="en-US" dirty="0"/>
              <a:t>PTAB </a:t>
            </a:r>
            <a:r>
              <a:rPr lang="en-US" dirty="0" smtClean="0"/>
              <a:t>affirmance of the examiner’s rejection of a patent application to </a:t>
            </a:r>
            <a:r>
              <a:rPr lang="en-US" dirty="0"/>
              <a:t>the Federal Circuit (§141) or file action against the PTO Director in the E.D. Va. (§145).  In </a:t>
            </a:r>
            <a:r>
              <a:rPr lang="en-US" dirty="0" smtClean="0"/>
              <a:t>the latter </a:t>
            </a:r>
            <a:r>
              <a:rPr lang="en-US" dirty="0" smtClean="0"/>
              <a:t>case (involving more expansive proceedings), </a:t>
            </a:r>
            <a:r>
              <a:rPr lang="en-US" dirty="0"/>
              <a:t>statute provides that </a:t>
            </a:r>
            <a:r>
              <a:rPr lang="en-US" dirty="0" smtClean="0"/>
              <a:t>“</a:t>
            </a:r>
            <a:r>
              <a:rPr lang="en-US" dirty="0"/>
              <a:t>all </a:t>
            </a:r>
            <a:r>
              <a:rPr lang="en-US" dirty="0" smtClean="0"/>
              <a:t>the expenses </a:t>
            </a:r>
            <a:r>
              <a:rPr lang="en-US" dirty="0"/>
              <a:t>of the </a:t>
            </a:r>
            <a:r>
              <a:rPr lang="en-US" dirty="0" smtClean="0"/>
              <a:t>proceedings shall be paid by the applicant.”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NantKwest, Inc. v. Iancu </a:t>
            </a:r>
            <a:r>
              <a:rPr lang="en-US" dirty="0"/>
              <a:t>(Fed. Cir. </a:t>
            </a:r>
            <a:r>
              <a:rPr lang="en-US" dirty="0" smtClean="0"/>
              <a:t>July 2018</a:t>
            </a:r>
            <a:r>
              <a:rPr lang="en-US" dirty="0" smtClean="0"/>
              <a:t>) (en banc): </a:t>
            </a:r>
            <a:r>
              <a:rPr lang="en-US" dirty="0"/>
              <a:t>“All the expenses of the proceedings” does </a:t>
            </a:r>
            <a:r>
              <a:rPr lang="en-US" u="sng" dirty="0"/>
              <a:t>not</a:t>
            </a:r>
            <a:r>
              <a:rPr lang="en-US" dirty="0"/>
              <a:t> include PTO’s legal </a:t>
            </a:r>
            <a:r>
              <a:rPr lang="en-US" dirty="0" smtClean="0"/>
              <a:t>fees (as distinguished from travel, printing and expert witness fees).  </a:t>
            </a:r>
            <a:r>
              <a:rPr lang="en-US" dirty="0"/>
              <a:t>Court relies </a:t>
            </a:r>
            <a:r>
              <a:rPr lang="en-US" dirty="0" smtClean="0"/>
              <a:t>on PTO’s historical application </a:t>
            </a:r>
            <a:r>
              <a:rPr lang="en-US" dirty="0"/>
              <a:t>of §</a:t>
            </a:r>
            <a:r>
              <a:rPr lang="en-US" dirty="0" smtClean="0"/>
              <a:t>145, language in other fee-shifting statutes, and strong </a:t>
            </a:r>
            <a:r>
              <a:rPr lang="en-US" dirty="0"/>
              <a:t>presumption in favor of the “American rule” in civil </a:t>
            </a:r>
            <a:r>
              <a:rPr lang="en-US" dirty="0" smtClean="0"/>
              <a:t>litigation.</a:t>
            </a:r>
            <a:endParaRPr lang="en-US" dirty="0"/>
          </a:p>
          <a:p>
            <a:endParaRPr lang="en-US" dirty="0"/>
          </a:p>
          <a:p>
            <a:r>
              <a:rPr lang="en-US" u="sng" dirty="0"/>
              <a:t>Case to watch</a:t>
            </a:r>
            <a:r>
              <a:rPr lang="en-US" dirty="0"/>
              <a:t>: Supreme Court has granted “cert” on this decision.</a:t>
            </a:r>
            <a:endParaRPr lang="en-US" i="1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552A-E76E-4B0B-AE1A-1154B5AC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#1: LA Goes to DC </a:t>
            </a:r>
          </a:p>
        </p:txBody>
      </p:sp>
      <p:pic>
        <p:nvPicPr>
          <p:cNvPr id="1026" name="Picture 2" descr="Image result for andrei iancu">
            <a:extLst>
              <a:ext uri="{FF2B5EF4-FFF2-40B4-BE49-F238E27FC236}">
                <a16:creationId xmlns:a16="http://schemas.microsoft.com/office/drawing/2014/main" id="{971CF7B4-B151-41DA-9F7D-DA76B11F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3" y="1516794"/>
            <a:ext cx="2414451" cy="295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kan delrahim">
            <a:extLst>
              <a:ext uri="{FF2B5EF4-FFF2-40B4-BE49-F238E27FC236}">
                <a16:creationId xmlns:a16="http://schemas.microsoft.com/office/drawing/2014/main" id="{FC4BD392-BF88-4DE3-9B84-C41ADC0BD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68" y="1541216"/>
            <a:ext cx="2462538" cy="29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B966EC-CC5C-4100-8A17-5E5E8EE4098C}"/>
              </a:ext>
            </a:extLst>
          </p:cNvPr>
          <p:cNvSpPr txBox="1"/>
          <p:nvPr/>
        </p:nvSpPr>
        <p:spPr>
          <a:xfrm>
            <a:off x="1628503" y="4598125"/>
            <a:ext cx="3405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USPTO Director</a:t>
            </a:r>
          </a:p>
          <a:p>
            <a:r>
              <a:rPr lang="en-US" b="1" dirty="0"/>
              <a:t>Andrei Iancu </a:t>
            </a:r>
          </a:p>
          <a:p>
            <a:r>
              <a:rPr lang="en-US" b="1" dirty="0"/>
              <a:t>(confirmed February 2018)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0F1BA-F16F-4A8A-8587-1609585FE68B}"/>
              </a:ext>
            </a:extLst>
          </p:cNvPr>
          <p:cNvSpPr txBox="1"/>
          <p:nvPr/>
        </p:nvSpPr>
        <p:spPr>
          <a:xfrm>
            <a:off x="6313714" y="4644291"/>
            <a:ext cx="3405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Assistant Attorney General Makan Delrahim (DOJ Antitrust)</a:t>
            </a:r>
          </a:p>
          <a:p>
            <a:r>
              <a:rPr lang="en-US" b="1" dirty="0"/>
              <a:t>(confirmed September 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7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#4: Willful Infringement in the Post-</a:t>
            </a:r>
            <a:r>
              <a:rPr lang="en-US" sz="3600" i="1" dirty="0"/>
              <a:t>Halo </a:t>
            </a:r>
            <a:r>
              <a:rPr lang="en-US" sz="3600" dirty="0"/>
              <a:t>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2623"/>
            <a:ext cx="10515600" cy="4631952"/>
          </a:xfrm>
        </p:spPr>
        <p:txBody>
          <a:bodyPr>
            <a:normAutofit fontScale="85000" lnSpcReduction="10000"/>
          </a:bodyPr>
          <a:lstStyle/>
          <a:p>
            <a:r>
              <a:rPr lang="en-US" i="1" u="sng" dirty="0"/>
              <a:t>Halo Electronics v. Pulse Electronics</a:t>
            </a:r>
            <a:r>
              <a:rPr lang="en-US" i="1" dirty="0"/>
              <a:t> </a:t>
            </a:r>
            <a:r>
              <a:rPr lang="en-US" dirty="0"/>
              <a:t>(S.Ct. 2016): Rejected Federal Circuit’s “rigid” requirement of objective recklessness for willful infringement.  Evidence of “highly culpable” conduct can be sufficient, although court retains discretion </a:t>
            </a:r>
            <a:r>
              <a:rPr lang="en-US" dirty="0" smtClean="0"/>
              <a:t>concerning enhanced </a:t>
            </a:r>
            <a:r>
              <a:rPr lang="en-US" dirty="0"/>
              <a:t>damages.  </a:t>
            </a:r>
          </a:p>
          <a:p>
            <a:endParaRPr lang="en-US" dirty="0"/>
          </a:p>
          <a:p>
            <a:r>
              <a:rPr lang="en-US" u="sng" dirty="0"/>
              <a:t>Post-</a:t>
            </a:r>
            <a:r>
              <a:rPr lang="en-US" i="1" u="sng" dirty="0"/>
              <a:t>Halo</a:t>
            </a:r>
            <a:r>
              <a:rPr lang="en-US" u="sng" dirty="0"/>
              <a:t> Effects</a:t>
            </a:r>
            <a:r>
              <a:rPr lang="en-US" dirty="0"/>
              <a:t>: </a:t>
            </a:r>
            <a:r>
              <a:rPr lang="en-US" dirty="0" smtClean="0"/>
              <a:t>Mixed.  Increasing success </a:t>
            </a:r>
            <a:r>
              <a:rPr lang="en-US" dirty="0"/>
              <a:t>rate for willful infringement </a:t>
            </a:r>
            <a:r>
              <a:rPr lang="en-US" dirty="0" smtClean="0"/>
              <a:t>motions </a:t>
            </a:r>
            <a:r>
              <a:rPr lang="en-US" dirty="0"/>
              <a:t>but slight decrease in average enhancement damages (</a:t>
            </a:r>
            <a:r>
              <a:rPr lang="en-US" sz="2200" dirty="0"/>
              <a:t>PWC Litigation Study 2018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  <a:p>
            <a:r>
              <a:rPr lang="en-US" i="1" u="sng" dirty="0"/>
              <a:t>Polara Engineering v. Campbell Co.</a:t>
            </a:r>
            <a:r>
              <a:rPr lang="en-US" dirty="0"/>
              <a:t> (Fed. Cir. 2018): </a:t>
            </a:r>
            <a:endParaRPr lang="en-US" dirty="0" smtClean="0"/>
          </a:p>
          <a:p>
            <a:pPr lvl="1"/>
            <a:r>
              <a:rPr lang="en-US" dirty="0" smtClean="0"/>
              <a:t>Defendant had unsuccessfully challenged patents under pre-AIA §102, based on “public use” bar being purportedly triggered by plaintiff’s testing of prototypes in public.</a:t>
            </a:r>
          </a:p>
          <a:p>
            <a:pPr lvl="1"/>
            <a:r>
              <a:rPr lang="en-US" dirty="0" smtClean="0"/>
              <a:t>Fed</a:t>
            </a:r>
            <a:r>
              <a:rPr lang="en-US" dirty="0"/>
              <a:t>. Cir. upholds jury finding of </a:t>
            </a:r>
            <a:r>
              <a:rPr lang="en-US" dirty="0" smtClean="0"/>
              <a:t>willful infringement </a:t>
            </a:r>
            <a:r>
              <a:rPr lang="en-US" dirty="0"/>
              <a:t>but vacates judicial award of </a:t>
            </a:r>
            <a:r>
              <a:rPr lang="en-US" dirty="0" smtClean="0"/>
              <a:t>2.5x enhanced </a:t>
            </a:r>
            <a:r>
              <a:rPr lang="en-US" dirty="0"/>
              <a:t>damages.  Emphasizes that district court must explain basis for enhanced damages award, esp</a:t>
            </a:r>
            <a:r>
              <a:rPr lang="en-US" dirty="0" smtClean="0"/>
              <a:t>. in light of “close call” on public use bar and almost-maximum enhancement.</a:t>
            </a:r>
            <a:endParaRPr lang="en-US" i="1" dirty="0"/>
          </a:p>
          <a:p>
            <a:endParaRPr lang="en-US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DBC9-59C6-42ED-B442-A5F2AF19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492"/>
          </a:xfrm>
        </p:spPr>
        <p:txBody>
          <a:bodyPr>
            <a:normAutofit/>
          </a:bodyPr>
          <a:lstStyle/>
          <a:p>
            <a:r>
              <a:rPr lang="en-US" sz="4000" dirty="0"/>
              <a:t>#5: Venue in the Post-</a:t>
            </a:r>
            <a:r>
              <a:rPr lang="en-US" sz="4000" i="1" dirty="0"/>
              <a:t>TC Heartland </a:t>
            </a:r>
            <a:r>
              <a:rPr lang="en-US" sz="4000" dirty="0"/>
              <a:t>Era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925C0-2A51-452F-9A24-EA55193A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618"/>
            <a:ext cx="10515600" cy="4940345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28 </a:t>
            </a:r>
            <a:r>
              <a:rPr lang="en-US" b="1" u="sng" dirty="0"/>
              <a:t>U.S.C. §1400(b</a:t>
            </a:r>
            <a:r>
              <a:rPr lang="en-US" b="1" u="sng" dirty="0" smtClean="0"/>
              <a:t>)</a:t>
            </a:r>
            <a:r>
              <a:rPr lang="en-US" dirty="0" smtClean="0"/>
              <a:t>: A patent infringement suit </a:t>
            </a:r>
            <a:r>
              <a:rPr lang="en-US" dirty="0"/>
              <a:t>may only be filed against </a:t>
            </a:r>
            <a:r>
              <a:rPr lang="en-US" dirty="0" smtClean="0"/>
              <a:t>defendant corporation in (1) the judicial district where it “resides”, OR (2) where it “has committed acts of infringement and has a regular and established place of business.”</a:t>
            </a:r>
          </a:p>
          <a:p>
            <a:endParaRPr lang="en-US" i="1" dirty="0"/>
          </a:p>
          <a:p>
            <a:r>
              <a:rPr lang="en-US" i="1" dirty="0" smtClean="0"/>
              <a:t>TC </a:t>
            </a:r>
            <a:r>
              <a:rPr lang="en-US" i="1" dirty="0"/>
              <a:t>Heartland v. Kraft Foods </a:t>
            </a:r>
            <a:r>
              <a:rPr lang="en-US" dirty="0"/>
              <a:t>(2017): </a:t>
            </a:r>
            <a:r>
              <a:rPr lang="en-US" dirty="0" smtClean="0"/>
              <a:t>a defendant corporation “resides” in its state of incorporation.  </a:t>
            </a:r>
            <a:endParaRPr lang="en-US" dirty="0" smtClean="0"/>
          </a:p>
          <a:p>
            <a:pPr lvl="1"/>
            <a:r>
              <a:rPr lang="en-US" b="1" u="sng" dirty="0" smtClean="0"/>
              <a:t>Immediate </a:t>
            </a:r>
            <a:r>
              <a:rPr lang="en-US" b="1" u="sng" dirty="0"/>
              <a:t>effect</a:t>
            </a:r>
            <a:r>
              <a:rPr lang="en-US" dirty="0"/>
              <a:t>: substantial shift in litigation from E.D. Tex. to other courts (esp. D. Del., C.D. Cal., N.D. Cal</a:t>
            </a:r>
            <a:r>
              <a:rPr lang="en-US" dirty="0" smtClean="0"/>
              <a:t>.) (see </a:t>
            </a:r>
            <a:r>
              <a:rPr lang="en-US" dirty="0" err="1" smtClean="0"/>
              <a:t>nex</a:t>
            </a:r>
            <a:r>
              <a:rPr lang="en-US" dirty="0" smtClean="0"/>
              <a:t> slide)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i="1" dirty="0"/>
              <a:t>In re </a:t>
            </a:r>
            <a:r>
              <a:rPr lang="en-US" i="1" dirty="0" smtClean="0"/>
              <a:t>BigCommerce</a:t>
            </a:r>
            <a:r>
              <a:rPr lang="en-US" i="1" dirty="0"/>
              <a:t>, Inc.</a:t>
            </a:r>
            <a:r>
              <a:rPr lang="en-US" dirty="0"/>
              <a:t> (Fed. Cir. 2018): </a:t>
            </a:r>
          </a:p>
          <a:p>
            <a:pPr lvl="1"/>
            <a:r>
              <a:rPr lang="en-US" dirty="0"/>
              <a:t>If the defendant’s state of incorporation has multiple districts, then it is deemed to “reside” </a:t>
            </a:r>
            <a:r>
              <a:rPr lang="en-US" dirty="0" smtClean="0"/>
              <a:t>only in </a:t>
            </a:r>
            <a:r>
              <a:rPr lang="en-US" dirty="0"/>
              <a:t>the single judicial district where it maintains a principal place of business.  </a:t>
            </a:r>
          </a:p>
          <a:p>
            <a:pPr lvl="1"/>
            <a:r>
              <a:rPr lang="en-US" dirty="0"/>
              <a:t>If the entity does not have a principal place of business in the state of incorporation, then it is deemed to reside in the district where its registered office is located.</a:t>
            </a:r>
          </a:p>
          <a:p>
            <a:endParaRPr lang="en-US" dirty="0"/>
          </a:p>
          <a:p>
            <a:r>
              <a:rPr lang="en-US" u="sng" dirty="0"/>
              <a:t>Takeaway</a:t>
            </a:r>
            <a:r>
              <a:rPr lang="en-US" dirty="0"/>
              <a:t>: P</a:t>
            </a:r>
            <a:r>
              <a:rPr lang="en-US" dirty="0" smtClean="0"/>
              <a:t>atentee-plaintiffs </a:t>
            </a:r>
            <a:r>
              <a:rPr lang="en-US" dirty="0" smtClean="0"/>
              <a:t>now have even </a:t>
            </a:r>
            <a:r>
              <a:rPr lang="en-US" dirty="0"/>
              <a:t>fewer venues in which to bring suit against </a:t>
            </a:r>
            <a:r>
              <a:rPr lang="en-US" dirty="0" smtClean="0"/>
              <a:t>alleged infringers.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28457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Macro Impact of </a:t>
            </a:r>
            <a:r>
              <a:rPr lang="en-US" i="1" dirty="0" smtClean="0"/>
              <a:t>TC Heartland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751073"/>
              </p:ext>
            </p:extLst>
          </p:nvPr>
        </p:nvGraphicFramePr>
        <p:xfrm>
          <a:off x="2164246" y="1123124"/>
          <a:ext cx="7735129" cy="4979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122">
                  <a:extLst>
                    <a:ext uri="{9D8B030D-6E8A-4147-A177-3AD203B41FA5}">
                      <a16:colId xmlns:a16="http://schemas.microsoft.com/office/drawing/2014/main" val="2052062078"/>
                    </a:ext>
                  </a:extLst>
                </a:gridCol>
                <a:gridCol w="1455123">
                  <a:extLst>
                    <a:ext uri="{9D8B030D-6E8A-4147-A177-3AD203B41FA5}">
                      <a16:colId xmlns:a16="http://schemas.microsoft.com/office/drawing/2014/main" val="632975026"/>
                    </a:ext>
                  </a:extLst>
                </a:gridCol>
                <a:gridCol w="1416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1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Court</a:t>
                      </a:r>
                      <a:endParaRPr lang="en-US" sz="1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6" marR="6416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Year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b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efore</a:t>
                      </a:r>
                    </a:p>
                  </a:txBody>
                  <a:tcPr marL="64166" marR="641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Year aft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er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166" marR="641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7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# cases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166" marR="641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l-GR" sz="1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827226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E.D.Tex.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1626 (38%)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521 (13.8%)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-1105</a:t>
                      </a: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7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D.Del.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521 (12%)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898 (24%)</a:t>
                      </a: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377</a:t>
                      </a: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542443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C.D.Cal.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265 (6.2%)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  <a:r>
                        <a:rPr lang="en-US" sz="1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(9.1%)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N.D.Cal.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128 (3.0%)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272 (7.2%)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D.N.J.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153 (3.6%)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197 (5.2%)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N.D.Ill.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206 (4.8%)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195 (5.2%)</a:t>
                      </a: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-11</a:t>
                      </a: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936937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S.D.N.Y.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 (2.1%)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 (3.0%)</a:t>
                      </a: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742801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S.D.Fla.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 (2.4%)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 (1.9%)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28378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D.Mass.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 (2.2%)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 (1.9%)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-24</a:t>
                      </a: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372370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W.D.Tex.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(1.2%)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 (2.1%)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66649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S.D.Cal.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 (1.6%)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 (1.6%)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</a:t>
                      </a: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24845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M.D.Fla.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 (1.7%)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(1.6%)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-12</a:t>
                      </a: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118798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N.D.Tex.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(0.8%)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 (2.1%)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23030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30" marR="7130" marT="71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197918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4166" marR="6416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4283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6" marR="641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3768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6" marR="641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-515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166" marR="641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331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6248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S. Miller (forthcoming 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27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#6-7: Extraterritorial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Can a patent owner ever seek damages relating to an infringer’s profits outside the U.S.?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the International Trade Commission </a:t>
            </a:r>
            <a:r>
              <a:rPr lang="en-US" dirty="0" smtClean="0"/>
              <a:t>deny </a:t>
            </a:r>
            <a:r>
              <a:rPr lang="en-US" dirty="0"/>
              <a:t>an exclusion order to the importation of infringing goods?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833A-CBA6-46D6-871E-577F4C4C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#6: Extraterritoriality and Damages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44401-5BCA-445F-8836-83E43694F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Autofit/>
          </a:bodyPr>
          <a:lstStyle/>
          <a:p>
            <a:r>
              <a:rPr lang="en-US" sz="2300" i="1" dirty="0" smtClean="0"/>
              <a:t>Western </a:t>
            </a:r>
            <a:r>
              <a:rPr lang="en-US" sz="2300" i="1" dirty="0"/>
              <a:t>Geco LLC v. </a:t>
            </a:r>
            <a:r>
              <a:rPr lang="en-US" sz="2300" i="1" dirty="0" smtClean="0"/>
              <a:t>ION Geophysical </a:t>
            </a:r>
            <a:r>
              <a:rPr lang="en-US" sz="2300" i="1" dirty="0"/>
              <a:t>Corp.</a:t>
            </a:r>
            <a:r>
              <a:rPr lang="en-US" sz="2300" dirty="0"/>
              <a:t> (2018) (7-2): Dispute involved patents owned by WesternGeco, which developed technology for surveying the ocean floor, and ION Geophysical, a competitor.  ION manufactured infringing components </a:t>
            </a:r>
            <a:r>
              <a:rPr lang="en-US" sz="2300" dirty="0" smtClean="0"/>
              <a:t>in the U.S. and </a:t>
            </a:r>
            <a:r>
              <a:rPr lang="en-US" sz="2300" dirty="0"/>
              <a:t>then shipped and assembled them outside </a:t>
            </a:r>
            <a:r>
              <a:rPr lang="en-US" sz="2300" dirty="0" smtClean="0"/>
              <a:t>U.S</a:t>
            </a:r>
            <a:r>
              <a:rPr lang="en-US" sz="2300" dirty="0"/>
              <a:t>. as a competing </a:t>
            </a:r>
            <a:r>
              <a:rPr lang="en-US" sz="2300" dirty="0" smtClean="0"/>
              <a:t>surveying </a:t>
            </a:r>
            <a:r>
              <a:rPr lang="en-US" sz="2300" dirty="0"/>
              <a:t>product</a:t>
            </a:r>
            <a:r>
              <a:rPr lang="en-US" sz="2300" dirty="0" smtClean="0"/>
              <a:t>.</a:t>
            </a:r>
          </a:p>
          <a:p>
            <a:endParaRPr lang="en-US" sz="2300" dirty="0" smtClean="0"/>
          </a:p>
          <a:p>
            <a:r>
              <a:rPr lang="en-US" sz="2300" u="sng" dirty="0" smtClean="0"/>
              <a:t>Holding</a:t>
            </a:r>
            <a:r>
              <a:rPr lang="en-US" sz="2300" dirty="0" smtClean="0"/>
              <a:t>: </a:t>
            </a:r>
            <a:r>
              <a:rPr lang="en-US" sz="2300" dirty="0"/>
              <a:t>patent owner may sue for lost </a:t>
            </a:r>
            <a:r>
              <a:rPr lang="en-US" sz="2300" u="sng" dirty="0"/>
              <a:t>foreign</a:t>
            </a:r>
            <a:r>
              <a:rPr lang="en-US" sz="2300" dirty="0"/>
              <a:t> profits for infringement under §271(f)(2).</a:t>
            </a:r>
          </a:p>
          <a:p>
            <a:endParaRPr lang="en-US" sz="2300" dirty="0"/>
          </a:p>
          <a:p>
            <a:r>
              <a:rPr lang="en-US" sz="2300" u="sng" dirty="0" smtClean="0"/>
              <a:t>Effect?</a:t>
            </a:r>
            <a:r>
              <a:rPr lang="en-US" sz="2300" dirty="0" smtClean="0"/>
              <a:t>: </a:t>
            </a:r>
            <a:r>
              <a:rPr lang="en-US" sz="2300" dirty="0"/>
              <a:t>Expands damages potentially available to patent owners.  However, given the strong presumption against extraterritorial application of the patent laws, lower courts </a:t>
            </a:r>
            <a:r>
              <a:rPr lang="en-US" sz="2300" dirty="0" smtClean="0"/>
              <a:t>will very likely </a:t>
            </a:r>
            <a:r>
              <a:rPr lang="en-US" sz="2300" dirty="0" smtClean="0"/>
              <a:t>view </a:t>
            </a:r>
            <a:r>
              <a:rPr lang="en-US" sz="2300" dirty="0"/>
              <a:t>the decision as being limited to cases involving domestic infringement followed by export to foreign markets.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57E1-DEF0-4868-A845-0E785E93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#7: Showdown at the ITC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EE39-DFFE-46AF-A007-F3AD062C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51"/>
            <a:ext cx="10515600" cy="4600712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July 2017</a:t>
            </a:r>
            <a:r>
              <a:rPr lang="en-US" dirty="0"/>
              <a:t>: Qualcomm initiated action at the International Trade Commission (ITC), seeking </a:t>
            </a:r>
            <a:r>
              <a:rPr lang="en-US" dirty="0" smtClean="0"/>
              <a:t>limited Section 337 exclusion </a:t>
            </a:r>
            <a:r>
              <a:rPr lang="en-US" dirty="0"/>
              <a:t>order barring importation of certain iPhones and other Apple devices that </a:t>
            </a:r>
            <a:r>
              <a:rPr lang="en-US" dirty="0" smtClean="0"/>
              <a:t>include baseband processors from suppliers other than Qualcomm.  (Apple’s only other supplier is Intel.) </a:t>
            </a:r>
            <a:endParaRPr lang="en-US" dirty="0"/>
          </a:p>
          <a:p>
            <a:endParaRPr lang="en-US" dirty="0"/>
          </a:p>
          <a:p>
            <a:r>
              <a:rPr lang="en-US" u="sng" dirty="0"/>
              <a:t>Sept. 2018</a:t>
            </a:r>
            <a:r>
              <a:rPr lang="en-US" dirty="0"/>
              <a:t>: ITC found that Qualcomm’s patents were not invalid and had been infringed by the Apple devices.  However, the ITC administrative judge denied the exclusion order </a:t>
            </a:r>
            <a:r>
              <a:rPr lang="en-US" dirty="0" smtClean="0"/>
              <a:t>based on statutory “public </a:t>
            </a:r>
            <a:r>
              <a:rPr lang="en-US" dirty="0"/>
              <a:t>interest” </a:t>
            </a:r>
            <a:r>
              <a:rPr lang="en-US" dirty="0" smtClean="0"/>
              <a:t>factors relating to competitive conditions in the U.S. economy.  </a:t>
            </a:r>
            <a:endParaRPr lang="en-US" dirty="0"/>
          </a:p>
          <a:p>
            <a:endParaRPr lang="en-US" dirty="0"/>
          </a:p>
          <a:p>
            <a:r>
              <a:rPr lang="en-US" u="sng" dirty="0" smtClean="0"/>
              <a:t>Note</a:t>
            </a:r>
            <a:r>
              <a:rPr lang="en-US" dirty="0" smtClean="0"/>
              <a:t>: </a:t>
            </a:r>
            <a:r>
              <a:rPr lang="en-US" dirty="0" smtClean="0"/>
              <a:t>This </a:t>
            </a:r>
            <a:r>
              <a:rPr lang="en-US" dirty="0"/>
              <a:t>is only the </a:t>
            </a:r>
            <a:r>
              <a:rPr lang="en-US" u="sng" dirty="0"/>
              <a:t>fourth</a:t>
            </a:r>
            <a:r>
              <a:rPr lang="en-US" dirty="0"/>
              <a:t> time that an ITC judge has denied an exclusion order following a finding of </a:t>
            </a:r>
            <a:r>
              <a:rPr lang="en-US" dirty="0" smtClean="0"/>
              <a:t>validity </a:t>
            </a:r>
            <a:r>
              <a:rPr lang="en-US" dirty="0"/>
              <a:t>and </a:t>
            </a:r>
            <a:r>
              <a:rPr lang="en-US" dirty="0" smtClean="0"/>
              <a:t>infringement and the first time since 1984.  </a:t>
            </a:r>
            <a:r>
              <a:rPr lang="en-US" dirty="0"/>
              <a:t>The ITC </a:t>
            </a:r>
            <a:r>
              <a:rPr lang="en-US" dirty="0" smtClean="0"/>
              <a:t>was reviewing </a:t>
            </a:r>
            <a:r>
              <a:rPr lang="en-US" dirty="0"/>
              <a:t>the judge’s decision not to grant </a:t>
            </a:r>
            <a:r>
              <a:rPr lang="en-US" dirty="0" smtClean="0"/>
              <a:t>relief but settlement has ended this 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604"/>
          </a:xfrm>
        </p:spPr>
        <p:txBody>
          <a:bodyPr>
            <a:normAutofit/>
          </a:bodyPr>
          <a:lstStyle/>
          <a:p>
            <a:r>
              <a:rPr lang="en-US" sz="4000" dirty="0"/>
              <a:t>#8: </a:t>
            </a:r>
            <a:r>
              <a:rPr lang="en-US" sz="4000" dirty="0" smtClean="0"/>
              <a:t>Narrowing of </a:t>
            </a:r>
            <a:r>
              <a:rPr lang="en-US" sz="4000" i="1" dirty="0" smtClean="0"/>
              <a:t>Alice/Mayo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730"/>
            <a:ext cx="10515600" cy="471123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Refresher</a:t>
            </a:r>
            <a:r>
              <a:rPr lang="en-US" dirty="0"/>
              <a:t> -- </a:t>
            </a:r>
            <a:r>
              <a:rPr lang="en-US" i="1" dirty="0"/>
              <a:t>Alice/Mayo </a:t>
            </a:r>
            <a:r>
              <a:rPr lang="en-US" dirty="0"/>
              <a:t>Two-Step Test for Eligible Subject Matter:</a:t>
            </a:r>
          </a:p>
          <a:p>
            <a:pPr lvl="1"/>
            <a:r>
              <a:rPr lang="en-US" dirty="0"/>
              <a:t>STEP ONE: Are the asserted claims directed to ineligible subject matter?</a:t>
            </a:r>
          </a:p>
          <a:p>
            <a:pPr lvl="1"/>
            <a:r>
              <a:rPr lang="en-US" dirty="0"/>
              <a:t>STEP TWO: If so, do the claims nonetheless recite additional elements that constitute a patent-eligible “inventive concept”?  </a:t>
            </a:r>
            <a:r>
              <a:rPr lang="en-US" dirty="0" smtClean="0"/>
              <a:t>This can be satisfied by claim limitations that do </a:t>
            </a:r>
            <a:r>
              <a:rPr lang="en-US" dirty="0"/>
              <a:t>NOT </a:t>
            </a:r>
            <a:r>
              <a:rPr lang="en-US" dirty="0" smtClean="0"/>
              <a:t>capture “well-understood</a:t>
            </a:r>
            <a:r>
              <a:rPr lang="en-US" dirty="0"/>
              <a:t>, routine and conventional activity</a:t>
            </a:r>
            <a:r>
              <a:rPr lang="en-US" dirty="0" smtClean="0"/>
              <a:t>”.</a:t>
            </a:r>
            <a:endParaRPr lang="en-US" dirty="0"/>
          </a:p>
          <a:p>
            <a:endParaRPr lang="en-US" dirty="0"/>
          </a:p>
          <a:p>
            <a:r>
              <a:rPr lang="en-US" u="sng" dirty="0"/>
              <a:t>Practical effect</a:t>
            </a:r>
            <a:r>
              <a:rPr lang="en-US" dirty="0"/>
              <a:t>: Both decisions (and subsequent case law) cast substantial doubt on the patentability of medical diagnostic methods (</a:t>
            </a:r>
            <a:r>
              <a:rPr lang="en-US" i="1" dirty="0"/>
              <a:t>Mayo</a:t>
            </a:r>
            <a:r>
              <a:rPr lang="en-US" dirty="0"/>
              <a:t>) and non-technical business methods (</a:t>
            </a:r>
            <a:r>
              <a:rPr lang="en-US" i="1" dirty="0"/>
              <a:t>Alice</a:t>
            </a:r>
            <a:r>
              <a:rPr lang="en-US" dirty="0"/>
              <a:t>).  More generally, </a:t>
            </a:r>
            <a:r>
              <a:rPr lang="en-US" dirty="0" smtClean="0"/>
              <a:t>the patentability </a:t>
            </a:r>
            <a:r>
              <a:rPr lang="en-US" dirty="0"/>
              <a:t>of </a:t>
            </a:r>
            <a:r>
              <a:rPr lang="en-US" dirty="0" smtClean="0"/>
              <a:t>certain software-enabled </a:t>
            </a:r>
            <a:r>
              <a:rPr lang="en-US" dirty="0"/>
              <a:t>inventions </a:t>
            </a:r>
            <a:r>
              <a:rPr lang="en-US" i="1" dirty="0"/>
              <a:t>(Alice</a:t>
            </a:r>
            <a:r>
              <a:rPr lang="en-US" dirty="0"/>
              <a:t>) has become less certain</a:t>
            </a:r>
            <a:r>
              <a:rPr lang="en-US" i="1" dirty="0"/>
              <a:t>.</a:t>
            </a:r>
          </a:p>
          <a:p>
            <a:endParaRPr lang="en-US" dirty="0"/>
          </a:p>
          <a:p>
            <a:r>
              <a:rPr lang="en-US" u="sng" dirty="0"/>
              <a:t>Post-</a:t>
            </a:r>
            <a:r>
              <a:rPr lang="en-US" i="1" u="sng" dirty="0"/>
              <a:t>Alice</a:t>
            </a:r>
            <a:r>
              <a:rPr lang="en-US" u="sng" dirty="0"/>
              <a:t> litigation impact</a:t>
            </a:r>
            <a:r>
              <a:rPr lang="en-US" dirty="0"/>
              <a:t>: Substantial increase since </a:t>
            </a:r>
            <a:r>
              <a:rPr lang="en-US" i="1" dirty="0"/>
              <a:t>Alice </a:t>
            </a:r>
            <a:r>
              <a:rPr lang="en-US" dirty="0"/>
              <a:t>decision (2014) in §101 subject-matter invalidations in patent infringement litigation, but with </a:t>
            </a:r>
            <a:r>
              <a:rPr lang="en-US" dirty="0" smtClean="0"/>
              <a:t>a decline </a:t>
            </a:r>
            <a:r>
              <a:rPr lang="en-US" dirty="0"/>
              <a:t>observed in 2018.  Reasons that decline may continue . .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0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9534-E52A-4A09-BCA0-94E4DDAE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Berkheimer </a:t>
            </a:r>
            <a:r>
              <a:rPr lang="en-US" sz="3600" dirty="0"/>
              <a:t>in the Courts and the PTO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477C8-9677-4AAF-A01D-A2990E6EA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4"/>
          </a:xfrm>
        </p:spPr>
        <p:txBody>
          <a:bodyPr>
            <a:normAutofit/>
          </a:bodyPr>
          <a:lstStyle/>
          <a:p>
            <a:r>
              <a:rPr lang="en-US" u="sng" dirty="0"/>
              <a:t>February 2018</a:t>
            </a:r>
            <a:r>
              <a:rPr lang="en-US" dirty="0"/>
              <a:t> --</a:t>
            </a:r>
            <a:r>
              <a:rPr lang="en-US" i="1" dirty="0"/>
              <a:t>Berkheimer v. HP Inc. </a:t>
            </a:r>
            <a:r>
              <a:rPr lang="en-US" dirty="0"/>
              <a:t>(Fed. Cir</a:t>
            </a:r>
            <a:r>
              <a:rPr lang="en-US" dirty="0" smtClean="0"/>
              <a:t>. 2018) </a:t>
            </a:r>
            <a:endParaRPr lang="en-US" dirty="0"/>
          </a:p>
          <a:p>
            <a:pPr lvl="1"/>
            <a:r>
              <a:rPr lang="en-US" dirty="0"/>
              <a:t>Section 101 challenge to patents claiming digital archiving functions.  Claims directed to ineligible subject matter but, for purposes of </a:t>
            </a:r>
            <a:r>
              <a:rPr lang="en-US" i="1" dirty="0" smtClean="0"/>
              <a:t>Mayo/Alice </a:t>
            </a:r>
            <a:r>
              <a:rPr lang="en-US" dirty="0"/>
              <a:t>step two, arguably encompass inventive </a:t>
            </a:r>
            <a:r>
              <a:rPr lang="en-US" dirty="0" smtClean="0"/>
              <a:t>concepts </a:t>
            </a:r>
            <a:r>
              <a:rPr lang="en-US" dirty="0"/>
              <a:t>that </a:t>
            </a:r>
            <a:r>
              <a:rPr lang="en-US" dirty="0" smtClean="0"/>
              <a:t>were </a:t>
            </a:r>
            <a:r>
              <a:rPr lang="en-US" dirty="0"/>
              <a:t>“unconventional” to a “skilled artisan in the field.”</a:t>
            </a:r>
          </a:p>
          <a:p>
            <a:pPr lvl="1"/>
            <a:r>
              <a:rPr lang="en-US" dirty="0"/>
              <a:t>Patent eligibility under §101 </a:t>
            </a:r>
            <a:r>
              <a:rPr lang="en-US" dirty="0" smtClean="0"/>
              <a:t>(esp</a:t>
            </a:r>
            <a:r>
              <a:rPr lang="en-US" dirty="0"/>
              <a:t>.</a:t>
            </a:r>
            <a:r>
              <a:rPr lang="en-US" dirty="0" smtClean="0"/>
              <a:t>, </a:t>
            </a:r>
            <a:r>
              <a:rPr lang="en-US" i="1" dirty="0" smtClean="0"/>
              <a:t>Mayo/Alice </a:t>
            </a:r>
            <a:r>
              <a:rPr lang="en-US" dirty="0"/>
              <a:t>step two) is </a:t>
            </a:r>
            <a:r>
              <a:rPr lang="en-US" u="sng" dirty="0"/>
              <a:t>a question of law that may sometimes contain underlying facts</a:t>
            </a:r>
            <a:r>
              <a:rPr lang="en-US" dirty="0"/>
              <a:t>.  Court </a:t>
            </a:r>
            <a:r>
              <a:rPr lang="en-US" dirty="0" smtClean="0"/>
              <a:t>reverses summary judgment given open factual questions. </a:t>
            </a:r>
            <a:endParaRPr lang="en-US" dirty="0" smtClean="0"/>
          </a:p>
          <a:p>
            <a:pPr lvl="1"/>
            <a:r>
              <a:rPr lang="en-US" dirty="0"/>
              <a:t>“The mere fact that something is disclosed in a piece of prior </a:t>
            </a:r>
            <a:r>
              <a:rPr lang="en-US" dirty="0" smtClean="0"/>
              <a:t>art</a:t>
            </a:r>
            <a:r>
              <a:rPr lang="en-US" dirty="0"/>
              <a:t> </a:t>
            </a:r>
            <a:r>
              <a:rPr lang="en-US" dirty="0" smtClean="0"/>
              <a:t>… </a:t>
            </a:r>
            <a:r>
              <a:rPr lang="en-US" dirty="0"/>
              <a:t>does not mean it was well-understood, routine, and conventional</a:t>
            </a:r>
            <a:r>
              <a:rPr lang="en-US" dirty="0" smtClean="0"/>
              <a:t>.”</a:t>
            </a:r>
            <a:endParaRPr lang="en-US" dirty="0" smtClean="0"/>
          </a:p>
          <a:p>
            <a:pPr lvl="1"/>
            <a:endParaRPr lang="en-US" i="1" dirty="0"/>
          </a:p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4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9534-E52A-4A09-BCA0-94E4DDAE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Berkheimer </a:t>
            </a:r>
            <a:r>
              <a:rPr lang="en-US" sz="3600" dirty="0"/>
              <a:t>in the Courts and the PTO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477C8-9677-4AAF-A01D-A2990E6EA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4"/>
          </a:xfrm>
        </p:spPr>
        <p:txBody>
          <a:bodyPr>
            <a:normAutofit/>
          </a:bodyPr>
          <a:lstStyle/>
          <a:p>
            <a:r>
              <a:rPr lang="en-US" u="sng" dirty="0" smtClean="0"/>
              <a:t>April </a:t>
            </a:r>
            <a:r>
              <a:rPr lang="en-US" u="sng" dirty="0"/>
              <a:t>2018 – PTO’s “</a:t>
            </a:r>
            <a:r>
              <a:rPr lang="en-US" i="1" u="sng" dirty="0"/>
              <a:t>Berkheimer </a:t>
            </a:r>
            <a:r>
              <a:rPr lang="en-US" u="sng" dirty="0"/>
              <a:t>Memo”</a:t>
            </a:r>
            <a:r>
              <a:rPr lang="en-US" dirty="0"/>
              <a:t>: In revised examination guidelines on subject matter eligibility, PTO references </a:t>
            </a:r>
            <a:r>
              <a:rPr lang="en-US" i="1" dirty="0"/>
              <a:t>Berkheimer </a:t>
            </a:r>
            <a:r>
              <a:rPr lang="en-US" dirty="0"/>
              <a:t>with respect to determining, under </a:t>
            </a:r>
            <a:r>
              <a:rPr lang="en-US" i="1" dirty="0"/>
              <a:t>Mayo/Alice </a:t>
            </a:r>
            <a:r>
              <a:rPr lang="en-US" dirty="0"/>
              <a:t>step two, “whether a particular technology is well-understood, routine and conventional to a skilled artisan in the field.”  Absent evidence of common use, prior art disclosure by itself is not sufficient to meet this threshold.</a:t>
            </a:r>
          </a:p>
          <a:p>
            <a:endParaRPr lang="en-US" u="sng" dirty="0"/>
          </a:p>
          <a:p>
            <a:r>
              <a:rPr lang="en-US" u="sng" dirty="0"/>
              <a:t>Case to watch</a:t>
            </a:r>
            <a:r>
              <a:rPr lang="en-US" i="1" dirty="0"/>
              <a:t>: </a:t>
            </a:r>
            <a:r>
              <a:rPr lang="en-US" dirty="0"/>
              <a:t>“cert” petition pending on </a:t>
            </a:r>
            <a:r>
              <a:rPr lang="en-US" i="1" dirty="0"/>
              <a:t>Berkheimer v. HP Inc.</a:t>
            </a:r>
            <a:endParaRPr lang="en-US" i="1" u="sng" dirty="0"/>
          </a:p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7B9B-D030-4E22-BD79-4E40B0BB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829"/>
          </a:xfrm>
        </p:spPr>
        <p:txBody>
          <a:bodyPr>
            <a:normAutofit/>
          </a:bodyPr>
          <a:lstStyle/>
          <a:p>
            <a:r>
              <a:rPr lang="en-US" sz="3200" dirty="0"/>
              <a:t>Are Method-of-Treatment Claims </a:t>
            </a:r>
            <a:r>
              <a:rPr lang="en-US" sz="3200" dirty="0" smtClean="0"/>
              <a:t>Patentable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38056-DCF0-40BC-BF37-218C85649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618"/>
            <a:ext cx="10515600" cy="4940346"/>
          </a:xfrm>
        </p:spPr>
        <p:txBody>
          <a:bodyPr>
            <a:noAutofit/>
          </a:bodyPr>
          <a:lstStyle/>
          <a:p>
            <a:r>
              <a:rPr lang="en-US" sz="3200" b="1" u="sng" dirty="0"/>
              <a:t>April 2018</a:t>
            </a:r>
            <a:r>
              <a:rPr lang="en-US" sz="3200" b="1" dirty="0"/>
              <a:t> -- </a:t>
            </a:r>
            <a:r>
              <a:rPr lang="en-US" sz="3200" b="1" i="1" dirty="0"/>
              <a:t>Hikma Pharmaceuticals USA Inc. v. Vanda Pharmaceuticals Inc.</a:t>
            </a:r>
            <a:r>
              <a:rPr lang="en-US" sz="3200" i="1" dirty="0"/>
              <a:t> </a:t>
            </a:r>
            <a:r>
              <a:rPr lang="en-US" sz="3200" dirty="0"/>
              <a:t>(Fed. Cir.): In </a:t>
            </a:r>
            <a:r>
              <a:rPr lang="en-US" sz="3200" dirty="0" smtClean="0"/>
              <a:t>an infringement </a:t>
            </a:r>
            <a:r>
              <a:rPr lang="en-US" sz="3200" dirty="0"/>
              <a:t>case brought by pharmaceutical firm (Vanda) in response to ANDA </a:t>
            </a:r>
            <a:r>
              <a:rPr lang="en-US" sz="3200" dirty="0" smtClean="0"/>
              <a:t>filing</a:t>
            </a:r>
          </a:p>
          <a:p>
            <a:r>
              <a:rPr lang="en-US" sz="3200" dirty="0" smtClean="0"/>
              <a:t>CAFC </a:t>
            </a:r>
            <a:r>
              <a:rPr lang="en-US" sz="3200" dirty="0"/>
              <a:t>finds medical treatment claims </a:t>
            </a:r>
            <a:r>
              <a:rPr lang="en-US" sz="3200" b="1" u="sng" dirty="0"/>
              <a:t>patent-eligible</a:t>
            </a:r>
            <a:r>
              <a:rPr lang="en-US" sz="3200" dirty="0"/>
              <a:t> insofar as they were directed to “a specific method of treatment for specific patients using a specific compound at specific doses to achieve a specific outcome.”  </a:t>
            </a:r>
            <a:endParaRPr lang="en-US" sz="3200" dirty="0"/>
          </a:p>
          <a:p>
            <a:r>
              <a:rPr lang="en-US" sz="3200" dirty="0" smtClean="0"/>
              <a:t>CAFC distinguishes Mayo as not concerning a “method treatment”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4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#2: PTAB Filings &amp; Institutions Stabilizing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472" y="1797407"/>
            <a:ext cx="8343055" cy="47906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31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7B9B-D030-4E22-BD79-4E40B0BB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829"/>
          </a:xfrm>
        </p:spPr>
        <p:txBody>
          <a:bodyPr>
            <a:normAutofit/>
          </a:bodyPr>
          <a:lstStyle/>
          <a:p>
            <a:r>
              <a:rPr lang="en-US" sz="3200" dirty="0"/>
              <a:t>Are Method-of-Treatment Claims </a:t>
            </a:r>
            <a:r>
              <a:rPr lang="en-US" sz="3200" dirty="0" smtClean="0"/>
              <a:t>Patentable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38056-DCF0-40BC-BF37-218C85649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618"/>
            <a:ext cx="10515600" cy="4940346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June </a:t>
            </a:r>
            <a:r>
              <a:rPr lang="en-US" sz="2400" b="1" u="sng" dirty="0"/>
              <a:t>2018</a:t>
            </a:r>
            <a:r>
              <a:rPr lang="en-US" sz="2400" b="1" dirty="0"/>
              <a:t> -- </a:t>
            </a:r>
            <a:r>
              <a:rPr lang="en-US" sz="2400" b="1" i="1" dirty="0"/>
              <a:t>PTO Memo to Examiners</a:t>
            </a:r>
            <a:r>
              <a:rPr lang="en-US" sz="2400" dirty="0"/>
              <a:t>:“’[M]ethod of treatment’ claims that practically apply natural relationships should be considered patent eligible . . . </a:t>
            </a:r>
            <a:r>
              <a:rPr lang="en-US" sz="2400" u="sng" dirty="0"/>
              <a:t>It is not necessary for ‘method of treatment’ claims that practically apply natural relationships to include nonroutine or unconventional steps to be considered patent eligible</a:t>
            </a:r>
            <a:r>
              <a:rPr lang="en-US" sz="2400" dirty="0"/>
              <a:t> . . .”</a:t>
            </a:r>
          </a:p>
          <a:p>
            <a:endParaRPr lang="en-US" sz="2400" u="sng" dirty="0"/>
          </a:p>
          <a:p>
            <a:r>
              <a:rPr lang="en-US" sz="2400" b="1" u="sng" dirty="0"/>
              <a:t>Dec. 2018</a:t>
            </a:r>
            <a:r>
              <a:rPr lang="en-US" sz="2400" dirty="0"/>
              <a:t> -- </a:t>
            </a:r>
            <a:r>
              <a:rPr lang="en-US" sz="2400" b="1" i="1" dirty="0"/>
              <a:t>Cert petition</a:t>
            </a:r>
            <a:r>
              <a:rPr lang="en-US" sz="2400" dirty="0"/>
              <a:t> (filed by alleged infringer (Hikma)): Whether method-of-treatment claims in medical context are patentable “even if they apply a natural law using only routine and conventional steps”?  </a:t>
            </a:r>
            <a:endParaRPr lang="en-US" sz="2400" dirty="0" smtClean="0"/>
          </a:p>
          <a:p>
            <a:r>
              <a:rPr lang="en-US" sz="2400" dirty="0" smtClean="0"/>
              <a:t>Petitioner </a:t>
            </a:r>
            <a:r>
              <a:rPr lang="en-US" sz="2400" dirty="0"/>
              <a:t>challenges distinction between medical </a:t>
            </a:r>
            <a:r>
              <a:rPr lang="en-US" sz="2400" b="1" u="sng" dirty="0"/>
              <a:t>method-of-treatment</a:t>
            </a:r>
            <a:r>
              <a:rPr lang="en-US" sz="2400" dirty="0"/>
              <a:t> claims upheld </a:t>
            </a:r>
            <a:r>
              <a:rPr lang="en-US" sz="2400" dirty="0" smtClean="0"/>
              <a:t>by Federal Circuit in this case and </a:t>
            </a:r>
            <a:r>
              <a:rPr lang="en-US" sz="2400" b="1" u="sng" dirty="0"/>
              <a:t>diagnostic method</a:t>
            </a:r>
            <a:r>
              <a:rPr lang="en-US" sz="2400" b="1" dirty="0"/>
              <a:t> </a:t>
            </a:r>
            <a:r>
              <a:rPr lang="en-US" sz="2400" dirty="0"/>
              <a:t>claims deemed </a:t>
            </a:r>
            <a:r>
              <a:rPr lang="en-US" sz="2400" dirty="0" smtClean="0"/>
              <a:t>ineligible by the Supreme Court </a:t>
            </a:r>
            <a:r>
              <a:rPr lang="en-US" sz="2400" dirty="0"/>
              <a:t>in </a:t>
            </a:r>
            <a:r>
              <a:rPr lang="en-US" sz="2400" i="1" dirty="0" smtClean="0"/>
              <a:t>Mayo</a:t>
            </a:r>
            <a:endParaRPr lang="en-US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PTO Guidance on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(1) Three “enumerated </a:t>
            </a:r>
            <a:r>
              <a:rPr lang="en-US" dirty="0"/>
              <a:t>groupings” of ineligible abstract ideas from judicial precedent. </a:t>
            </a:r>
            <a:endParaRPr lang="en-US" dirty="0" smtClean="0"/>
          </a:p>
          <a:p>
            <a:pPr lvl="1"/>
            <a:r>
              <a:rPr lang="en-US" dirty="0" smtClean="0"/>
              <a:t>Mathematical concept, method of organizing human activity, mental process</a:t>
            </a:r>
          </a:p>
          <a:p>
            <a:pPr lvl="1"/>
            <a:r>
              <a:rPr lang="en-US" dirty="0" smtClean="0"/>
              <a:t>Anything </a:t>
            </a:r>
            <a:r>
              <a:rPr lang="en-US" dirty="0"/>
              <a:t>outside those groupings “should not be treated as too abstract” except in “rare” circumstances. 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In such rare cases, Examiners must obtain specific approval from a highly-placed “Technology Center Director” to reject these unusual claims under Section 101.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62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PTO Guidance on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(2) </a:t>
            </a:r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/>
              <a:t>Examiners to find claims eligible if they “integrate” any abstract ideas into a “practical application.” 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emphasizes that mere inclusion of an abstract idea in a claim is not fatal, since such ideas form the basic building blocks of all patent claims.  It does not require the practical application itself to be </a:t>
            </a:r>
            <a:r>
              <a:rPr lang="en-US" dirty="0" smtClean="0"/>
              <a:t>unconventional.</a:t>
            </a:r>
          </a:p>
          <a:p>
            <a:pPr lvl="1"/>
            <a:r>
              <a:rPr lang="en-US" dirty="0" smtClean="0"/>
              <a:t>Examples and counter-examples of practical applications.</a:t>
            </a:r>
          </a:p>
          <a:p>
            <a:r>
              <a:rPr lang="en-US" dirty="0" smtClean="0"/>
              <a:t>(3) If no practical application, does claim add “significantly more”? </a:t>
            </a:r>
          </a:p>
          <a:p>
            <a:pPr lvl="2"/>
            <a:r>
              <a:rPr lang="en-US" dirty="0" smtClean="0"/>
              <a:t>Essentially, “inventive concept” approach: “well-understood, routine, and conventional”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79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70D1-E49D-46FC-9BAB-990048F4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#9: Watch Out for Prior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9F56-7753-4D2D-BD80-36684B18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1376983"/>
            <a:ext cx="10515600" cy="4700589"/>
          </a:xfrm>
        </p:spPr>
        <p:txBody>
          <a:bodyPr>
            <a:noAutofit/>
          </a:bodyPr>
          <a:lstStyle/>
          <a:p>
            <a:r>
              <a:rPr lang="en-US" u="sng" dirty="0"/>
              <a:t>“Secret” Sales</a:t>
            </a:r>
          </a:p>
          <a:p>
            <a:pPr lvl="1"/>
            <a:r>
              <a:rPr lang="en-US" sz="2800" u="sng" dirty="0" smtClean="0"/>
              <a:t>On-sale bar</a:t>
            </a:r>
            <a:r>
              <a:rPr lang="en-US" sz="2800" dirty="0"/>
              <a:t> </a:t>
            </a:r>
            <a:r>
              <a:rPr lang="en-US" sz="2800" dirty="0" smtClean="0"/>
              <a:t>(§102(a)): </a:t>
            </a:r>
            <a:r>
              <a:rPr lang="en-US" sz="2800" dirty="0" smtClean="0"/>
              <a:t>Sale </a:t>
            </a:r>
            <a:r>
              <a:rPr lang="en-US" sz="2800" dirty="0" smtClean="0"/>
              <a:t>by inventor to </a:t>
            </a:r>
            <a:r>
              <a:rPr lang="en-US" sz="2800" dirty="0"/>
              <a:t>a third party </a:t>
            </a:r>
            <a:r>
              <a:rPr lang="en-US" sz="2800" dirty="0" smtClean="0"/>
              <a:t>triggers the </a:t>
            </a:r>
            <a:r>
              <a:rPr lang="en-US" sz="2800" dirty="0"/>
              <a:t>one-year grace period during which the application must be filed to avoid failure due to lack of novelty. </a:t>
            </a:r>
          </a:p>
          <a:p>
            <a:pPr lvl="1"/>
            <a:r>
              <a:rPr lang="en-US" sz="2800" i="1" dirty="0" smtClean="0"/>
              <a:t>Helssin Healthcare, S.A. v. Teva Pharm. USA Inc. </a:t>
            </a:r>
            <a:r>
              <a:rPr lang="en-US" sz="2800" dirty="0" smtClean="0"/>
              <a:t>(S. Ct. 2019) (</a:t>
            </a:r>
            <a:r>
              <a:rPr lang="en-US" sz="2800" dirty="0"/>
              <a:t>9-0): </a:t>
            </a:r>
            <a:r>
              <a:rPr lang="en-US" sz="2800" dirty="0" smtClean="0"/>
              <a:t>Prior to filing patent application, Helsinn had entered into a publicly disclosed marketing and distribution agreement with a third party.  </a:t>
            </a:r>
            <a:endParaRPr lang="en-US" sz="2800" dirty="0" smtClean="0"/>
          </a:p>
          <a:p>
            <a:pPr lvl="1"/>
            <a:r>
              <a:rPr lang="en-US" sz="2800" dirty="0" smtClean="0"/>
              <a:t>Court </a:t>
            </a:r>
            <a:r>
              <a:rPr lang="en-US" sz="2800" dirty="0" smtClean="0"/>
              <a:t>holds that this can trigger “on-sale bar” even though third party was subject to a confidentiality agreement and the invention was not made available to the public.  </a:t>
            </a:r>
            <a:endParaRPr lang="en-US" sz="2800" dirty="0" smtClean="0"/>
          </a:p>
          <a:p>
            <a:pPr lvl="2"/>
            <a:r>
              <a:rPr lang="en-US" sz="2400" dirty="0" smtClean="0"/>
              <a:t>Fact that agreement itself was publicly disclosed does not appear relevant to the holding</a:t>
            </a:r>
            <a:endParaRPr lang="en-US" sz="24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70D1-E49D-46FC-9BAB-990048F4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#9: Watch Out for Prior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9F56-7753-4D2D-BD80-36684B18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4"/>
            <a:ext cx="10515600" cy="4700589"/>
          </a:xfrm>
        </p:spPr>
        <p:txBody>
          <a:bodyPr>
            <a:noAutofit/>
          </a:bodyPr>
          <a:lstStyle/>
          <a:p>
            <a:r>
              <a:rPr lang="en-US" u="sng" dirty="0" smtClean="0"/>
              <a:t>“Printed Publications” as Prior Art </a:t>
            </a:r>
          </a:p>
          <a:p>
            <a:pPr lvl="1"/>
            <a:r>
              <a:rPr lang="en-US" sz="2800" i="1" dirty="0" smtClean="0"/>
              <a:t>Jazz Pharmaceuticals v. Amneal Pharmaceuticals </a:t>
            </a:r>
            <a:r>
              <a:rPr lang="en-US" sz="2800" dirty="0" smtClean="0"/>
              <a:t>(Fed. Cir. 2018): Jazz appealed from IPR holding certain claims of its patents invalid as obvious in light of anticipatory prior art.  </a:t>
            </a:r>
          </a:p>
          <a:p>
            <a:pPr lvl="1"/>
            <a:r>
              <a:rPr lang="en-US" sz="2800" dirty="0" smtClean="0"/>
              <a:t>Federal Circuit upheld PTAB’s prior art treatment as “printed publications” of slides and a meeting transcript that were only publicly accessible through a hyperlink in a notice filed in the Federal Register.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3EF-BABE-415D-8C57-8D58779A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081"/>
          </a:xfrm>
        </p:spPr>
        <p:txBody>
          <a:bodyPr>
            <a:normAutofit/>
          </a:bodyPr>
          <a:lstStyle/>
          <a:p>
            <a:r>
              <a:rPr lang="en-US" sz="3600" dirty="0"/>
              <a:t>#10: Standard-Essential Patents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EC3F7-A28F-4C62-97F0-A2064444F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703"/>
            <a:ext cx="10515600" cy="4929051"/>
          </a:xfrm>
        </p:spPr>
        <p:txBody>
          <a:bodyPr>
            <a:normAutofit/>
          </a:bodyPr>
          <a:lstStyle/>
          <a:p>
            <a:r>
              <a:rPr lang="en-US" u="sng" dirty="0" smtClean="0"/>
              <a:t>Policy shift</a:t>
            </a:r>
            <a:r>
              <a:rPr lang="en-US" dirty="0" smtClean="0"/>
              <a:t>:</a:t>
            </a:r>
          </a:p>
          <a:p>
            <a:pPr lvl="1"/>
            <a:r>
              <a:rPr lang="en-US" u="sng" dirty="0" smtClean="0"/>
              <a:t>Background</a:t>
            </a:r>
            <a:r>
              <a:rPr lang="en-US" dirty="0" smtClean="0"/>
              <a:t>: Standard-essential </a:t>
            </a:r>
            <a:r>
              <a:rPr lang="en-US" dirty="0"/>
              <a:t>patents </a:t>
            </a:r>
            <a:r>
              <a:rPr lang="en-US" dirty="0" smtClean="0"/>
              <a:t>are </a:t>
            </a:r>
            <a:r>
              <a:rPr lang="en-US" dirty="0"/>
              <a:t>subject to “fair, reasonable and non-discriminatory</a:t>
            </a:r>
            <a:r>
              <a:rPr lang="en-US" dirty="0" smtClean="0"/>
              <a:t>” (FRAND) </a:t>
            </a:r>
            <a:r>
              <a:rPr lang="en-US" dirty="0"/>
              <a:t>licensing commitment to standard-setting organizations (SSOs</a:t>
            </a:r>
            <a:r>
              <a:rPr lang="en-US" dirty="0" smtClean="0"/>
              <a:t>).</a:t>
            </a:r>
          </a:p>
          <a:p>
            <a:pPr lvl="1"/>
            <a:r>
              <a:rPr lang="en-US" u="sng" dirty="0" smtClean="0"/>
              <a:t>Since mid-2000s</a:t>
            </a:r>
            <a:r>
              <a:rPr lang="en-US" dirty="0" smtClean="0"/>
              <a:t>: DOJ </a:t>
            </a:r>
            <a:r>
              <a:rPr lang="en-US" dirty="0"/>
              <a:t>Antitrust had </a:t>
            </a:r>
            <a:r>
              <a:rPr lang="en-US" dirty="0" smtClean="0"/>
              <a:t>emphasized </a:t>
            </a:r>
            <a:r>
              <a:rPr lang="en-US" dirty="0"/>
              <a:t>patent holdup risk and issued guidance that SSOs could define FRAND terms with greater specificity without material antitrust risk.  </a:t>
            </a:r>
            <a:endParaRPr lang="en-US" dirty="0" smtClean="0"/>
          </a:p>
          <a:p>
            <a:pPr lvl="1"/>
            <a:r>
              <a:rPr lang="en-US" u="sng" dirty="0" smtClean="0"/>
              <a:t>Since </a:t>
            </a:r>
            <a:r>
              <a:rPr lang="en-US" u="sng" dirty="0"/>
              <a:t>Nov. </a:t>
            </a:r>
            <a:r>
              <a:rPr lang="en-US" u="sng" dirty="0" smtClean="0"/>
              <a:t>2017</a:t>
            </a:r>
            <a:r>
              <a:rPr lang="en-US" dirty="0" smtClean="0"/>
              <a:t>: DOJ </a:t>
            </a:r>
            <a:r>
              <a:rPr lang="en-US" dirty="0"/>
              <a:t>Antitrust has indicated low concern over risk of patent holdup and </a:t>
            </a:r>
            <a:r>
              <a:rPr lang="en-US" dirty="0" smtClean="0"/>
              <a:t>strong </a:t>
            </a:r>
            <a:r>
              <a:rPr lang="en-US" dirty="0"/>
              <a:t>concern about potential use by SSOs/implementers of FRAND requirements to depress royalty rates below competitive levels.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3EF-BABE-415D-8C57-8D58779A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081"/>
          </a:xfrm>
        </p:spPr>
        <p:txBody>
          <a:bodyPr>
            <a:normAutofit/>
          </a:bodyPr>
          <a:lstStyle/>
          <a:p>
            <a:r>
              <a:rPr lang="en-US" sz="3600" dirty="0"/>
              <a:t>#10: Standard-Essential Patents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EC3F7-A28F-4C62-97F0-A2064444F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703"/>
            <a:ext cx="10515600" cy="4929051"/>
          </a:xfrm>
        </p:spPr>
        <p:txBody>
          <a:bodyPr>
            <a:normAutofit/>
          </a:bodyPr>
          <a:lstStyle/>
          <a:p>
            <a:r>
              <a:rPr lang="en-US" u="sng" dirty="0" smtClean="0"/>
              <a:t>Qualcomm-Related </a:t>
            </a:r>
            <a:r>
              <a:rPr lang="en-US" u="sng" dirty="0" smtClean="0"/>
              <a:t>Litigation (Selected, US only)</a:t>
            </a:r>
            <a:r>
              <a:rPr lang="en-US" i="1" dirty="0" smtClean="0"/>
              <a:t>:</a:t>
            </a:r>
          </a:p>
          <a:p>
            <a:pPr lvl="1"/>
            <a:r>
              <a:rPr lang="en-US" i="1" dirty="0" smtClean="0"/>
              <a:t>ITC proceeding: </a:t>
            </a:r>
            <a:r>
              <a:rPr lang="en-US" dirty="0" smtClean="0"/>
              <a:t>Qualcomm seeks limited exclusion order.  Final decision pending.</a:t>
            </a:r>
            <a:endParaRPr lang="en-US" i="1" dirty="0" smtClean="0"/>
          </a:p>
          <a:p>
            <a:pPr lvl="1"/>
            <a:r>
              <a:rPr lang="en-US" dirty="0" smtClean="0"/>
              <a:t>All litigation settled April 2019</a:t>
            </a:r>
            <a:r>
              <a:rPr lang="en-US" i="1" dirty="0" smtClean="0"/>
              <a:t>.</a:t>
            </a:r>
            <a:endParaRPr lang="en-US" i="1" dirty="0" smtClean="0"/>
          </a:p>
          <a:p>
            <a:pPr lvl="1"/>
            <a:r>
              <a:rPr lang="en-US" b="1" dirty="0" smtClean="0"/>
              <a:t>However,</a:t>
            </a:r>
            <a:r>
              <a:rPr lang="en-US" i="1" dirty="0" smtClean="0"/>
              <a:t> FTC </a:t>
            </a:r>
            <a:r>
              <a:rPr lang="en-US" i="1" dirty="0"/>
              <a:t>v. </a:t>
            </a:r>
            <a:r>
              <a:rPr lang="en-US" i="1" dirty="0" smtClean="0"/>
              <a:t>Qualcomm</a:t>
            </a:r>
            <a:r>
              <a:rPr lang="en-US" dirty="0" smtClean="0"/>
              <a:t>, still pending: </a:t>
            </a:r>
            <a:r>
              <a:rPr lang="en-US" dirty="0"/>
              <a:t>Antitrust action initiated in January 2017 </a:t>
            </a:r>
            <a:r>
              <a:rPr lang="en-US" dirty="0" smtClean="0"/>
              <a:t>with </a:t>
            </a:r>
            <a:r>
              <a:rPr lang="en-US" dirty="0"/>
              <a:t>respect to certain </a:t>
            </a:r>
            <a:r>
              <a:rPr lang="en-US" dirty="0" smtClean="0"/>
              <a:t>Qualcomm patent </a:t>
            </a:r>
            <a:r>
              <a:rPr lang="en-US" dirty="0"/>
              <a:t>licensing practices.  In partial summary judgment ruling (Nov. 2018), N.D. CA interpreted SSO’s FRAND commitment under CA contract law as requiring patent licensing at the component, rather than device, level.  </a:t>
            </a:r>
            <a:r>
              <a:rPr lang="en-US" dirty="0" smtClean="0"/>
              <a:t>Final decision pending.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F124D7-FDE9-4F65-8BB8-CDDFB01D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77" y="260322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Prof. Ted Sichelman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tsichelman@sandiego.edu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759" y="0"/>
            <a:ext cx="10515600" cy="1325563"/>
          </a:xfrm>
        </p:spPr>
        <p:txBody>
          <a:bodyPr/>
          <a:lstStyle/>
          <a:p>
            <a:r>
              <a:rPr lang="en-US" dirty="0"/>
              <a:t>#2: PTAB Filings &amp; Institutions Stabilizing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88" y="1325563"/>
            <a:ext cx="7759455" cy="3935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4116" y="5466587"/>
            <a:ext cx="9940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Pendency </a:t>
            </a:r>
            <a:r>
              <a:rPr lang="en-US" u="sng" dirty="0"/>
              <a:t>of appeals</a:t>
            </a:r>
            <a:r>
              <a:rPr lang="en-US" dirty="0"/>
              <a:t>: 11.9 month median time from institution.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IPR results for instituted proceedings (2018)</a:t>
            </a:r>
            <a:r>
              <a:rPr lang="en-US" dirty="0"/>
              <a:t>: 64% all claims invalidated; 17% some claims invalidated; 19% no claims invalidated.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28261" y="305490"/>
            <a:ext cx="10515600" cy="1325563"/>
          </a:xfrm>
        </p:spPr>
        <p:txBody>
          <a:bodyPr/>
          <a:lstStyle/>
          <a:p>
            <a:r>
              <a:rPr lang="en-US" altLang="en-US" dirty="0" smtClean="0"/>
              <a:t>First-Time Institution Rate</a:t>
            </a:r>
          </a:p>
        </p:txBody>
      </p:sp>
      <p:graphicFrame>
        <p:nvGraphicFramePr>
          <p:cNvPr id="2969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957428"/>
              </p:ext>
            </p:extLst>
          </p:nvPr>
        </p:nvGraphicFramePr>
        <p:xfrm>
          <a:off x="1920461" y="1511297"/>
          <a:ext cx="7760252" cy="466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hart" r:id="rId4" imgW="8340051" imgH="5011346" progId="Excel.Chart.8">
                  <p:embed/>
                </p:oleObj>
              </mc:Choice>
              <mc:Fallback>
                <p:oleObj name="Chart" r:id="rId4" imgW="8340051" imgH="5011346" progId="Excel.Chart.8">
                  <p:embed/>
                  <p:pic>
                    <p:nvPicPr>
                      <p:cNvPr id="29699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461" y="1511297"/>
                        <a:ext cx="7760252" cy="4665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7340" y="6251713"/>
            <a:ext cx="357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Love, Miller &amp; Ambwani (2018)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E76A-7562-4D75-B374-8D347809A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 the PTAB </a:t>
            </a:r>
            <a:r>
              <a:rPr lang="en-US" sz="3600" dirty="0" smtClean="0"/>
              <a:t>Constitutional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708AF-A8A3-453C-AF4D-759BEE6F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377"/>
            <a:ext cx="10515600" cy="47035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</a:t>
            </a:r>
            <a:r>
              <a:rPr lang="en-US" i="1" dirty="0"/>
              <a:t>Oil States Energy v. Greene’s Energy Group </a:t>
            </a:r>
            <a:r>
              <a:rPr lang="en-US" dirty="0" smtClean="0"/>
              <a:t>(Apr. 2018</a:t>
            </a:r>
            <a:r>
              <a:rPr lang="en-US" dirty="0"/>
              <a:t>) (7-2), the Supreme Court addressed whether inter partes review, and the PTAB’s ability to invalidate a patent, is an unconstitutional exercise of judicial powers by a non-Article III tribunal.  </a:t>
            </a:r>
          </a:p>
          <a:p>
            <a:endParaRPr lang="en-US" dirty="0"/>
          </a:p>
          <a:p>
            <a:r>
              <a:rPr lang="en-US" dirty="0"/>
              <a:t>Petitioners’ argument rested on language in the Patent Act stating that patents “shall have the attributes of personal property” (§261).  However, the Court rejected this argument, stating that the patent is a “public franchise” and a matter involving “public rights.”  Hence Congress can elect to review and revoke issued patents through an administrative tribunal.</a:t>
            </a:r>
          </a:p>
          <a:p>
            <a:endParaRPr lang="en-US" dirty="0"/>
          </a:p>
          <a:p>
            <a:r>
              <a:rPr lang="en-US" u="sng" dirty="0"/>
              <a:t>Caveat</a:t>
            </a:r>
            <a:r>
              <a:rPr lang="en-US" dirty="0"/>
              <a:t>: “Our decision should not be misconstrued as suggesting that patents are not property for purposes of the Due Process Clause or the Takings Clause.”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3258-B8FB-433E-BC4D-67397161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970"/>
            <a:ext cx="10515600" cy="940527"/>
          </a:xfrm>
        </p:spPr>
        <p:txBody>
          <a:bodyPr/>
          <a:lstStyle/>
          <a:p>
            <a:r>
              <a:rPr lang="en-US" dirty="0"/>
              <a:t>PTAB Issues Addressed in 2018-19 (Selected)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F06C9-D8FB-47E9-9FA0-1635BFA60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140"/>
            <a:ext cx="10515600" cy="4563823"/>
          </a:xfrm>
        </p:spPr>
        <p:txBody>
          <a:bodyPr/>
          <a:lstStyle/>
          <a:p>
            <a:r>
              <a:rPr lang="en-US" dirty="0" smtClean="0"/>
              <a:t>Partial </a:t>
            </a:r>
            <a:r>
              <a:rPr lang="en-US" dirty="0"/>
              <a:t>institution of challenged claims</a:t>
            </a:r>
          </a:p>
          <a:p>
            <a:r>
              <a:rPr lang="en-US" dirty="0"/>
              <a:t>Time-bar </a:t>
            </a:r>
            <a:r>
              <a:rPr lang="en-US" dirty="0" smtClean="0"/>
              <a:t>determinations</a:t>
            </a:r>
          </a:p>
          <a:p>
            <a:r>
              <a:rPr lang="en-US" dirty="0" smtClean="0"/>
              <a:t>Standing </a:t>
            </a:r>
            <a:r>
              <a:rPr lang="en-US" dirty="0" smtClean="0"/>
              <a:t>to bring and appeal PTAB </a:t>
            </a:r>
            <a:r>
              <a:rPr lang="en-US" dirty="0" smtClean="0"/>
              <a:t>actions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Claim </a:t>
            </a:r>
            <a:r>
              <a:rPr lang="en-US" dirty="0"/>
              <a:t>construction </a:t>
            </a:r>
            <a:r>
              <a:rPr lang="en-US" dirty="0" smtClean="0"/>
              <a:t>standard</a:t>
            </a:r>
          </a:p>
          <a:p>
            <a:r>
              <a:rPr lang="en-US" dirty="0" smtClean="0"/>
              <a:t>Motions to Amend</a:t>
            </a:r>
            <a:endParaRPr lang="en-US" dirty="0" smtClean="0"/>
          </a:p>
          <a:p>
            <a:r>
              <a:rPr lang="en-US" dirty="0" smtClean="0"/>
              <a:t>IPRs </a:t>
            </a:r>
            <a:r>
              <a:rPr lang="en-US" dirty="0"/>
              <a:t>and tribal sovereign </a:t>
            </a:r>
            <a:r>
              <a:rPr lang="en-US" dirty="0" smtClean="0"/>
              <a:t>immunity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541D-C34E-4B8A-8AD4-E47F82EA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Must the PTAB Institute All Challenged Claims?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5C64B-4D28-438F-82D5-91AF532C3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748758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SAS Institute Inc. v. Iancu</a:t>
            </a:r>
            <a:r>
              <a:rPr lang="en-US" dirty="0"/>
              <a:t> </a:t>
            </a:r>
            <a:r>
              <a:rPr lang="en-US" dirty="0" smtClean="0"/>
              <a:t>(Apr. 2018</a:t>
            </a:r>
            <a:r>
              <a:rPr lang="en-US" dirty="0"/>
              <a:t>) (5-4): Yes. The AIA does not permit the PTAB to partially institute a petition for inter partes review.  </a:t>
            </a:r>
            <a:r>
              <a:rPr lang="en-US" dirty="0" smtClean="0"/>
              <a:t>If </a:t>
            </a:r>
            <a:r>
              <a:rPr lang="en-US" dirty="0"/>
              <a:t>the PTO institutes an IPR, it must decide the patentability of all claims the petitioner challenged.</a:t>
            </a:r>
          </a:p>
          <a:p>
            <a:endParaRPr lang="en-US" dirty="0"/>
          </a:p>
          <a:p>
            <a:r>
              <a:rPr lang="en-US" u="sng" dirty="0"/>
              <a:t>Bottom line</a:t>
            </a:r>
            <a:r>
              <a:rPr lang="en-US" dirty="0"/>
              <a:t>: </a:t>
            </a:r>
            <a:r>
              <a:rPr lang="en-US" dirty="0" smtClean="0"/>
              <a:t>The petitioner</a:t>
            </a:r>
            <a:r>
              <a:rPr lang="en-US" dirty="0"/>
              <a:t>, not the PTO, identifies the claims that will be reviewed in the IPR.</a:t>
            </a:r>
          </a:p>
          <a:p>
            <a:endParaRPr lang="en-US" dirty="0"/>
          </a:p>
          <a:p>
            <a:r>
              <a:rPr lang="en-US" u="sng" dirty="0" smtClean="0"/>
              <a:t>Somewhat overlooked takeaway</a:t>
            </a:r>
            <a:r>
              <a:rPr lang="en-US" dirty="0" smtClean="0"/>
              <a:t>: Notwithstanding </a:t>
            </a:r>
            <a:r>
              <a:rPr lang="en-US" i="1" dirty="0" smtClean="0"/>
              <a:t>Chevron </a:t>
            </a:r>
            <a:r>
              <a:rPr lang="en-US" dirty="0" smtClean="0"/>
              <a:t>deference, Court adopted a narrow understanding of §314(d) (Director’s institution decisions are non-appealable) and emphasized strong presumption in favor of judicial review.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9443-1370-4CE5-8AA7-992B7157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7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Time-Bar on IPR Petitions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71A0-1ADC-47F5-BD13-BCDF7CD45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488"/>
            <a:ext cx="10515600" cy="4722632"/>
          </a:xfrm>
        </p:spPr>
        <p:txBody>
          <a:bodyPr>
            <a:noAutofit/>
          </a:bodyPr>
          <a:lstStyle/>
          <a:p>
            <a:r>
              <a:rPr lang="en-US" sz="3200" b="1" u="sng" dirty="0"/>
              <a:t>Background</a:t>
            </a:r>
            <a:r>
              <a:rPr lang="en-US" sz="3200" dirty="0"/>
              <a:t>: Under </a:t>
            </a:r>
            <a:r>
              <a:rPr lang="en-US" sz="3200" dirty="0" smtClean="0"/>
              <a:t>the AIA</a:t>
            </a:r>
            <a:r>
              <a:rPr lang="en-US" sz="3200" dirty="0"/>
              <a:t>, institution precluded if petition filed more than one year after petitioner or </a:t>
            </a:r>
            <a:r>
              <a:rPr lang="en-US" sz="3200" u="sng" dirty="0"/>
              <a:t>real party in interest</a:t>
            </a:r>
            <a:r>
              <a:rPr lang="en-US" sz="3200" dirty="0"/>
              <a:t> is served with infringement complaint (§315(b)).</a:t>
            </a:r>
          </a:p>
          <a:p>
            <a:r>
              <a:rPr lang="en-US" sz="3200" b="1" u="sng" dirty="0" smtClean="0"/>
              <a:t>Procedural </a:t>
            </a:r>
            <a:r>
              <a:rPr lang="en-US" sz="3200" b="1" u="sng" dirty="0" smtClean="0"/>
              <a:t>History</a:t>
            </a:r>
            <a:r>
              <a:rPr lang="en-US" sz="3200" dirty="0" smtClean="0"/>
              <a:t>: Patentee (Applications in Internet Time) filed infringement suit against Salesforce.  In consultation with Salesforce, RPX subsequently filed IPR against AIT patents.  </a:t>
            </a:r>
            <a:r>
              <a:rPr lang="en-US" sz="3200" dirty="0"/>
              <a:t>If Salesforce were deemed </a:t>
            </a:r>
            <a:r>
              <a:rPr lang="en-US" sz="3200" dirty="0" smtClean="0"/>
              <a:t>real </a:t>
            </a:r>
            <a:r>
              <a:rPr lang="en-US" sz="3200" dirty="0"/>
              <a:t>party in interest, then §315(b) would </a:t>
            </a:r>
            <a:r>
              <a:rPr lang="en-US" sz="3200" dirty="0" smtClean="0"/>
              <a:t>time-bar </a:t>
            </a:r>
            <a:r>
              <a:rPr lang="en-US" sz="3200" dirty="0"/>
              <a:t>RPX’s IPR petitions.  PTAB rejected </a:t>
            </a:r>
            <a:r>
              <a:rPr lang="en-US" sz="3200" dirty="0" smtClean="0"/>
              <a:t>argument </a:t>
            </a:r>
            <a:r>
              <a:rPr lang="en-US" sz="3200" dirty="0"/>
              <a:t>and invalidated </a:t>
            </a:r>
            <a:r>
              <a:rPr lang="en-US" sz="3200" dirty="0" smtClean="0"/>
              <a:t>claims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9269-42CE-4A25-9B43-C34410F091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9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CC943B2C7C7B458E839029CCA980C9" ma:contentTypeVersion="10" ma:contentTypeDescription="Create a new document." ma:contentTypeScope="" ma:versionID="28176b67b82abe7fd7be412e36d7e32c">
  <xsd:schema xmlns:xsd="http://www.w3.org/2001/XMLSchema" xmlns:xs="http://www.w3.org/2001/XMLSchema" xmlns:p="http://schemas.microsoft.com/office/2006/metadata/properties" xmlns:ns2="a306c98c-0531-41a2-9389-6f09b0422cb4" xmlns:ns3="c3b367b3-dc77-49bc-abb4-51786e3088d6" targetNamespace="http://schemas.microsoft.com/office/2006/metadata/properties" ma:root="true" ma:fieldsID="3b4009d980d2de812dc72dbfa9d3f705" ns2:_="" ns3:_="">
    <xsd:import namespace="a306c98c-0531-41a2-9389-6f09b0422cb4"/>
    <xsd:import namespace="c3b367b3-dc77-49bc-abb4-51786e3088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6c98c-0531-41a2-9389-6f09b0422c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367b3-dc77-49bc-abb4-51786e3088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8475A1-CBA3-4B35-88D4-942E26E8D122}"/>
</file>

<file path=customXml/itemProps2.xml><?xml version="1.0" encoding="utf-8"?>
<ds:datastoreItem xmlns:ds="http://schemas.openxmlformats.org/officeDocument/2006/customXml" ds:itemID="{ECF27761-9D8F-4E7B-AD4D-7076112411C6}"/>
</file>

<file path=customXml/itemProps3.xml><?xml version="1.0" encoding="utf-8"?>
<ds:datastoreItem xmlns:ds="http://schemas.openxmlformats.org/officeDocument/2006/customXml" ds:itemID="{3B4938CE-B45C-45DC-86F0-A7BB7010063B}"/>
</file>

<file path=docProps/app.xml><?xml version="1.0" encoding="utf-8"?>
<Properties xmlns="http://schemas.openxmlformats.org/officeDocument/2006/extended-properties" xmlns:vt="http://schemas.openxmlformats.org/officeDocument/2006/docPropsVTypes">
  <TotalTime>13768</TotalTime>
  <Words>3806</Words>
  <Application>Microsoft Office PowerPoint</Application>
  <PresentationFormat>Widescreen</PresentationFormat>
  <Paragraphs>322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Microsoft Excel Chart</vt:lpstr>
      <vt:lpstr>Patent Law “Top 10”  of 2018</vt:lpstr>
      <vt:lpstr>#1: LA Goes to DC </vt:lpstr>
      <vt:lpstr>#2: PTAB Filings &amp; Institutions Stabilizing</vt:lpstr>
      <vt:lpstr>#2: PTAB Filings &amp; Institutions Stabilizing</vt:lpstr>
      <vt:lpstr>First-Time Institution Rate</vt:lpstr>
      <vt:lpstr>Is the PTAB Constitutional?</vt:lpstr>
      <vt:lpstr>PTAB Issues Addressed in 2018-19 (Selected)</vt:lpstr>
      <vt:lpstr>Must the PTAB Institute All Challenged Claims?</vt:lpstr>
      <vt:lpstr>Time-Bar on IPR Petitions</vt:lpstr>
      <vt:lpstr>Time-Bar on IPR Petitions</vt:lpstr>
      <vt:lpstr>Who has standing to bring IPRs?</vt:lpstr>
      <vt:lpstr>Who has standing to appeal PTAB decisions?</vt:lpstr>
      <vt:lpstr>New PTAB Claim Construction Standard</vt:lpstr>
      <vt:lpstr>Amendments at the PTAB (2019) </vt:lpstr>
      <vt:lpstr>St. Regis Mohawk Tribe v. Mylan Pharmaceuticals et al. (Fed. Cir. July 2018)</vt:lpstr>
      <vt:lpstr>#3-5: Effects of Recent Supreme Court Patent Decisions</vt:lpstr>
      <vt:lpstr>#3: Attorney’s Fees in the Post-Octane Era</vt:lpstr>
      <vt:lpstr>#3: Attorney’s Fees in the Post-Octane Era</vt:lpstr>
      <vt:lpstr>Attorneys’ Fees for PTAB § 145 Appeals</vt:lpstr>
      <vt:lpstr>#4: Willful Infringement in the Post-Halo Era</vt:lpstr>
      <vt:lpstr>#5: Venue in the Post-TC Heartland Era </vt:lpstr>
      <vt:lpstr>PowerPoint Presentation</vt:lpstr>
      <vt:lpstr>#6-7: Extraterritorial Issues</vt:lpstr>
      <vt:lpstr>#6: Extraterritoriality and Damages</vt:lpstr>
      <vt:lpstr>#7: Showdown at the ITC</vt:lpstr>
      <vt:lpstr>#8: Narrowing of Alice/Mayo?</vt:lpstr>
      <vt:lpstr>Berkheimer in the Courts and the PTO</vt:lpstr>
      <vt:lpstr>Berkheimer in the Courts and the PTO</vt:lpstr>
      <vt:lpstr>Are Method-of-Treatment Claims Patentable?</vt:lpstr>
      <vt:lpstr>Are Method-of-Treatment Claims Patentable?</vt:lpstr>
      <vt:lpstr>New PTO Guidance on 101</vt:lpstr>
      <vt:lpstr>New PTO Guidance on 101</vt:lpstr>
      <vt:lpstr>#9: Watch Out for Prior Art</vt:lpstr>
      <vt:lpstr>#9: Watch Out for Prior Art</vt:lpstr>
      <vt:lpstr>#10: Standard-Essential Patents</vt:lpstr>
      <vt:lpstr>#10: Standard-Essential Patents</vt:lpstr>
      <vt:lpstr>Prof. Ted Sichelman tsichelman@sandiego.edu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Year in Review</dc:title>
  <dc:creator>Jonathan Barnett</dc:creator>
  <cp:lastModifiedBy>Ted Sichelman</cp:lastModifiedBy>
  <cp:revision>203</cp:revision>
  <cp:lastPrinted>2019-03-15T21:47:12Z</cp:lastPrinted>
  <dcterms:created xsi:type="dcterms:W3CDTF">2019-03-03T23:50:29Z</dcterms:created>
  <dcterms:modified xsi:type="dcterms:W3CDTF">2019-04-26T20:29:09Z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0x01010096CC943B2C7C7B458E839029CCA980C9</vt:lpwstr>
  </property>
</Properties>
</file>