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816" r:id="rId1"/>
  </p:sldMasterIdLst>
  <p:notesMasterIdLst>
    <p:notesMasterId r:id="rId25"/>
  </p:notesMasterIdLst>
  <p:handoutMasterIdLst>
    <p:handoutMasterId r:id="rId26"/>
  </p:handoutMasterIdLst>
  <p:sldIdLst>
    <p:sldId id="256" r:id="rId2"/>
    <p:sldId id="266" r:id="rId3"/>
    <p:sldId id="270" r:id="rId4"/>
    <p:sldId id="278" r:id="rId5"/>
    <p:sldId id="265" r:id="rId6"/>
    <p:sldId id="264" r:id="rId7"/>
    <p:sldId id="268" r:id="rId8"/>
    <p:sldId id="279" r:id="rId9"/>
    <p:sldId id="280" r:id="rId10"/>
    <p:sldId id="260" r:id="rId11"/>
    <p:sldId id="263" r:id="rId12"/>
    <p:sldId id="285" r:id="rId13"/>
    <p:sldId id="259" r:id="rId14"/>
    <p:sldId id="282" r:id="rId15"/>
    <p:sldId id="276" r:id="rId16"/>
    <p:sldId id="275" r:id="rId17"/>
    <p:sldId id="274" r:id="rId18"/>
    <p:sldId id="271" r:id="rId19"/>
    <p:sldId id="261" r:id="rId20"/>
    <p:sldId id="258" r:id="rId21"/>
    <p:sldId id="283" r:id="rId22"/>
    <p:sldId id="284" r:id="rId23"/>
    <p:sldId id="281" r:id="rId24"/>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p15:clr>
            <a:srgbClr val="A4A3A4"/>
          </p15:clr>
        </p15:guide>
        <p15:guide id="2" orient="horz" pos="288">
          <p15:clr>
            <a:srgbClr val="A4A3A4"/>
          </p15:clr>
        </p15:guide>
        <p15:guide id="3" orient="horz" pos="3984">
          <p15:clr>
            <a:srgbClr val="A4A3A4"/>
          </p15:clr>
        </p15:guide>
        <p15:guide id="4" orient="horz" pos="1392" userDrawn="1">
          <p15:clr>
            <a:srgbClr val="A4A3A4"/>
          </p15:clr>
        </p15:guide>
        <p15:guide id="5" orient="horz" pos="3504">
          <p15:clr>
            <a:srgbClr val="A4A3A4"/>
          </p15:clr>
        </p15:guide>
        <p15:guide id="6" orient="horz" pos="2208" userDrawn="1">
          <p15:clr>
            <a:srgbClr val="A4A3A4"/>
          </p15:clr>
        </p15:guide>
        <p15:guide id="7" orient="horz" pos="2400">
          <p15:clr>
            <a:srgbClr val="A4A3A4"/>
          </p15:clr>
        </p15:guide>
        <p15:guide id="8" pos="2880">
          <p15:clr>
            <a:srgbClr val="A4A3A4"/>
          </p15:clr>
        </p15:guide>
        <p15:guide id="9" pos="5520">
          <p15:clr>
            <a:srgbClr val="A4A3A4"/>
          </p15:clr>
        </p15:guide>
        <p15:guide id="10" pos="288">
          <p15:clr>
            <a:srgbClr val="A4A3A4"/>
          </p15:clr>
        </p15:guide>
        <p15:guide id="11" pos="480">
          <p15:clr>
            <a:srgbClr val="A4A3A4"/>
          </p15:clr>
        </p15:guide>
        <p15:guide id="12" pos="45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2B2B2"/>
    <a:srgbClr val="253354"/>
    <a:srgbClr val="52B7BD"/>
    <a:srgbClr val="37698A"/>
    <a:srgbClr val="8D5FAF"/>
    <a:srgbClr val="AE2C2C"/>
    <a:srgbClr val="5EB8A0"/>
    <a:srgbClr val="E3B125"/>
    <a:srgbClr val="DAA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64" autoAdjust="0"/>
    <p:restoredTop sz="88928" autoAdjust="0"/>
  </p:normalViewPr>
  <p:slideViewPr>
    <p:cSldViewPr>
      <p:cViewPr varScale="1">
        <p:scale>
          <a:sx n="93" d="100"/>
          <a:sy n="93" d="100"/>
        </p:scale>
        <p:origin x="1920" y="208"/>
      </p:cViewPr>
      <p:guideLst>
        <p:guide orient="horz" pos="1104"/>
        <p:guide orient="horz" pos="288"/>
        <p:guide orient="horz" pos="3984"/>
        <p:guide orient="horz" pos="1392"/>
        <p:guide orient="horz" pos="3504"/>
        <p:guide orient="horz" pos="2208"/>
        <p:guide orient="horz" pos="2400"/>
        <p:guide pos="2880"/>
        <p:guide pos="5520"/>
        <p:guide pos="288"/>
        <p:guide pos="480"/>
        <p:guide pos="4560"/>
      </p:guideLst>
    </p:cSldViewPr>
  </p:slideViewPr>
  <p:notesTextViewPr>
    <p:cViewPr>
      <p:scale>
        <a:sx n="3" d="2"/>
        <a:sy n="3" d="2"/>
      </p:scale>
      <p:origin x="0" y="0"/>
    </p:cViewPr>
  </p:notesTextViewPr>
  <p:sorterViewPr>
    <p:cViewPr>
      <p:scale>
        <a:sx n="125" d="100"/>
        <a:sy n="125" d="100"/>
      </p:scale>
      <p:origin x="0" y="0"/>
    </p:cViewPr>
  </p:sorterViewPr>
  <p:notesViewPr>
    <p:cSldViewPr>
      <p:cViewPr varScale="1">
        <p:scale>
          <a:sx n="75" d="100"/>
          <a:sy n="75" d="100"/>
        </p:scale>
        <p:origin x="3906"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 Type="http://schemas.openxmlformats.org/officeDocument/2006/relationships/slide" Target="slides/slide2.xml"/><Relationship Id="rId2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33" Type="http://schemas.openxmlformats.org/officeDocument/2006/relationships/customXml" Target="../customXml/item3.xml"/><Relationship Id="rId20" Type="http://schemas.openxmlformats.org/officeDocument/2006/relationships/slide" Target="slides/slide19.xml"/><Relationship Id="rId29" Type="http://schemas.openxmlformats.org/officeDocument/2006/relationships/theme" Target="theme/theme1.xml"/><Relationship Id="rId16" Type="http://schemas.openxmlformats.org/officeDocument/2006/relationships/slide" Target="slides/slide15.xml"/><Relationship Id="rId2" Type="http://schemas.openxmlformats.org/officeDocument/2006/relationships/slide" Target="slides/slide1.xml"/><Relationship Id="rId24" Type="http://schemas.openxmlformats.org/officeDocument/2006/relationships/slide" Target="slides/slide23.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32" Type="http://schemas.openxmlformats.org/officeDocument/2006/relationships/customXml" Target="../customXml/item2.xml"/><Relationship Id="rId23" Type="http://schemas.openxmlformats.org/officeDocument/2006/relationships/slide" Target="slides/slide22.xml"/><Relationship Id="rId28" Type="http://schemas.openxmlformats.org/officeDocument/2006/relationships/viewProps" Target="viewProps.xml"/><Relationship Id="rId15" Type="http://schemas.openxmlformats.org/officeDocument/2006/relationships/slide" Target="slides/slide1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9" Type="http://schemas.openxmlformats.org/officeDocument/2006/relationships/slide" Target="slides/slide8.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57052" cy="465774"/>
          </a:xfrm>
          <a:prstGeom prst="rect">
            <a:avLst/>
          </a:prstGeom>
        </p:spPr>
        <p:txBody>
          <a:bodyPr vert="horz" lIns="92147" tIns="46074" rIns="92147" bIns="46074" rtlCol="0"/>
          <a:lstStyle>
            <a:lvl1pPr algn="l">
              <a:defRPr sz="1300"/>
            </a:lvl1pPr>
          </a:lstStyle>
          <a:p>
            <a:endParaRPr lang="en-US" dirty="0"/>
          </a:p>
        </p:txBody>
      </p:sp>
      <p:sp>
        <p:nvSpPr>
          <p:cNvPr id="3" name="Date Placeholder 2"/>
          <p:cNvSpPr>
            <a:spLocks noGrp="1"/>
          </p:cNvSpPr>
          <p:nvPr>
            <p:ph type="dt" sz="quarter" idx="1"/>
          </p:nvPr>
        </p:nvSpPr>
        <p:spPr>
          <a:xfrm>
            <a:off x="3994614" y="1"/>
            <a:ext cx="3057052" cy="465774"/>
          </a:xfrm>
          <a:prstGeom prst="rect">
            <a:avLst/>
          </a:prstGeom>
        </p:spPr>
        <p:txBody>
          <a:bodyPr vert="horz" lIns="92147" tIns="46074" rIns="92147" bIns="46074" rtlCol="0"/>
          <a:lstStyle>
            <a:lvl1pPr algn="r">
              <a:defRPr sz="1300"/>
            </a:lvl1pPr>
          </a:lstStyle>
          <a:p>
            <a:fld id="{C4AE6303-A542-49AF-9B2A-6216CD1052EF}" type="datetimeFigureOut">
              <a:rPr lang="en-US" smtClean="0"/>
              <a:t>4/26/19</a:t>
            </a:fld>
            <a:endParaRPr lang="en-US" dirty="0"/>
          </a:p>
        </p:txBody>
      </p:sp>
      <p:sp>
        <p:nvSpPr>
          <p:cNvPr id="4" name="Footer Placeholder 3"/>
          <p:cNvSpPr>
            <a:spLocks noGrp="1"/>
          </p:cNvSpPr>
          <p:nvPr>
            <p:ph type="ftr" sz="quarter" idx="2"/>
          </p:nvPr>
        </p:nvSpPr>
        <p:spPr>
          <a:xfrm>
            <a:off x="2" y="8841739"/>
            <a:ext cx="3057052" cy="465774"/>
          </a:xfrm>
          <a:prstGeom prst="rect">
            <a:avLst/>
          </a:prstGeom>
        </p:spPr>
        <p:txBody>
          <a:bodyPr vert="horz" lIns="92147" tIns="46074" rIns="92147" bIns="46074"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94614" y="8841739"/>
            <a:ext cx="3057052" cy="465774"/>
          </a:xfrm>
          <a:prstGeom prst="rect">
            <a:avLst/>
          </a:prstGeom>
        </p:spPr>
        <p:txBody>
          <a:bodyPr vert="horz" lIns="92147" tIns="46074" rIns="92147" bIns="46074" rtlCol="0" anchor="b"/>
          <a:lstStyle>
            <a:lvl1pPr algn="r">
              <a:defRPr sz="1300"/>
            </a:lvl1pPr>
          </a:lstStyle>
          <a:p>
            <a:fld id="{1C4216DE-CA79-406C-86CC-39FBF21290F3}" type="slidenum">
              <a:rPr lang="en-US" smtClean="0"/>
              <a:t>‹#›</a:t>
            </a:fld>
            <a:endParaRPr lang="en-US" dirty="0"/>
          </a:p>
        </p:txBody>
      </p:sp>
    </p:spTree>
    <p:extLst>
      <p:ext uri="{BB962C8B-B14F-4D97-AF65-F5344CB8AC3E}">
        <p14:creationId xmlns:p14="http://schemas.microsoft.com/office/powerpoint/2010/main" val="70692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56414" cy="465454"/>
          </a:xfrm>
          <a:prstGeom prst="rect">
            <a:avLst/>
          </a:prstGeom>
        </p:spPr>
        <p:txBody>
          <a:bodyPr vert="horz" lIns="92732" tIns="46366" rIns="92732" bIns="46366" rtlCol="0"/>
          <a:lstStyle>
            <a:lvl1pPr algn="l">
              <a:defRPr sz="1300"/>
            </a:lvl1pPr>
          </a:lstStyle>
          <a:p>
            <a:endParaRPr lang="en-US" dirty="0"/>
          </a:p>
        </p:txBody>
      </p:sp>
      <p:sp>
        <p:nvSpPr>
          <p:cNvPr id="3" name="Date Placeholder 2"/>
          <p:cNvSpPr>
            <a:spLocks noGrp="1"/>
          </p:cNvSpPr>
          <p:nvPr>
            <p:ph type="dt" idx="1"/>
          </p:nvPr>
        </p:nvSpPr>
        <p:spPr>
          <a:xfrm>
            <a:off x="3995220" y="4"/>
            <a:ext cx="3056414" cy="465454"/>
          </a:xfrm>
          <a:prstGeom prst="rect">
            <a:avLst/>
          </a:prstGeom>
        </p:spPr>
        <p:txBody>
          <a:bodyPr vert="horz" lIns="92732" tIns="46366" rIns="92732" bIns="46366" rtlCol="0"/>
          <a:lstStyle>
            <a:lvl1pPr algn="r">
              <a:defRPr sz="1300"/>
            </a:lvl1pPr>
          </a:lstStyle>
          <a:p>
            <a:fld id="{577AD54E-9BF3-4858-A945-4B351A6765BA}" type="datetimeFigureOut">
              <a:rPr lang="en-US" smtClean="0"/>
              <a:t>4/26/19</a:t>
            </a:fld>
            <a:endParaRPr lang="en-US" dirty="0"/>
          </a:p>
        </p:txBody>
      </p:sp>
      <p:sp>
        <p:nvSpPr>
          <p:cNvPr id="4" name="Slide Image Placeholder 3"/>
          <p:cNvSpPr>
            <a:spLocks noGrp="1" noRot="1" noChangeAspect="1"/>
          </p:cNvSpPr>
          <p:nvPr>
            <p:ph type="sldImg" idx="2"/>
          </p:nvPr>
        </p:nvSpPr>
        <p:spPr>
          <a:xfrm>
            <a:off x="1200150" y="696913"/>
            <a:ext cx="4654550" cy="3490912"/>
          </a:xfrm>
          <a:prstGeom prst="rect">
            <a:avLst/>
          </a:prstGeom>
          <a:noFill/>
          <a:ln w="12700">
            <a:solidFill>
              <a:prstClr val="black"/>
            </a:solidFill>
          </a:ln>
        </p:spPr>
        <p:txBody>
          <a:bodyPr vert="horz" lIns="92732" tIns="46366" rIns="92732" bIns="46366" rtlCol="0" anchor="ctr"/>
          <a:lstStyle/>
          <a:p>
            <a:endParaRPr lang="en-US"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2732" tIns="46366" rIns="92732" bIns="4636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2033"/>
            <a:ext cx="3056414" cy="465454"/>
          </a:xfrm>
          <a:prstGeom prst="rect">
            <a:avLst/>
          </a:prstGeom>
        </p:spPr>
        <p:txBody>
          <a:bodyPr vert="horz" lIns="92732" tIns="46366" rIns="92732" bIns="4636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95220" y="8842033"/>
            <a:ext cx="3056414" cy="465454"/>
          </a:xfrm>
          <a:prstGeom prst="rect">
            <a:avLst/>
          </a:prstGeom>
        </p:spPr>
        <p:txBody>
          <a:bodyPr vert="horz" lIns="92732" tIns="46366" rIns="92732" bIns="46366" rtlCol="0" anchor="b"/>
          <a:lstStyle>
            <a:lvl1pPr algn="r">
              <a:defRPr sz="1300"/>
            </a:lvl1pPr>
          </a:lstStyle>
          <a:p>
            <a:fld id="{B41F0321-F683-4D81-A0C3-B2BECAB7892A}" type="slidenum">
              <a:rPr lang="en-US" smtClean="0"/>
              <a:t>‹#›</a:t>
            </a:fld>
            <a:endParaRPr lang="en-US" dirty="0"/>
          </a:p>
        </p:txBody>
      </p:sp>
    </p:spTree>
    <p:extLst>
      <p:ext uri="{BB962C8B-B14F-4D97-AF65-F5344CB8AC3E}">
        <p14:creationId xmlns:p14="http://schemas.microsoft.com/office/powerpoint/2010/main" val="4041660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48"/>
          <a:stretch/>
        </p:blipFill>
        <p:spPr>
          <a:xfrm>
            <a:off x="0" y="3505200"/>
            <a:ext cx="9144000" cy="3352800"/>
          </a:xfrm>
          <a:prstGeom prst="rect">
            <a:avLst/>
          </a:prstGeom>
        </p:spPr>
      </p:pic>
      <p:sp>
        <p:nvSpPr>
          <p:cNvPr id="22" name="Title 7"/>
          <p:cNvSpPr>
            <a:spLocks noGrp="1"/>
          </p:cNvSpPr>
          <p:nvPr>
            <p:ph type="ctrTitle" hasCustomPrompt="1"/>
          </p:nvPr>
        </p:nvSpPr>
        <p:spPr>
          <a:xfrm>
            <a:off x="457200" y="2038350"/>
            <a:ext cx="8375904" cy="1399032"/>
          </a:xfrm>
        </p:spPr>
        <p:txBody>
          <a:bodyPr anchor="b">
            <a:normAutofit/>
          </a:bodyPr>
          <a:lstStyle>
            <a:lvl1pPr algn="l">
              <a:defRPr sz="3600">
                <a:solidFill>
                  <a:schemeClr val="tx1"/>
                </a:solidFill>
              </a:defRPr>
            </a:lvl1pPr>
          </a:lstStyle>
          <a:p>
            <a:r>
              <a:rPr kumimoji="0" lang="en-US" dirty="0" smtClean="0"/>
              <a:t>[Title]</a:t>
            </a:r>
            <a:endParaRPr kumimoji="0" lang="en-US" dirty="0"/>
          </a:p>
        </p:txBody>
      </p:sp>
      <p:sp>
        <p:nvSpPr>
          <p:cNvPr id="28" name="Subtitle 8"/>
          <p:cNvSpPr>
            <a:spLocks noGrp="1"/>
          </p:cNvSpPr>
          <p:nvPr>
            <p:ph type="subTitle" idx="1" hasCustomPrompt="1"/>
          </p:nvPr>
        </p:nvSpPr>
        <p:spPr>
          <a:xfrm>
            <a:off x="487618" y="3590925"/>
            <a:ext cx="8361107" cy="533400"/>
          </a:xfrm>
        </p:spPr>
        <p:txBody>
          <a:bodyPr>
            <a:noAutofit/>
          </a:bodyPr>
          <a:lstStyle>
            <a:lvl1pPr marL="0" indent="0" algn="l">
              <a:buNone/>
              <a:defRPr sz="200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[Subtitle(s)]</a:t>
            </a:r>
            <a:endParaRPr kumimoji="0" lang="en-US" dirty="0"/>
          </a:p>
        </p:txBody>
      </p:sp>
      <p:sp>
        <p:nvSpPr>
          <p:cNvPr id="32" name="Slide Number Placeholder 28"/>
          <p:cNvSpPr>
            <a:spLocks noGrp="1"/>
          </p:cNvSpPr>
          <p:nvPr>
            <p:ph type="sldNum" sz="quarter" idx="12"/>
          </p:nvPr>
        </p:nvSpPr>
        <p:spPr>
          <a:xfrm>
            <a:off x="8549640" y="6409944"/>
            <a:ext cx="530352" cy="365760"/>
          </a:xfrm>
        </p:spPr>
        <p:txBody>
          <a:bodyPr/>
          <a:lstStyle>
            <a:lvl1pPr algn="ctr">
              <a:defRPr sz="1600">
                <a:solidFill>
                  <a:schemeClr val="bg1"/>
                </a:solidFill>
              </a:defRPr>
            </a:lvl1pPr>
          </a:lstStyle>
          <a:p>
            <a:fld id="{A393792D-F020-400E-8E2E-114E976138AB}" type="slidenum">
              <a:rPr lang="en-US" smtClean="0"/>
              <a:pPr/>
              <a:t>‹#›</a:t>
            </a:fld>
            <a:endParaRPr lang="en-US" dirty="0"/>
          </a:p>
        </p:txBody>
      </p:sp>
      <p:sp>
        <p:nvSpPr>
          <p:cNvPr id="11" name="Rectangle 10"/>
          <p:cNvSpPr/>
          <p:nvPr userDrawn="1"/>
        </p:nvSpPr>
        <p:spPr>
          <a:xfrm>
            <a:off x="0" y="3489960"/>
            <a:ext cx="9144000" cy="91440"/>
          </a:xfrm>
          <a:prstGeom prst="rect">
            <a:avLst/>
          </a:prstGeom>
          <a:solidFill>
            <a:srgbClr val="376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1pPr>
              <a:buClr>
                <a:schemeClr val="tx2"/>
              </a:buClr>
              <a:defRPr/>
            </a:lvl1pPr>
            <a:lvl3pPr marL="923544" indent="-219456">
              <a:buFont typeface="Wingdings" panose="05000000000000000000" pitchFamily="2" charset="2"/>
              <a:buChar char="§"/>
              <a:defRPr/>
            </a:lvl3pPr>
            <a:lvl4pPr marL="1179576" indent="-201168">
              <a:buClr>
                <a:schemeClr val="bg2"/>
              </a:buClr>
              <a:buSzPct val="100000"/>
              <a:buFont typeface="Arial" panose="020B0604020202020204" pitchFamily="34" charset="0"/>
              <a:buChar char="•"/>
              <a:defRPr/>
            </a:lvl4pPr>
            <a:lvl5pPr>
              <a:buClr>
                <a:schemeClr val="bg1">
                  <a:lumMod val="65000"/>
                </a:schemeClr>
              </a:buClr>
              <a:buSzPct val="9500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p:txBody>
          <a:bodyPr/>
          <a:lstStyle/>
          <a:p>
            <a:fld id="{A393792D-F020-400E-8E2E-114E976138AB}" type="slidenum">
              <a:rPr lang="en-US" smtClean="0"/>
              <a:t>‹#›</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rgbClr val="C00000"/>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Rectangle 11"/>
          <p:cNvSpPr/>
          <p:nvPr userDrawn="1"/>
        </p:nvSpPr>
        <p:spPr>
          <a:xfrm>
            <a:off x="0" y="0"/>
            <a:ext cx="91440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
          <p:cNvSpPr>
            <a:spLocks noGrp="1"/>
          </p:cNvSpPr>
          <p:nvPr>
            <p:ph type="body" idx="1"/>
          </p:nvPr>
        </p:nvSpPr>
        <p:spPr>
          <a:xfrm>
            <a:off x="2228057" y="3459905"/>
            <a:ext cx="4687887" cy="542925"/>
          </a:xfrm>
        </p:spPr>
        <p:txBody>
          <a:bodyPr anchor="t">
            <a:normAutofit/>
          </a:bodyPr>
          <a:lstStyle>
            <a:lvl1pPr marL="45720" indent="0" algn="ctr">
              <a:buNone/>
              <a:defRPr sz="2800" b="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33" name="Title 1"/>
          <p:cNvSpPr>
            <a:spLocks noGrp="1"/>
          </p:cNvSpPr>
          <p:nvPr>
            <p:ph type="title"/>
          </p:nvPr>
        </p:nvSpPr>
        <p:spPr>
          <a:xfrm>
            <a:off x="685800" y="2029407"/>
            <a:ext cx="7772400" cy="1362075"/>
          </a:xfrm>
        </p:spPr>
        <p:txBody>
          <a:bodyPr anchor="b">
            <a:noAutofit/>
          </a:bodyPr>
          <a:lstStyle>
            <a:lvl1pPr marL="0" algn="ctr" defTabSz="457200" rtl="0" eaLnBrk="1" latinLnBrk="0" hangingPunct="1">
              <a:buNone/>
              <a:defRPr lang="en-US" sz="4400" kern="1200" dirty="0">
                <a:solidFill>
                  <a:schemeClr val="tx1"/>
                </a:solidFill>
                <a:latin typeface="+mn-lt"/>
                <a:ea typeface="+mn-ea"/>
                <a:cs typeface="+mn-cs"/>
              </a:defRPr>
            </a:lvl1pPr>
          </a:lstStyle>
          <a:p>
            <a:r>
              <a:rPr kumimoji="0" lang="en-US" dirty="0" smtClean="0"/>
              <a:t>Click to edit Master title style</a:t>
            </a:r>
            <a:endParaRPr kumimoji="0" lang="en-US" dirty="0"/>
          </a:p>
        </p:txBody>
      </p:sp>
      <p:cxnSp>
        <p:nvCxnSpPr>
          <p:cNvPr id="11" name="Straight Connector 10"/>
          <p:cNvCxnSpPr/>
          <p:nvPr userDrawn="1"/>
        </p:nvCxnSpPr>
        <p:spPr>
          <a:xfrm>
            <a:off x="998220" y="3415872"/>
            <a:ext cx="714756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Slide Number Placeholder 5"/>
          <p:cNvSpPr>
            <a:spLocks noGrp="1"/>
          </p:cNvSpPr>
          <p:nvPr>
            <p:ph type="sldNum" sz="quarter" idx="12"/>
          </p:nvPr>
        </p:nvSpPr>
        <p:spPr>
          <a:xfrm>
            <a:off x="8549640" y="6408420"/>
            <a:ext cx="531288" cy="365760"/>
          </a:xfrm>
        </p:spPr>
        <p:txBody>
          <a:bodyPr/>
          <a:lstStyle>
            <a:lvl1pPr>
              <a:defRPr>
                <a:solidFill>
                  <a:schemeClr val="tx1"/>
                </a:solidFill>
              </a:defRPr>
            </a:lvl1pPr>
          </a:lstStyle>
          <a:p>
            <a:fld id="{A393792D-F020-400E-8E2E-114E976138AB}" type="slidenum">
              <a:rPr lang="en-US" smtClean="0"/>
              <a:pPr/>
              <a:t>‹#›</a:t>
            </a:fld>
            <a:endParaRPr lang="en-US" dirty="0"/>
          </a:p>
        </p:txBody>
      </p:sp>
      <p:sp>
        <p:nvSpPr>
          <p:cNvPr id="7"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rgbClr val="C00000"/>
                </a:solidFill>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3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93792D-F020-400E-8E2E-114E976138AB}" type="slidenum">
              <a:rPr lang="en-US" smtClean="0"/>
              <a:t>‹#›</a:t>
            </a:fld>
            <a:endParaRPr lang="en-US" dirty="0"/>
          </a:p>
        </p:txBody>
      </p:sp>
      <p:sp>
        <p:nvSpPr>
          <p:cNvPr id="2" name="Rectangle 1"/>
          <p:cNvSpPr/>
          <p:nvPr userDrawn="1"/>
        </p:nvSpPr>
        <p:spPr>
          <a:xfrm>
            <a:off x="0" y="304800"/>
            <a:ext cx="91440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rgbClr val="C00000"/>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93792D-F020-400E-8E2E-114E976138AB}" type="slidenum">
              <a:rPr lang="en-US" smtClean="0"/>
              <a:t>‹#›</a:t>
            </a:fld>
            <a:endParaRPr lang="en-US" dirty="0"/>
          </a:p>
        </p:txBody>
      </p:sp>
      <p:sp>
        <p:nvSpPr>
          <p:cNvPr id="2" name="Rectangle 1"/>
          <p:cNvSpPr/>
          <p:nvPr userDrawn="1"/>
        </p:nvSpPr>
        <p:spPr>
          <a:xfrm>
            <a:off x="0" y="0"/>
            <a:ext cx="91440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rgbClr val="C00000"/>
                </a:solidFill>
              </a:defRPr>
            </a:lvl1pPr>
          </a:lstStyle>
          <a:p>
            <a:endParaRPr lang="en-US" dirty="0"/>
          </a:p>
        </p:txBody>
      </p:sp>
    </p:spTree>
    <p:extLst>
      <p:ext uri="{BB962C8B-B14F-4D97-AF65-F5344CB8AC3E}">
        <p14:creationId xmlns:p14="http://schemas.microsoft.com/office/powerpoint/2010/main" val="15440452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770063"/>
            <a:ext cx="4038600" cy="4554538"/>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0063"/>
            <a:ext cx="4038600" cy="4554538"/>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p>
            <a:fld id="{A393792D-F020-400E-8E2E-114E976138AB}" type="slidenum">
              <a:rPr lang="en-US" smtClean="0"/>
              <a:t>‹#›</a:t>
            </a:fld>
            <a:endParaRPr lang="en-US" dirty="0"/>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rgbClr val="C00000"/>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28136"/>
            <a:ext cx="8382000" cy="1069848"/>
          </a:xfrm>
        </p:spPr>
        <p:txBody>
          <a:bodyPr anchor="ctr">
            <a:normAutofit/>
          </a:bodyPr>
          <a:lstStyle>
            <a:lvl1pPr>
              <a:defRPr sz="3200" b="0" i="0" cap="none" baseline="0"/>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81000" y="175260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175260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216148"/>
            <a:ext cx="4041648" cy="4108451"/>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216148"/>
            <a:ext cx="4041775" cy="4108451"/>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7" name="Slide Number Placeholder 26"/>
          <p:cNvSpPr>
            <a:spLocks noGrp="1"/>
          </p:cNvSpPr>
          <p:nvPr>
            <p:ph type="sldNum" sz="quarter" idx="11"/>
          </p:nvPr>
        </p:nvSpPr>
        <p:spPr/>
        <p:txBody>
          <a:bodyPr rtlCol="0"/>
          <a:lstStyle/>
          <a:p>
            <a:fld id="{A393792D-F020-400E-8E2E-114E976138AB}" type="slidenum">
              <a:rPr lang="en-US" smtClean="0"/>
              <a:t>‹#›</a:t>
            </a:fld>
            <a:endParaRPr lang="en-US" dirty="0"/>
          </a:p>
        </p:txBody>
      </p:sp>
      <p:sp>
        <p:nvSpPr>
          <p:cNvPr id="8" name="Footer Placeholder 4"/>
          <p:cNvSpPr>
            <a:spLocks noGrp="1"/>
          </p:cNvSpPr>
          <p:nvPr>
            <p:ph type="ftr" sz="quarter" idx="12"/>
          </p:nvPr>
        </p:nvSpPr>
        <p:spPr>
          <a:xfrm>
            <a:off x="3028950" y="6356350"/>
            <a:ext cx="3086100" cy="365125"/>
          </a:xfrm>
          <a:prstGeom prst="rect">
            <a:avLst/>
          </a:prstGeom>
        </p:spPr>
        <p:txBody>
          <a:bodyPr vert="horz" lIns="91440" tIns="45720" rIns="91440" bIns="45720" rtlCol="0" anchor="ctr"/>
          <a:lstStyle>
            <a:lvl1pPr algn="ctr">
              <a:defRPr sz="1200">
                <a:solidFill>
                  <a:srgbClr val="C00000"/>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93792D-F020-400E-8E2E-114E976138AB}" type="slidenum">
              <a:rPr lang="en-US" smtClean="0"/>
              <a:t>‹#›</a:t>
            </a:fld>
            <a:endParaRPr lang="en-US" dirty="0"/>
          </a:p>
        </p:txBody>
      </p:sp>
      <p:sp>
        <p:nvSpPr>
          <p:cNvPr id="2" name="Rectangle 1" hidden="1"/>
          <p:cNvSpPr/>
          <p:nvPr userDrawn="1"/>
        </p:nvSpPr>
        <p:spPr>
          <a:xfrm>
            <a:off x="0" y="304800"/>
            <a:ext cx="91440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3"/>
          </p:nvPr>
        </p:nvSpPr>
        <p:spPr>
          <a:xfrm>
            <a:off x="524934" y="1981200"/>
            <a:ext cx="8085666" cy="1295400"/>
          </a:xfrm>
        </p:spPr>
        <p:txBody>
          <a:bodyPr/>
          <a:lstStyle>
            <a:lvl1pPr marL="109728" indent="0" algn="ctr">
              <a:buNone/>
              <a:defRPr sz="4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4"/>
          </p:nvPr>
        </p:nvSpPr>
        <p:spPr>
          <a:xfrm>
            <a:off x="2895600" y="2895600"/>
            <a:ext cx="6096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 name="Group 2"/>
          <p:cNvGrpSpPr/>
          <p:nvPr userDrawn="1"/>
        </p:nvGrpSpPr>
        <p:grpSpPr>
          <a:xfrm>
            <a:off x="0" y="-2002"/>
            <a:ext cx="9144001" cy="1907001"/>
            <a:chOff x="0" y="-2001"/>
            <a:chExt cx="9144001" cy="1462244"/>
          </a:xfrm>
        </p:grpSpPr>
        <p:sp>
          <p:nvSpPr>
            <p:cNvPr id="7" name="Rectangle 6"/>
            <p:cNvSpPr/>
            <p:nvPr userDrawn="1"/>
          </p:nvSpPr>
          <p:spPr>
            <a:xfrm>
              <a:off x="0" y="-1"/>
              <a:ext cx="9144000" cy="1143001"/>
            </a:xfrm>
            <a:prstGeom prst="rect">
              <a:avLst/>
            </a:prstGeom>
            <a:gradFill>
              <a:gsLst>
                <a:gs pos="0">
                  <a:schemeClr val="tx1"/>
                </a:gs>
                <a:gs pos="63000">
                  <a:schemeClr val="tx1"/>
                </a:gs>
                <a:gs pos="100000">
                  <a:srgbClr val="324570"/>
                </a:gs>
              </a:gsLst>
              <a:lin ang="0" scaled="0"/>
            </a:gra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lang="en-US" dirty="0"/>
            </a:p>
          </p:txBody>
        </p:sp>
        <p:grpSp>
          <p:nvGrpSpPr>
            <p:cNvPr id="8" name="Group 7"/>
            <p:cNvGrpSpPr/>
            <p:nvPr userDrawn="1"/>
          </p:nvGrpSpPr>
          <p:grpSpPr>
            <a:xfrm>
              <a:off x="0" y="1143000"/>
              <a:ext cx="9144001" cy="317243"/>
              <a:chOff x="0" y="1143000"/>
              <a:chExt cx="9144001" cy="317243"/>
            </a:xfrm>
          </p:grpSpPr>
          <p:sp>
            <p:nvSpPr>
              <p:cNvPr id="9" name="Rectangle 8"/>
              <p:cNvSpPr/>
              <p:nvPr/>
            </p:nvSpPr>
            <p:spPr>
              <a:xfrm>
                <a:off x="1" y="1201542"/>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0" y="1143000"/>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V="1">
                <a:off x="5410182" y="119497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flipV="1">
                <a:off x="5410200" y="1274836"/>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13" name="Rounded Rectangle 12"/>
              <p:cNvSpPr/>
              <p:nvPr/>
            </p:nvSpPr>
            <p:spPr bwMode="white">
              <a:xfrm>
                <a:off x="5407339" y="1332228"/>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14" name="Rounded Rectangle 13"/>
              <p:cNvSpPr/>
              <p:nvPr/>
            </p:nvSpPr>
            <p:spPr bwMode="white">
              <a:xfrm>
                <a:off x="7373646" y="1423667"/>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grpSp>
        <p:grpSp>
          <p:nvGrpSpPr>
            <p:cNvPr id="15" name="Group 14"/>
            <p:cNvGrpSpPr/>
            <p:nvPr userDrawn="1"/>
          </p:nvGrpSpPr>
          <p:grpSpPr>
            <a:xfrm>
              <a:off x="8873475" y="-2001"/>
              <a:ext cx="269117" cy="1462244"/>
              <a:chOff x="8873475" y="-2001"/>
              <a:chExt cx="269117" cy="621792"/>
            </a:xfrm>
          </p:grpSpPr>
          <p:sp>
            <p:nvSpPr>
              <p:cNvPr id="16" name="Rectangle 15"/>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grpSp>
      </p:grpSp>
      <p:sp>
        <p:nvSpPr>
          <p:cNvPr id="22"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rgbClr val="C00000"/>
                </a:solidFill>
              </a:defRPr>
            </a:lvl1pPr>
          </a:lstStyle>
          <a:p>
            <a:endParaRPr lang="en-US" dirty="0"/>
          </a:p>
        </p:txBody>
      </p:sp>
    </p:spTree>
    <p:extLst>
      <p:ext uri="{BB962C8B-B14F-4D97-AF65-F5344CB8AC3E}">
        <p14:creationId xmlns:p14="http://schemas.microsoft.com/office/powerpoint/2010/main" val="25191932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447800"/>
            <a:ext cx="3383280" cy="531994"/>
          </a:xfrm>
        </p:spPr>
        <p:txBody>
          <a:bodyPr anchor="b"/>
          <a:lstStyle>
            <a:lvl1pPr algn="l">
              <a:buNone/>
              <a:defRPr sz="1800" b="1">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5353496" y="2010727"/>
            <a:ext cx="3383280" cy="4354629"/>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1295399"/>
            <a:ext cx="5102352" cy="5029201"/>
          </a:xfrm>
        </p:spPr>
        <p:txBody>
          <a:bodyPr/>
          <a:lstStyle>
            <a:lvl1pPr>
              <a:defRPr sz="2400"/>
            </a:lvl1pPr>
            <a:lvl2pPr>
              <a:defRPr sz="2400"/>
            </a:lvl2pPr>
            <a:lvl3pPr>
              <a:defRPr sz="2000"/>
            </a:lvl3pPr>
            <a:lvl4pPr>
              <a:defRPr sz="2000"/>
            </a:lvl4pPr>
            <a:lvl5pPr>
              <a:defRPr sz="20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p:txBody>
          <a:bodyPr/>
          <a:lstStyle/>
          <a:p>
            <a:fld id="{A393792D-F020-400E-8E2E-114E976138AB}" type="slidenum">
              <a:rPr lang="en-US" smtClean="0"/>
              <a:t>‹#›</a:t>
            </a:fld>
            <a:endParaRPr lang="en-US" dirty="0"/>
          </a:p>
        </p:txBody>
      </p:sp>
      <p:sp>
        <p:nvSpPr>
          <p:cNvPr id="6"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rgbClr val="C00000"/>
                </a:solidFill>
              </a:defRPr>
            </a:lvl1pPr>
          </a:lstStyle>
          <a:p>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Rectangle 28"/>
          <p:cNvSpPr/>
          <p:nvPr/>
        </p:nvSpPr>
        <p:spPr>
          <a:xfrm>
            <a:off x="0" y="-1"/>
            <a:ext cx="9144000" cy="1143001"/>
          </a:xfrm>
          <a:prstGeom prst="rect">
            <a:avLst/>
          </a:prstGeom>
          <a:gradFill>
            <a:gsLst>
              <a:gs pos="0">
                <a:schemeClr val="tx1"/>
              </a:gs>
              <a:gs pos="63000">
                <a:schemeClr val="tx1"/>
              </a:gs>
              <a:gs pos="100000">
                <a:srgbClr val="324570"/>
              </a:gs>
            </a:gsLst>
            <a:lin ang="0" scaled="0"/>
          </a:gra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lang="en-US" dirty="0"/>
          </a:p>
        </p:txBody>
      </p:sp>
      <p:grpSp>
        <p:nvGrpSpPr>
          <p:cNvPr id="4" name="Group 3"/>
          <p:cNvGrpSpPr/>
          <p:nvPr userDrawn="1"/>
        </p:nvGrpSpPr>
        <p:grpSpPr>
          <a:xfrm>
            <a:off x="0" y="1143000"/>
            <a:ext cx="9144001" cy="317243"/>
            <a:chOff x="0" y="1143000"/>
            <a:chExt cx="9144001" cy="317243"/>
          </a:xfrm>
        </p:grpSpPr>
        <p:sp>
          <p:nvSpPr>
            <p:cNvPr id="28" name="Rectangle 27"/>
            <p:cNvSpPr/>
            <p:nvPr/>
          </p:nvSpPr>
          <p:spPr>
            <a:xfrm>
              <a:off x="1" y="1201542"/>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0" y="1143000"/>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Rectangle 30"/>
            <p:cNvSpPr/>
            <p:nvPr/>
          </p:nvSpPr>
          <p:spPr>
            <a:xfrm flipV="1">
              <a:off x="5410182" y="119497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flipV="1">
              <a:off x="5410200" y="1274836"/>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Rounded Rectangle 32"/>
            <p:cNvSpPr/>
            <p:nvPr/>
          </p:nvSpPr>
          <p:spPr bwMode="white">
            <a:xfrm>
              <a:off x="5407339" y="1332228"/>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Rounded Rectangle 33"/>
            <p:cNvSpPr/>
            <p:nvPr/>
          </p:nvSpPr>
          <p:spPr bwMode="white">
            <a:xfrm>
              <a:off x="7373646" y="1423667"/>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grpSp>
      <p:sp>
        <p:nvSpPr>
          <p:cNvPr id="22" name="Title Placeholder 21"/>
          <p:cNvSpPr>
            <a:spLocks noGrp="1"/>
          </p:cNvSpPr>
          <p:nvPr>
            <p:ph type="title"/>
          </p:nvPr>
        </p:nvSpPr>
        <p:spPr>
          <a:xfrm>
            <a:off x="457200" y="38099"/>
            <a:ext cx="8229600" cy="10668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600200"/>
            <a:ext cx="8229600" cy="472440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3" name="Slide Number Placeholder 22"/>
          <p:cNvSpPr>
            <a:spLocks noGrp="1"/>
          </p:cNvSpPr>
          <p:nvPr>
            <p:ph type="sldNum" sz="quarter" idx="4"/>
          </p:nvPr>
        </p:nvSpPr>
        <p:spPr>
          <a:xfrm>
            <a:off x="8553678" y="6408420"/>
            <a:ext cx="531288" cy="365760"/>
          </a:xfrm>
          <a:prstGeom prst="rect">
            <a:avLst/>
          </a:prstGeom>
        </p:spPr>
        <p:txBody>
          <a:bodyPr vert="horz" anchor="ctr" anchorCtr="0"/>
          <a:lstStyle>
            <a:lvl1pPr algn="ctr" eaLnBrk="1" latinLnBrk="0" hangingPunct="1">
              <a:defRPr kumimoji="0" sz="1600">
                <a:solidFill>
                  <a:schemeClr val="tx1"/>
                </a:solidFill>
              </a:defRPr>
            </a:lvl1pPr>
          </a:lstStyle>
          <a:p>
            <a:fld id="{A393792D-F020-400E-8E2E-114E976138AB}" type="slidenum">
              <a:rPr lang="en-US" smtClean="0"/>
              <a:pPr/>
              <a:t>‹#›</a:t>
            </a:fld>
            <a:endParaRPr lang="en-US" dirty="0"/>
          </a:p>
        </p:txBody>
      </p:sp>
      <p:grpSp>
        <p:nvGrpSpPr>
          <p:cNvPr id="2" name="Group 1"/>
          <p:cNvGrpSpPr/>
          <p:nvPr userDrawn="1"/>
        </p:nvGrpSpPr>
        <p:grpSpPr>
          <a:xfrm>
            <a:off x="8873475" y="-2001"/>
            <a:ext cx="269117" cy="1462244"/>
            <a:chOff x="8873475" y="-2001"/>
            <a:chExt cx="269117" cy="621792"/>
          </a:xfrm>
        </p:grpSpPr>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grpSp>
      <p:pic>
        <p:nvPicPr>
          <p:cNvPr id="21" name="Picture 2" descr="C:\Users\3ewc\Desktop\LAIPLA-LOGO.jp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r="17044" b="27104"/>
          <a:stretch/>
        </p:blipFill>
        <p:spPr bwMode="auto">
          <a:xfrm>
            <a:off x="462844" y="6301437"/>
            <a:ext cx="1365956" cy="37082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3" r:id="rId4"/>
    <p:sldLayoutId id="2147483829" r:id="rId5"/>
    <p:sldLayoutId id="2147483820" r:id="rId6"/>
    <p:sldLayoutId id="2147483821" r:id="rId7"/>
    <p:sldLayoutId id="2147483828" r:id="rId8"/>
    <p:sldLayoutId id="2147483824" r:id="rId9"/>
  </p:sldLayoutIdLst>
  <p:timing>
    <p:tnLst>
      <p:par>
        <p:cTn id="1" dur="indefinite" restart="never" nodeType="tmRoot"/>
      </p:par>
    </p:tnLst>
  </p:timing>
  <p:hf hdr="0" ftr="0" dt="0"/>
  <p:txStyles>
    <p:titleStyle>
      <a:lvl1pPr algn="ctr" rtl="0" eaLnBrk="1" latinLnBrk="0" hangingPunct="1">
        <a:spcBef>
          <a:spcPct val="0"/>
        </a:spcBef>
        <a:buNone/>
        <a:defRPr kumimoji="0" sz="3200" kern="1200">
          <a:solidFill>
            <a:schemeClr val="bg1"/>
          </a:solidFill>
          <a:latin typeface="+mj-lt"/>
          <a:ea typeface="+mj-ea"/>
          <a:cs typeface="+mj-cs"/>
        </a:defRPr>
      </a:lvl1pPr>
    </p:titleStyle>
    <p:bodyStyle>
      <a:lvl1pPr marL="365760" indent="-256032" algn="l" rtl="0" eaLnBrk="1" latinLnBrk="0" hangingPunct="1">
        <a:spcBef>
          <a:spcPts val="0"/>
        </a:spcBef>
        <a:spcAft>
          <a:spcPts val="600"/>
        </a:spcAft>
        <a:buClr>
          <a:schemeClr val="tx2"/>
        </a:buClr>
        <a:buSzPct val="110000"/>
        <a:buFont typeface="Georgia"/>
        <a:buChar char="•"/>
        <a:defRPr kumimoji="0" sz="2400" kern="1200">
          <a:solidFill>
            <a:schemeClr val="tx1"/>
          </a:solidFill>
          <a:latin typeface="+mn-lt"/>
          <a:ea typeface="+mn-ea"/>
          <a:cs typeface="+mn-cs"/>
        </a:defRPr>
      </a:lvl1pPr>
      <a:lvl2pPr marL="658368" indent="-246888" algn="l" rtl="0" eaLnBrk="1" latinLnBrk="0" hangingPunct="1">
        <a:spcBef>
          <a:spcPts val="0"/>
        </a:spcBef>
        <a:spcAft>
          <a:spcPts val="600"/>
        </a:spcAft>
        <a:buClr>
          <a:schemeClr val="tx1"/>
        </a:buClr>
        <a:buSzPct val="98000"/>
        <a:buFont typeface="Calibri" panose="020F0502020204030204" pitchFamily="34" charset="0"/>
        <a:buChar char="–"/>
        <a:defRPr kumimoji="0" sz="2400" kern="1200">
          <a:solidFill>
            <a:schemeClr val="tx1"/>
          </a:solidFill>
          <a:latin typeface="+mn-lt"/>
          <a:ea typeface="+mn-ea"/>
          <a:cs typeface="+mn-cs"/>
        </a:defRPr>
      </a:lvl2pPr>
      <a:lvl3pPr marL="923544" indent="-219456" algn="l" rtl="0" eaLnBrk="1" latinLnBrk="0" hangingPunct="1">
        <a:spcBef>
          <a:spcPts val="0"/>
        </a:spcBef>
        <a:spcAft>
          <a:spcPts val="600"/>
        </a:spcAft>
        <a:buClr>
          <a:schemeClr val="accent1"/>
        </a:buClr>
        <a:buSzPct val="90000"/>
        <a:buFont typeface="Arial" panose="020B0604020202020204" pitchFamily="34" charset="0"/>
        <a:buChar char="•"/>
        <a:defRPr kumimoji="0" sz="2400" kern="1200">
          <a:solidFill>
            <a:schemeClr val="tx1"/>
          </a:solidFill>
          <a:latin typeface="+mn-lt"/>
          <a:ea typeface="+mn-ea"/>
          <a:cs typeface="+mn-cs"/>
        </a:defRPr>
      </a:lvl3pPr>
      <a:lvl4pPr marL="1179576" indent="-201168" algn="l" rtl="0" eaLnBrk="1" latinLnBrk="0" hangingPunct="1">
        <a:spcBef>
          <a:spcPts val="0"/>
        </a:spcBef>
        <a:spcAft>
          <a:spcPts val="600"/>
        </a:spcAft>
        <a:buClr>
          <a:schemeClr val="tx1"/>
        </a:buClr>
        <a:buSzPct val="95000"/>
        <a:buFont typeface="Wingdings" panose="05000000000000000000" pitchFamily="2" charset="2"/>
        <a:buChar char="§"/>
        <a:defRPr kumimoji="0" sz="2000" kern="1200">
          <a:solidFill>
            <a:schemeClr val="tx1"/>
          </a:solidFill>
          <a:latin typeface="+mn-lt"/>
          <a:ea typeface="+mn-ea"/>
          <a:cs typeface="+mn-cs"/>
        </a:defRPr>
      </a:lvl4pPr>
      <a:lvl5pPr marL="1389888" indent="-182880" algn="l" rtl="0" eaLnBrk="1" latinLnBrk="0" hangingPunct="1">
        <a:spcBef>
          <a:spcPts val="0"/>
        </a:spcBef>
        <a:spcAft>
          <a:spcPts val="600"/>
        </a:spcAft>
        <a:buClr>
          <a:schemeClr val="bg1">
            <a:lumMod val="50000"/>
          </a:schemeClr>
        </a:buClr>
        <a:buFont typeface="Arial" panose="020B0604020202020204"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9.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9.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0443" y="2678643"/>
            <a:ext cx="7696200" cy="866421"/>
          </a:xfrm>
          <a:prstGeom prst="rect">
            <a:avLst/>
          </a:prstGeom>
        </p:spPr>
        <p:txBody>
          <a:bodyPr vert="horz" anchor="t" anchorCtr="0">
            <a:noAutofit/>
          </a:bodyPr>
          <a:lstStyle>
            <a:lvl1pPr algn="l" rtl="0" eaLnBrk="1" latinLnBrk="0" hangingPunct="1">
              <a:spcBef>
                <a:spcPct val="0"/>
              </a:spcBef>
              <a:buNone/>
              <a:defRPr kumimoji="0" sz="3600" kern="1200">
                <a:solidFill>
                  <a:schemeClr val="bg1"/>
                </a:solidFill>
                <a:latin typeface="+mj-lt"/>
                <a:ea typeface="+mj-ea"/>
                <a:cs typeface="+mj-cs"/>
              </a:defRPr>
            </a:lvl1pPr>
          </a:lstStyle>
          <a:p>
            <a:pPr marL="27432">
              <a:spcAft>
                <a:spcPts val="900"/>
              </a:spcAft>
            </a:pPr>
            <a:r>
              <a:rPr lang="en-US" sz="4000" dirty="0" smtClean="0">
                <a:solidFill>
                  <a:schemeClr val="tx1"/>
                </a:solidFill>
                <a:cs typeface="Arial" pitchFamily="34" charset="0"/>
              </a:rPr>
              <a:t>Spring Seminar 2019</a:t>
            </a:r>
            <a:endParaRPr lang="en-US" dirty="0" smtClean="0">
              <a:solidFill>
                <a:schemeClr val="tx1"/>
              </a:solidFill>
              <a:cs typeface="Arial" pitchFamily="34" charset="0"/>
            </a:endParaRPr>
          </a:p>
        </p:txBody>
      </p:sp>
      <p:sp>
        <p:nvSpPr>
          <p:cNvPr id="5" name="Title 1"/>
          <p:cNvSpPr txBox="1">
            <a:spLocks/>
          </p:cNvSpPr>
          <p:nvPr/>
        </p:nvSpPr>
        <p:spPr>
          <a:xfrm>
            <a:off x="634524" y="4465981"/>
            <a:ext cx="3677355" cy="1467555"/>
          </a:xfrm>
          <a:prstGeom prst="rect">
            <a:avLst/>
          </a:prstGeom>
        </p:spPr>
        <p:txBody>
          <a:bodyPr vert="horz" anchor="t" anchorCtr="0">
            <a:noAutofit/>
          </a:bodyPr>
          <a:lstStyle>
            <a:lvl1pPr algn="l" rtl="0" eaLnBrk="1" latinLnBrk="0" hangingPunct="1">
              <a:spcBef>
                <a:spcPct val="0"/>
              </a:spcBef>
              <a:buNone/>
              <a:defRPr kumimoji="0" sz="3600" kern="1200">
                <a:solidFill>
                  <a:schemeClr val="bg1"/>
                </a:solidFill>
                <a:latin typeface="+mj-lt"/>
                <a:ea typeface="+mj-ea"/>
                <a:cs typeface="+mj-cs"/>
              </a:defRPr>
            </a:lvl1pPr>
          </a:lstStyle>
          <a:p>
            <a:pPr marL="117475"/>
            <a:r>
              <a:rPr lang="en-US" sz="2400" b="1" dirty="0" smtClean="0">
                <a:cs typeface="Arial" pitchFamily="34" charset="0"/>
              </a:rPr>
              <a:t>Jane </a:t>
            </a:r>
            <a:r>
              <a:rPr lang="en-US" sz="2400" b="1" dirty="0">
                <a:cs typeface="Arial" pitchFamily="34" charset="0"/>
              </a:rPr>
              <a:t>Shay Wald</a:t>
            </a:r>
          </a:p>
          <a:p>
            <a:pPr marL="117475"/>
            <a:r>
              <a:rPr lang="en-US" sz="2400" dirty="0" smtClean="0">
                <a:cs typeface="Arial" pitchFamily="34" charset="0"/>
              </a:rPr>
              <a:t>Partner </a:t>
            </a:r>
            <a:r>
              <a:rPr lang="en-US" sz="2400" i="1" dirty="0">
                <a:cs typeface="Arial" pitchFamily="34" charset="0"/>
              </a:rPr>
              <a:t>emeritus</a:t>
            </a:r>
          </a:p>
          <a:p>
            <a:pPr marL="117475"/>
            <a:r>
              <a:rPr lang="en-US" sz="2400" dirty="0" smtClean="0">
                <a:cs typeface="Arial" pitchFamily="34" charset="0"/>
              </a:rPr>
              <a:t>Irell </a:t>
            </a:r>
            <a:r>
              <a:rPr lang="en-US" sz="2400" dirty="0">
                <a:cs typeface="Arial" pitchFamily="34" charset="0"/>
              </a:rPr>
              <a:t>&amp; </a:t>
            </a:r>
            <a:r>
              <a:rPr lang="en-US" sz="2400" dirty="0" err="1">
                <a:cs typeface="Arial" pitchFamily="34" charset="0"/>
              </a:rPr>
              <a:t>Manella</a:t>
            </a:r>
            <a:r>
              <a:rPr lang="en-US" sz="2400" dirty="0">
                <a:cs typeface="Arial" pitchFamily="34" charset="0"/>
              </a:rPr>
              <a:t> LLP </a:t>
            </a:r>
          </a:p>
        </p:txBody>
      </p:sp>
      <p:sp>
        <p:nvSpPr>
          <p:cNvPr id="6" name="Title 1"/>
          <p:cNvSpPr txBox="1">
            <a:spLocks/>
          </p:cNvSpPr>
          <p:nvPr/>
        </p:nvSpPr>
        <p:spPr>
          <a:xfrm>
            <a:off x="242712" y="3657952"/>
            <a:ext cx="8367888" cy="1467555"/>
          </a:xfrm>
          <a:prstGeom prst="rect">
            <a:avLst/>
          </a:prstGeom>
        </p:spPr>
        <p:txBody>
          <a:bodyPr vert="horz" anchor="t" anchorCtr="0">
            <a:noAutofit/>
          </a:bodyPr>
          <a:lstStyle>
            <a:lvl1pPr algn="l" rtl="0" eaLnBrk="1" latinLnBrk="0" hangingPunct="1">
              <a:spcBef>
                <a:spcPct val="0"/>
              </a:spcBef>
              <a:buNone/>
              <a:defRPr kumimoji="0" sz="3600" kern="1200">
                <a:solidFill>
                  <a:schemeClr val="bg1"/>
                </a:solidFill>
                <a:latin typeface="+mj-lt"/>
                <a:ea typeface="+mj-ea"/>
                <a:cs typeface="+mj-cs"/>
              </a:defRPr>
            </a:lvl1pPr>
          </a:lstStyle>
          <a:p>
            <a:pPr marL="117475"/>
            <a:r>
              <a:rPr lang="en-US" sz="3200" b="1" dirty="0" smtClean="0">
                <a:cs typeface="Arial" pitchFamily="34" charset="0"/>
              </a:rPr>
              <a:t>Trademark Year in Review</a:t>
            </a:r>
            <a:endParaRPr lang="en-US" sz="3200" i="1" dirty="0">
              <a:cs typeface="Arial" pitchFamily="34" charset="0"/>
            </a:endParaRPr>
          </a:p>
        </p:txBody>
      </p:sp>
      <p:pic>
        <p:nvPicPr>
          <p:cNvPr id="7" name="Picture 2" descr="C:\Users\3ewc\Desktop\LAIPLA-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62001"/>
            <a:ext cx="4648200" cy="14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28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Applied Underwriters, Inc. v. </a:t>
            </a:r>
            <a:r>
              <a:rPr lang="en-US" i="1" dirty="0" err="1"/>
              <a:t>Lichtenegger</a:t>
            </a:r>
            <a:r>
              <a:rPr lang="en-US" dirty="0"/>
              <a:t>, </a:t>
            </a:r>
            <a:r>
              <a:rPr lang="en-US" dirty="0" smtClean="0"/>
              <a:t/>
            </a:r>
            <a:br>
              <a:rPr lang="en-US" dirty="0" smtClean="0"/>
            </a:br>
            <a:r>
              <a:rPr lang="en-US" dirty="0" smtClean="0"/>
              <a:t>913 </a:t>
            </a:r>
            <a:r>
              <a:rPr lang="en-US" dirty="0"/>
              <a:t>F.3d 884 (9th Cir. 2019)</a:t>
            </a:r>
          </a:p>
        </p:txBody>
      </p:sp>
      <p:sp>
        <p:nvSpPr>
          <p:cNvPr id="4" name="Slide Number Placeholder 3"/>
          <p:cNvSpPr>
            <a:spLocks noGrp="1"/>
          </p:cNvSpPr>
          <p:nvPr>
            <p:ph type="sldNum" sz="quarter" idx="12"/>
          </p:nvPr>
        </p:nvSpPr>
        <p:spPr/>
        <p:txBody>
          <a:bodyPr/>
          <a:lstStyle/>
          <a:p>
            <a:fld id="{A393792D-F020-400E-8E2E-114E976138AB}" type="slidenum">
              <a:rPr lang="en-US" smtClean="0"/>
              <a:t>9</a:t>
            </a:fld>
            <a:endParaRPr lang="en-US" dirty="0"/>
          </a:p>
        </p:txBody>
      </p:sp>
      <p:sp>
        <p:nvSpPr>
          <p:cNvPr id="7" name="Content Placeholder 6"/>
          <p:cNvSpPr>
            <a:spLocks noGrp="1"/>
          </p:cNvSpPr>
          <p:nvPr>
            <p:ph idx="1"/>
          </p:nvPr>
        </p:nvSpPr>
        <p:spPr>
          <a:xfrm>
            <a:off x="228600" y="1590675"/>
            <a:ext cx="8229600" cy="2667000"/>
          </a:xfrm>
        </p:spPr>
        <p:txBody>
          <a:bodyPr>
            <a:normAutofit fontScale="92500" lnSpcReduction="20000"/>
          </a:bodyPr>
          <a:lstStyle/>
          <a:p>
            <a:pPr marL="228600" indent="0">
              <a:lnSpc>
                <a:spcPct val="120000"/>
              </a:lnSpc>
              <a:spcAft>
                <a:spcPts val="1200"/>
              </a:spcAft>
              <a:buNone/>
            </a:pPr>
            <a:r>
              <a:rPr lang="en-US" dirty="0"/>
              <a:t>9th Cir. </a:t>
            </a:r>
            <a:r>
              <a:rPr lang="en-US" dirty="0" smtClean="0"/>
              <a:t>affirmed: Failure </a:t>
            </a:r>
            <a:r>
              <a:rPr lang="en-US" dirty="0"/>
              <a:t>to state a </a:t>
            </a:r>
            <a:r>
              <a:rPr lang="en-US" dirty="0" smtClean="0"/>
              <a:t>claim.  </a:t>
            </a:r>
            <a:r>
              <a:rPr lang="en-US" dirty="0" err="1"/>
              <a:t>Defs</a:t>
            </a:r>
            <a:r>
              <a:rPr lang="en-US" dirty="0"/>
              <a:t>’ use of </a:t>
            </a:r>
            <a:r>
              <a:rPr lang="en-US" dirty="0" err="1"/>
              <a:t>pl’s</a:t>
            </a:r>
            <a:r>
              <a:rPr lang="en-US" dirty="0"/>
              <a:t> financial service company’s </a:t>
            </a:r>
            <a:r>
              <a:rPr lang="en-US" dirty="0" smtClean="0"/>
              <a:t>marks</a:t>
            </a:r>
            <a:r>
              <a:rPr lang="en-US" dirty="0"/>
              <a:t>,  Applied Underwriters and </a:t>
            </a:r>
            <a:r>
              <a:rPr lang="en-US" dirty="0" err="1"/>
              <a:t>EquityCorp</a:t>
            </a:r>
            <a:r>
              <a:rPr lang="en-US" dirty="0"/>
              <a:t>, </a:t>
            </a:r>
            <a:r>
              <a:rPr lang="en-US" dirty="0" smtClean="0"/>
              <a:t>was </a:t>
            </a:r>
            <a:r>
              <a:rPr lang="en-US" dirty="0"/>
              <a:t>nominative fair use.  </a:t>
            </a:r>
            <a:r>
              <a:rPr lang="en-US" dirty="0" err="1" smtClean="0"/>
              <a:t>Defs</a:t>
            </a:r>
            <a:r>
              <a:rPr lang="en-US" dirty="0" smtClean="0"/>
              <a:t>’ materials </a:t>
            </a:r>
            <a:r>
              <a:rPr lang="en-US" dirty="0"/>
              <a:t>used </a:t>
            </a:r>
            <a:r>
              <a:rPr lang="en-US" dirty="0" err="1"/>
              <a:t>pl’s</a:t>
            </a:r>
            <a:r>
              <a:rPr lang="en-US" dirty="0"/>
              <a:t> marks to lambast the pl.  </a:t>
            </a:r>
            <a:r>
              <a:rPr lang="en-US" dirty="0" err="1"/>
              <a:t>Defs</a:t>
            </a:r>
            <a:r>
              <a:rPr lang="en-US" dirty="0"/>
              <a:t>’ seminars touted one </a:t>
            </a:r>
            <a:r>
              <a:rPr lang="en-US" dirty="0" err="1"/>
              <a:t>def</a:t>
            </a:r>
            <a:r>
              <a:rPr lang="en-US" dirty="0"/>
              <a:t> as the person who </a:t>
            </a:r>
            <a:r>
              <a:rPr lang="en-US" dirty="0" smtClean="0"/>
              <a:t>broke a spate of negative stories </a:t>
            </a:r>
            <a:r>
              <a:rPr lang="en-US" dirty="0"/>
              <a:t>about </a:t>
            </a:r>
            <a:r>
              <a:rPr lang="en-US" dirty="0" err="1" smtClean="0"/>
              <a:t>pl’s</a:t>
            </a:r>
            <a:r>
              <a:rPr lang="en-US" dirty="0" smtClean="0"/>
              <a:t> branded programs.</a:t>
            </a:r>
          </a:p>
          <a:p>
            <a:pPr marL="228600" indent="-119063">
              <a:lnSpc>
                <a:spcPct val="120000"/>
              </a:lnSpc>
              <a:spcAft>
                <a:spcPts val="1200"/>
              </a:spcAft>
              <a:buNone/>
            </a:pPr>
            <a:r>
              <a:rPr lang="en-US" dirty="0" smtClean="0"/>
              <a:t>“Criticism </a:t>
            </a:r>
            <a:r>
              <a:rPr lang="en-US" dirty="0"/>
              <a:t>of a product tends to negate the possibility of confusion as to sponsorship</a:t>
            </a:r>
            <a:r>
              <a:rPr lang="en-US" dirty="0" smtClean="0"/>
              <a:t>.”</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5882" b="94118" l="1361" r="100000"/>
                    </a14:imgEffect>
                  </a14:imgLayer>
                </a14:imgProps>
              </a:ext>
            </a:extLst>
          </a:blip>
          <a:stretch>
            <a:fillRect/>
          </a:stretch>
        </p:blipFill>
        <p:spPr>
          <a:xfrm>
            <a:off x="2883554" y="4295774"/>
            <a:ext cx="3376893" cy="1952625"/>
          </a:xfrm>
          <a:prstGeom prst="rect">
            <a:avLst/>
          </a:prstGeom>
        </p:spPr>
      </p:pic>
    </p:spTree>
    <p:extLst>
      <p:ext uri="{BB962C8B-B14F-4D97-AF65-F5344CB8AC3E}">
        <p14:creationId xmlns:p14="http://schemas.microsoft.com/office/powerpoint/2010/main" val="389372644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Converse, Inc. v. ITC</a:t>
            </a:r>
            <a:r>
              <a:rPr lang="en-US" dirty="0"/>
              <a:t>, </a:t>
            </a:r>
            <a:r>
              <a:rPr lang="en-US" dirty="0" smtClean="0"/>
              <a:t/>
            </a:r>
            <a:br>
              <a:rPr lang="en-US" dirty="0" smtClean="0"/>
            </a:br>
            <a:r>
              <a:rPr lang="en-US" dirty="0" smtClean="0"/>
              <a:t>909 </a:t>
            </a:r>
            <a:r>
              <a:rPr lang="en-US" dirty="0"/>
              <a:t>F.3d 1110 (Fed. Cir. 2018)</a:t>
            </a:r>
          </a:p>
        </p:txBody>
      </p:sp>
      <p:sp>
        <p:nvSpPr>
          <p:cNvPr id="3" name="Content Placeholder 2"/>
          <p:cNvSpPr>
            <a:spLocks noGrp="1"/>
          </p:cNvSpPr>
          <p:nvPr>
            <p:ph idx="1"/>
          </p:nvPr>
        </p:nvSpPr>
        <p:spPr>
          <a:xfrm>
            <a:off x="457200" y="2133600"/>
            <a:ext cx="8229600" cy="4191000"/>
          </a:xfrm>
        </p:spPr>
        <p:txBody>
          <a:bodyPr>
            <a:normAutofit/>
          </a:bodyPr>
          <a:lstStyle/>
          <a:p>
            <a:pPr marL="109728" indent="0">
              <a:buNone/>
            </a:pPr>
            <a:r>
              <a:rPr lang="en-US" dirty="0"/>
              <a:t>Converse appealed determination of ITC that found its trademark (trade dress) in the midsole of its shoe invalid.  The Fed. Cir. vacated and remanded for proceedings to determine the date of any secondary meaning in the trade dress</a:t>
            </a:r>
            <a:r>
              <a:rPr lang="en-US" dirty="0" smtClean="0"/>
              <a:t>.</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t>10</a:t>
            </a:fld>
            <a:endParaRPr lang="en-US" dirty="0"/>
          </a:p>
        </p:txBody>
      </p:sp>
      <p:pic>
        <p:nvPicPr>
          <p:cNvPr id="7" name="Picture 1" descr="image001"/>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85771" l="11404" r="93275">
                        <a14:foregroundMark x1="24854" y1="22530" x2="80409" y2="64427"/>
                      </a14:backgroundRemoval>
                    </a14:imgEffect>
                  </a14:imgLayer>
                </a14:imgProps>
              </a:ext>
              <a:ext uri="{28A0092B-C50C-407E-A947-70E740481C1C}">
                <a14:useLocalDpi xmlns:a14="http://schemas.microsoft.com/office/drawing/2010/main" val="0"/>
              </a:ext>
            </a:extLst>
          </a:blip>
          <a:srcRect l="12299" b="16413"/>
          <a:stretch/>
        </p:blipFill>
        <p:spPr bwMode="auto">
          <a:xfrm>
            <a:off x="1066800" y="4191000"/>
            <a:ext cx="3589298" cy="253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clrChange>
              <a:clrFrom>
                <a:srgbClr val="FAFAF8"/>
              </a:clrFrom>
              <a:clrTo>
                <a:srgbClr val="FAFAF8">
                  <a:alpha val="0"/>
                </a:srgbClr>
              </a:clrTo>
            </a:clrChange>
            <a:extLst>
              <a:ext uri="{BEBA8EAE-BF5A-486C-A8C5-ECC9F3942E4B}">
                <a14:imgProps xmlns:a14="http://schemas.microsoft.com/office/drawing/2010/main">
                  <a14:imgLayer r:embed="rId5">
                    <a14:imgEffect>
                      <a14:backgroundRemoval t="637" b="100000" l="2402" r="97162"/>
                    </a14:imgEffect>
                  </a14:imgLayer>
                </a14:imgProps>
              </a:ext>
              <a:ext uri="{28A0092B-C50C-407E-A947-70E740481C1C}">
                <a14:useLocalDpi xmlns:a14="http://schemas.microsoft.com/office/drawing/2010/main" val="0"/>
              </a:ext>
            </a:extLst>
          </a:blip>
          <a:srcRect/>
          <a:stretch>
            <a:fillRect/>
          </a:stretch>
        </p:blipFill>
        <p:spPr bwMode="auto">
          <a:xfrm>
            <a:off x="5506636" y="5093491"/>
            <a:ext cx="2238600" cy="1534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9702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Converse, Inc. v. ITC</a:t>
            </a:r>
            <a:r>
              <a:rPr lang="en-US" dirty="0"/>
              <a:t>, </a:t>
            </a:r>
            <a:r>
              <a:rPr lang="en-US" dirty="0" smtClean="0"/>
              <a:t/>
            </a:r>
            <a:br>
              <a:rPr lang="en-US" dirty="0" smtClean="0"/>
            </a:br>
            <a:r>
              <a:rPr lang="en-US" dirty="0" smtClean="0"/>
              <a:t>909 </a:t>
            </a:r>
            <a:r>
              <a:rPr lang="en-US" dirty="0"/>
              <a:t>F.3d 1110 (Fed. Cir. 2018)</a:t>
            </a:r>
          </a:p>
        </p:txBody>
      </p:sp>
      <p:sp>
        <p:nvSpPr>
          <p:cNvPr id="3" name="Content Placeholder 2"/>
          <p:cNvSpPr>
            <a:spLocks noGrp="1"/>
          </p:cNvSpPr>
          <p:nvPr>
            <p:ph idx="1"/>
          </p:nvPr>
        </p:nvSpPr>
        <p:spPr>
          <a:xfrm>
            <a:off x="457200" y="1447800"/>
            <a:ext cx="8229600" cy="4876800"/>
          </a:xfrm>
        </p:spPr>
        <p:txBody>
          <a:bodyPr>
            <a:normAutofit/>
          </a:bodyPr>
          <a:lstStyle/>
          <a:p>
            <a:pPr marL="109728" indent="0">
              <a:buNone/>
            </a:pPr>
            <a:r>
              <a:rPr lang="en-US" dirty="0" smtClean="0"/>
              <a:t>Fed</a:t>
            </a:r>
            <a:r>
              <a:rPr lang="en-US" dirty="0"/>
              <a:t>. Cir.: Lanham Act entitles the owner to a presumption of validity regarding alleged infringement after the mark has registered, but only for users whose first alleged infringing use occurred after registration.  For users whose first alleged infringing use occurred before registration, the owner must establish its mark had acquired secondary meaning at the time of the first alleged infringing use without the presumption of validity.  This is true even for injunction only cases.</a:t>
            </a:r>
          </a:p>
        </p:txBody>
      </p:sp>
      <p:sp>
        <p:nvSpPr>
          <p:cNvPr id="4" name="Slide Number Placeholder 3"/>
          <p:cNvSpPr>
            <a:spLocks noGrp="1"/>
          </p:cNvSpPr>
          <p:nvPr>
            <p:ph type="sldNum" sz="quarter" idx="12"/>
          </p:nvPr>
        </p:nvSpPr>
        <p:spPr/>
        <p:txBody>
          <a:bodyPr/>
          <a:lstStyle/>
          <a:p>
            <a:fld id="{A393792D-F020-400E-8E2E-114E976138AB}" type="slidenum">
              <a:rPr lang="en-US" smtClean="0"/>
              <a:t>11</a:t>
            </a:fld>
            <a:endParaRPr lang="en-US" dirty="0"/>
          </a:p>
        </p:txBody>
      </p:sp>
      <p:pic>
        <p:nvPicPr>
          <p:cNvPr id="7" name="Picture 1" descr="image001"/>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85771" l="11404" r="93275">
                        <a14:foregroundMark x1="24854" y1="22530" x2="80409" y2="64427"/>
                      </a14:backgroundRemoval>
                    </a14:imgEffect>
                  </a14:imgLayer>
                </a14:imgProps>
              </a:ext>
              <a:ext uri="{28A0092B-C50C-407E-A947-70E740481C1C}">
                <a14:useLocalDpi xmlns:a14="http://schemas.microsoft.com/office/drawing/2010/main" val="0"/>
              </a:ext>
            </a:extLst>
          </a:blip>
          <a:srcRect l="12299" b="16413"/>
          <a:stretch/>
        </p:blipFill>
        <p:spPr bwMode="auto">
          <a:xfrm>
            <a:off x="1066800" y="4191000"/>
            <a:ext cx="3589298" cy="253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clrChange>
              <a:clrFrom>
                <a:srgbClr val="FAFAF8"/>
              </a:clrFrom>
              <a:clrTo>
                <a:srgbClr val="FAFAF8">
                  <a:alpha val="0"/>
                </a:srgbClr>
              </a:clrTo>
            </a:clrChange>
            <a:extLst>
              <a:ext uri="{BEBA8EAE-BF5A-486C-A8C5-ECC9F3942E4B}">
                <a14:imgProps xmlns:a14="http://schemas.microsoft.com/office/drawing/2010/main">
                  <a14:imgLayer r:embed="rId5">
                    <a14:imgEffect>
                      <a14:backgroundRemoval t="637" b="100000" l="2402" r="97162"/>
                    </a14:imgEffect>
                  </a14:imgLayer>
                </a14:imgProps>
              </a:ext>
              <a:ext uri="{28A0092B-C50C-407E-A947-70E740481C1C}">
                <a14:useLocalDpi xmlns:a14="http://schemas.microsoft.com/office/drawing/2010/main" val="0"/>
              </a:ext>
            </a:extLst>
          </a:blip>
          <a:srcRect/>
          <a:stretch>
            <a:fillRect/>
          </a:stretch>
        </p:blipFill>
        <p:spPr bwMode="auto">
          <a:xfrm>
            <a:off x="5506636" y="5093491"/>
            <a:ext cx="2238600" cy="1534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51952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a:t>adidas</a:t>
            </a:r>
            <a:r>
              <a:rPr lang="en-US" i="1" dirty="0"/>
              <a:t> Am. Inc. v. </a:t>
            </a:r>
            <a:r>
              <a:rPr lang="en-US" i="1" dirty="0" err="1"/>
              <a:t>Skechers</a:t>
            </a:r>
            <a:r>
              <a:rPr lang="en-US" i="1" dirty="0"/>
              <a:t> USA, Inc.</a:t>
            </a:r>
            <a:r>
              <a:rPr lang="en-US" dirty="0"/>
              <a:t>, </a:t>
            </a:r>
            <a:r>
              <a:rPr lang="en-US" dirty="0" smtClean="0"/>
              <a:t/>
            </a:r>
            <a:br>
              <a:rPr lang="en-US" dirty="0" smtClean="0"/>
            </a:br>
            <a:r>
              <a:rPr lang="en-US" dirty="0" smtClean="0"/>
              <a:t>890 </a:t>
            </a:r>
            <a:r>
              <a:rPr lang="en-US" dirty="0"/>
              <a:t>F.3d 747 (9th Cir. 2018)</a:t>
            </a:r>
          </a:p>
        </p:txBody>
      </p:sp>
      <p:sp>
        <p:nvSpPr>
          <p:cNvPr id="3" name="Content Placeholder 2"/>
          <p:cNvSpPr>
            <a:spLocks noGrp="1"/>
          </p:cNvSpPr>
          <p:nvPr>
            <p:ph idx="1"/>
          </p:nvPr>
        </p:nvSpPr>
        <p:spPr>
          <a:xfrm>
            <a:off x="457200" y="1600200"/>
            <a:ext cx="8229600" cy="1981200"/>
          </a:xfrm>
        </p:spPr>
        <p:txBody>
          <a:bodyPr/>
          <a:lstStyle/>
          <a:p>
            <a:pPr marL="109728" indent="0">
              <a:buNone/>
            </a:pPr>
            <a:r>
              <a:rPr lang="en-US" dirty="0" smtClean="0"/>
              <a:t>9</a:t>
            </a:r>
            <a:r>
              <a:rPr lang="en-US" dirty="0"/>
              <a:t>th</a:t>
            </a:r>
            <a:r>
              <a:rPr lang="en-US" dirty="0" smtClean="0"/>
              <a:t> Cir. affirmed finding of irreparable injury, per </a:t>
            </a:r>
            <a:r>
              <a:rPr lang="en-US" i="1" dirty="0" smtClean="0"/>
              <a:t>Herb Reed Ent. </a:t>
            </a:r>
            <a:r>
              <a:rPr lang="en-US" dirty="0" smtClean="0"/>
              <a:t>affirming infringement of </a:t>
            </a:r>
            <a:r>
              <a:rPr lang="en-US" dirty="0" err="1" smtClean="0"/>
              <a:t>def’s</a:t>
            </a:r>
            <a:r>
              <a:rPr lang="en-US" dirty="0" smtClean="0"/>
              <a:t> “Onyx” shoe. Found evidence of “extensive and targeted advertising and unsolicited media, along with tight control of the supply” of </a:t>
            </a:r>
            <a:r>
              <a:rPr lang="en-US" dirty="0" err="1" smtClean="0"/>
              <a:t>pl’s</a:t>
            </a:r>
            <a:r>
              <a:rPr lang="en-US" dirty="0" smtClean="0"/>
              <a:t> Stan Smiths sufficient evidence.</a:t>
            </a:r>
          </a:p>
        </p:txBody>
      </p:sp>
      <p:sp>
        <p:nvSpPr>
          <p:cNvPr id="4" name="Slide Number Placeholder 3"/>
          <p:cNvSpPr>
            <a:spLocks noGrp="1"/>
          </p:cNvSpPr>
          <p:nvPr>
            <p:ph type="sldNum" sz="quarter" idx="12"/>
          </p:nvPr>
        </p:nvSpPr>
        <p:spPr/>
        <p:txBody>
          <a:bodyPr/>
          <a:lstStyle/>
          <a:p>
            <a:fld id="{A393792D-F020-400E-8E2E-114E976138AB}" type="slidenum">
              <a:rPr lang="en-US" smtClean="0"/>
              <a:t>12</a:t>
            </a:fld>
            <a:endParaRPr lang="en-US" dirty="0"/>
          </a:p>
        </p:txBody>
      </p:sp>
      <p:pic>
        <p:nvPicPr>
          <p:cNvPr id="5" name="Picture 4" descr="ger:101:2010:fall:berlin_wall [DokuWik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352800"/>
            <a:ext cx="2562225" cy="2809875"/>
          </a:xfrm>
          <a:prstGeom prst="rect">
            <a:avLst/>
          </a:prstGeom>
          <a:ln>
            <a:solidFill>
              <a:srgbClr val="000000"/>
            </a:solidFill>
          </a:ln>
        </p:spPr>
      </p:pic>
      <p:sp>
        <p:nvSpPr>
          <p:cNvPr id="6" name="Rectangle 5"/>
          <p:cNvSpPr/>
          <p:nvPr/>
        </p:nvSpPr>
        <p:spPr>
          <a:xfrm>
            <a:off x="438150" y="3605033"/>
            <a:ext cx="4572000" cy="2605267"/>
          </a:xfrm>
          <a:prstGeom prst="rect">
            <a:avLst/>
          </a:prstGeom>
        </p:spPr>
        <p:txBody>
          <a:bodyPr>
            <a:noAutofit/>
          </a:bodyPr>
          <a:lstStyle/>
          <a:p>
            <a:pPr marL="109728" indent="0">
              <a:buNone/>
            </a:pPr>
            <a:r>
              <a:rPr lang="en-US" sz="2400" dirty="0"/>
              <a:t>Reversed prelim </a:t>
            </a:r>
            <a:r>
              <a:rPr lang="en-US" sz="2400" dirty="0" err="1"/>
              <a:t>inj</a:t>
            </a:r>
            <a:r>
              <a:rPr lang="en-US" sz="2400" dirty="0"/>
              <a:t> against </a:t>
            </a:r>
            <a:r>
              <a:rPr lang="en-US" sz="2400" dirty="0" err="1"/>
              <a:t>Skecher’s</a:t>
            </a:r>
            <a:r>
              <a:rPr lang="en-US" sz="2400" dirty="0"/>
              <a:t> Cross Court finding no proof of irreparable injury – argument of harm to ability to control brand image insufficient.  </a:t>
            </a:r>
          </a:p>
        </p:txBody>
      </p:sp>
    </p:spTree>
    <p:extLst>
      <p:ext uri="{BB962C8B-B14F-4D97-AF65-F5344CB8AC3E}">
        <p14:creationId xmlns:p14="http://schemas.microsoft.com/office/powerpoint/2010/main" val="42374975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Pinkette</a:t>
            </a:r>
            <a:r>
              <a:rPr lang="en-US" i="1" dirty="0" smtClean="0"/>
              <a:t> Clothing, Inc. v. Cosmetic Warrior Ltd.</a:t>
            </a:r>
            <a:r>
              <a:rPr lang="en-US" dirty="0" smtClean="0"/>
              <a:t>,</a:t>
            </a:r>
            <a:br>
              <a:rPr lang="en-US" dirty="0" smtClean="0"/>
            </a:br>
            <a:r>
              <a:rPr lang="en-US" dirty="0" smtClean="0"/>
              <a:t>894 F.3d 1015 (9th Cir. 2018)</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pPr/>
              <a:t>13</a:t>
            </a:fld>
            <a:endParaRPr lang="en-US" dirty="0"/>
          </a:p>
        </p:txBody>
      </p:sp>
      <p:sp>
        <p:nvSpPr>
          <p:cNvPr id="9" name="Content Placeholder 8"/>
          <p:cNvSpPr>
            <a:spLocks noGrp="1"/>
          </p:cNvSpPr>
          <p:nvPr>
            <p:ph idx="1"/>
          </p:nvPr>
        </p:nvSpPr>
        <p:spPr>
          <a:xfrm>
            <a:off x="457200" y="1600200"/>
            <a:ext cx="5867400" cy="4495800"/>
          </a:xfrm>
        </p:spPr>
        <p:txBody>
          <a:bodyPr>
            <a:normAutofit fontScale="92500"/>
          </a:bodyPr>
          <a:lstStyle/>
          <a:p>
            <a:pPr marL="109728" indent="0">
              <a:buNone/>
            </a:pPr>
            <a:r>
              <a:rPr lang="en-US" dirty="0"/>
              <a:t>Principles in </a:t>
            </a:r>
            <a:r>
              <a:rPr lang="en-US" i="1" dirty="0" err="1"/>
              <a:t>Petrella</a:t>
            </a:r>
            <a:r>
              <a:rPr lang="en-US" i="1" dirty="0"/>
              <a:t> v. MGM</a:t>
            </a:r>
            <a:r>
              <a:rPr lang="en-US" dirty="0"/>
              <a:t> 134 </a:t>
            </a:r>
            <a:r>
              <a:rPr lang="en-US" dirty="0" err="1"/>
              <a:t>S.Ct</a:t>
            </a:r>
            <a:r>
              <a:rPr lang="en-US" dirty="0"/>
              <a:t>. </a:t>
            </a:r>
            <a:r>
              <a:rPr lang="en-US" dirty="0" smtClean="0"/>
              <a:t>1962 (</a:t>
            </a:r>
            <a:r>
              <a:rPr lang="en-US" dirty="0"/>
              <a:t>2014) (laches can’t bar copyright claim within 3 </a:t>
            </a:r>
            <a:r>
              <a:rPr lang="en-US" dirty="0" smtClean="0"/>
              <a:t>yr. </a:t>
            </a:r>
            <a:r>
              <a:rPr lang="en-US" dirty="0"/>
              <a:t>statute of limitations) and </a:t>
            </a:r>
            <a:r>
              <a:rPr lang="en-US" i="1" dirty="0"/>
              <a:t>SCA Hygiene Prods. </a:t>
            </a:r>
            <a:r>
              <a:rPr lang="en-US" i="1" dirty="0" smtClean="0"/>
              <a:t>v. </a:t>
            </a:r>
            <a:r>
              <a:rPr lang="en-US" i="1" dirty="0"/>
              <a:t>First Quality Baby Prods., LLC</a:t>
            </a:r>
            <a:r>
              <a:rPr lang="en-US" dirty="0"/>
              <a:t>, 137 S. Ct. </a:t>
            </a:r>
            <a:r>
              <a:rPr lang="en-US" dirty="0" smtClean="0"/>
              <a:t>954 (2017) </a:t>
            </a:r>
            <a:r>
              <a:rPr lang="en-US" dirty="0"/>
              <a:t>(laches can’t bar patent claim within 6 yr. statute of limitations) don’t apply to Lanham Act.  Lanham Act has no statute of limitations and expressly makes laches a defense to cancellation</a:t>
            </a:r>
            <a:r>
              <a:rPr lang="en-US" dirty="0" smtClean="0"/>
              <a:t>.  </a:t>
            </a:r>
            <a:r>
              <a:rPr lang="en-US" dirty="0"/>
              <a:t>9th Cir. allowed laches defense, looking to </a:t>
            </a:r>
            <a:r>
              <a:rPr lang="en-US" dirty="0" err="1"/>
              <a:t>Calif’s</a:t>
            </a:r>
            <a:r>
              <a:rPr lang="en-US" dirty="0"/>
              <a:t> 4 year statute of limitations</a:t>
            </a:r>
            <a:r>
              <a:rPr lang="en-US" dirty="0" smtClean="0"/>
              <a:t>.</a:t>
            </a:r>
            <a:endParaRPr lang="en-US" dirty="0"/>
          </a:p>
          <a:p>
            <a:pPr marL="109728" indent="0">
              <a:spcBef>
                <a:spcPts val="1200"/>
              </a:spcBef>
              <a:buNone/>
            </a:pPr>
            <a:r>
              <a:rPr lang="en-US" dirty="0" smtClean="0"/>
              <a:t>Evidence of mark </a:t>
            </a:r>
            <a:r>
              <a:rPr lang="en-US" dirty="0"/>
              <a:t>in Canada not relevant to US case, under territoriality principle.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2725" y="1676400"/>
            <a:ext cx="1981200" cy="1981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442" y="3943350"/>
            <a:ext cx="2506134" cy="2819400"/>
          </a:xfrm>
          <a:prstGeom prst="rect">
            <a:avLst/>
          </a:prstGeom>
        </p:spPr>
      </p:pic>
      <p:sp>
        <p:nvSpPr>
          <p:cNvPr id="6" name="&quot;No&quot; Symbol 5"/>
          <p:cNvSpPr/>
          <p:nvPr/>
        </p:nvSpPr>
        <p:spPr>
          <a:xfrm>
            <a:off x="6248400" y="4029075"/>
            <a:ext cx="2609850" cy="2609850"/>
          </a:xfrm>
          <a:prstGeom prst="noSmoking">
            <a:avLst>
              <a:gd name="adj" fmla="val 35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4821529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Variety Stores, Inc. v. Wal-Mart Stores, Inc.</a:t>
            </a:r>
            <a:r>
              <a:rPr lang="en-US" dirty="0"/>
              <a:t>, </a:t>
            </a:r>
            <a:r>
              <a:rPr lang="en-US" dirty="0" smtClean="0"/>
              <a:t/>
            </a:r>
            <a:br>
              <a:rPr lang="en-US" dirty="0" smtClean="0"/>
            </a:br>
            <a:r>
              <a:rPr lang="en-US" dirty="0" smtClean="0"/>
              <a:t>888 </a:t>
            </a:r>
            <a:r>
              <a:rPr lang="en-US" dirty="0"/>
              <a:t>F.3d 651 (4th Cir. 2018)</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5029" y="3147594"/>
            <a:ext cx="4215021" cy="1886250"/>
          </a:xfrm>
        </p:spPr>
      </p:pic>
      <p:sp>
        <p:nvSpPr>
          <p:cNvPr id="4" name="Slide Number Placeholder 3"/>
          <p:cNvSpPr>
            <a:spLocks noGrp="1"/>
          </p:cNvSpPr>
          <p:nvPr>
            <p:ph type="sldNum" sz="quarter" idx="12"/>
          </p:nvPr>
        </p:nvSpPr>
        <p:spPr/>
        <p:txBody>
          <a:bodyPr/>
          <a:lstStyle/>
          <a:p>
            <a:fld id="{A393792D-F020-400E-8E2E-114E976138AB}" type="slidenum">
              <a:rPr lang="en-US" smtClean="0"/>
              <a:t>14</a:t>
            </a:fld>
            <a:endParaRPr lang="en-US" dirty="0"/>
          </a:p>
        </p:txBody>
      </p:sp>
      <p:pic>
        <p:nvPicPr>
          <p:cNvPr id="5" name="Picture 1" descr="image0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52" b="2584"/>
          <a:stretch/>
        </p:blipFill>
        <p:spPr bwMode="auto">
          <a:xfrm>
            <a:off x="2333625" y="4858445"/>
            <a:ext cx="4417830" cy="19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099246" y="3772436"/>
            <a:ext cx="990600" cy="1323439"/>
          </a:xfrm>
          <a:prstGeom prst="rect">
            <a:avLst/>
          </a:prstGeom>
          <a:noFill/>
        </p:spPr>
        <p:txBody>
          <a:bodyPr wrap="square" rtlCol="0">
            <a:spAutoFit/>
          </a:bodyPr>
          <a:lstStyle/>
          <a:p>
            <a:pPr algn="ctr"/>
            <a:r>
              <a:rPr lang="en-US" sz="8000" b="1" dirty="0" smtClean="0">
                <a:solidFill>
                  <a:srgbClr val="FFFF00"/>
                </a:solidFill>
              </a:rPr>
              <a:t>?</a:t>
            </a:r>
            <a:endParaRPr lang="en-US" sz="8000" b="1" dirty="0">
              <a:solidFill>
                <a:srgbClr val="FFFF00"/>
              </a:solidFill>
            </a:endParaRPr>
          </a:p>
        </p:txBody>
      </p:sp>
      <p:sp>
        <p:nvSpPr>
          <p:cNvPr id="7" name="Rectangle 6"/>
          <p:cNvSpPr/>
          <p:nvPr/>
        </p:nvSpPr>
        <p:spPr>
          <a:xfrm>
            <a:off x="457200" y="1498529"/>
            <a:ext cx="8076315" cy="2168596"/>
          </a:xfrm>
          <a:prstGeom prst="rect">
            <a:avLst/>
          </a:prstGeom>
        </p:spPr>
        <p:txBody>
          <a:bodyPr wrap="square">
            <a:noAutofit/>
          </a:bodyPr>
          <a:lstStyle/>
          <a:p>
            <a:r>
              <a:rPr lang="en-US" sz="2400" dirty="0" smtClean="0">
                <a:solidFill>
                  <a:srgbClr val="000000"/>
                </a:solidFill>
                <a:latin typeface="Calibri" panose="020F0502020204030204" pitchFamily="34" charset="0"/>
                <a:ea typeface="Times New Roman" panose="02020603050405020304" pitchFamily="18" charset="0"/>
              </a:rPr>
              <a:t>DC NC: Summary Judgment for </a:t>
            </a:r>
            <a:r>
              <a:rPr lang="en-US" sz="2400" dirty="0">
                <a:solidFill>
                  <a:srgbClr val="000000"/>
                </a:solidFill>
                <a:latin typeface="Calibri" panose="020F0502020204030204" pitchFamily="34" charset="0"/>
                <a:ea typeface="Times New Roman" panose="02020603050405020304" pitchFamily="18" charset="0"/>
              </a:rPr>
              <a:t>Variety on BACKYARD mark</a:t>
            </a:r>
            <a:r>
              <a:rPr lang="en-US" sz="2400" dirty="0" smtClean="0">
                <a:solidFill>
                  <a:srgbClr val="000000"/>
                </a:solidFill>
                <a:latin typeface="Calibri" panose="020F0502020204030204" pitchFamily="34" charset="0"/>
                <a:ea typeface="Times New Roman" panose="02020603050405020304" pitchFamily="18" charset="0"/>
              </a:rPr>
              <a:t>. </a:t>
            </a:r>
            <a:r>
              <a:rPr lang="en-US" sz="2400" dirty="0">
                <a:solidFill>
                  <a:srgbClr val="000000"/>
                </a:solidFill>
                <a:latin typeface="Calibri" panose="020F0502020204030204" pitchFamily="34" charset="0"/>
                <a:ea typeface="Times New Roman" panose="02020603050405020304" pitchFamily="18" charset="0"/>
              </a:rPr>
              <a:t> </a:t>
            </a:r>
            <a:r>
              <a:rPr lang="en-US" sz="2400" dirty="0" smtClean="0">
                <a:solidFill>
                  <a:srgbClr val="000000"/>
                </a:solidFill>
                <a:latin typeface="Calibri" panose="020F0502020204030204" pitchFamily="34" charset="0"/>
                <a:ea typeface="Times New Roman" panose="02020603050405020304" pitchFamily="18" charset="0"/>
              </a:rPr>
              <a:t>Bench </a:t>
            </a:r>
            <a:r>
              <a:rPr lang="en-US" sz="2400" dirty="0">
                <a:solidFill>
                  <a:srgbClr val="000000"/>
                </a:solidFill>
                <a:latin typeface="Calibri" panose="020F0502020204030204" pitchFamily="34" charset="0"/>
                <a:ea typeface="Times New Roman" panose="02020603050405020304" pitchFamily="18" charset="0"/>
              </a:rPr>
              <a:t>trial on damages </a:t>
            </a:r>
            <a:r>
              <a:rPr lang="en-US" sz="2400" dirty="0" smtClean="0">
                <a:solidFill>
                  <a:srgbClr val="000000"/>
                </a:solidFill>
                <a:latin typeface="Calibri" panose="020F0502020204030204" pitchFamily="34" charset="0"/>
                <a:ea typeface="Times New Roman" panose="02020603050405020304" pitchFamily="18" charset="0"/>
              </a:rPr>
              <a:t>-- $</a:t>
            </a:r>
            <a:r>
              <a:rPr lang="en-US" sz="2400" dirty="0">
                <a:solidFill>
                  <a:srgbClr val="000000"/>
                </a:solidFill>
                <a:latin typeface="Calibri" panose="020F0502020204030204" pitchFamily="34" charset="0"/>
                <a:ea typeface="Times New Roman" panose="02020603050405020304" pitchFamily="18" charset="0"/>
              </a:rPr>
              <a:t>32M award. </a:t>
            </a:r>
            <a:r>
              <a:rPr lang="en-US" sz="2400" dirty="0" smtClean="0">
                <a:solidFill>
                  <a:srgbClr val="000000"/>
                </a:solidFill>
                <a:latin typeface="Calibri" panose="020F0502020204030204" pitchFamily="34" charset="0"/>
                <a:ea typeface="Times New Roman" panose="02020603050405020304" pitchFamily="18" charset="0"/>
              </a:rPr>
              <a:t>Fourth </a:t>
            </a:r>
            <a:r>
              <a:rPr lang="en-US" sz="2400" dirty="0">
                <a:solidFill>
                  <a:srgbClr val="000000"/>
                </a:solidFill>
                <a:latin typeface="Calibri" panose="020F0502020204030204" pitchFamily="34" charset="0"/>
                <a:ea typeface="Times New Roman" panose="02020603050405020304" pitchFamily="18" charset="0"/>
              </a:rPr>
              <a:t>Cir. </a:t>
            </a:r>
            <a:r>
              <a:rPr lang="en-US" sz="2400" dirty="0" smtClean="0">
                <a:solidFill>
                  <a:srgbClr val="000000"/>
                </a:solidFill>
                <a:latin typeface="Calibri" panose="020F0502020204030204" pitchFamily="34" charset="0"/>
                <a:ea typeface="Times New Roman" panose="02020603050405020304" pitchFamily="18" charset="0"/>
              </a:rPr>
              <a:t>reversed (vacated </a:t>
            </a:r>
            <a:r>
              <a:rPr lang="en-US" sz="2400" dirty="0">
                <a:solidFill>
                  <a:srgbClr val="000000"/>
                </a:solidFill>
                <a:latin typeface="Calibri" panose="020F0502020204030204" pitchFamily="34" charset="0"/>
                <a:ea typeface="Times New Roman" panose="02020603050405020304" pitchFamily="18" charset="0"/>
              </a:rPr>
              <a:t>award). </a:t>
            </a:r>
            <a:r>
              <a:rPr lang="en-US" sz="2400" dirty="0" smtClean="0">
                <a:solidFill>
                  <a:srgbClr val="000000"/>
                </a:solidFill>
                <a:latin typeface="Calibri" panose="020F0502020204030204" pitchFamily="34" charset="0"/>
                <a:ea typeface="Times New Roman" panose="02020603050405020304" pitchFamily="18" charset="0"/>
              </a:rPr>
              <a:t>New jury </a:t>
            </a:r>
            <a:r>
              <a:rPr lang="en-US" sz="2400" dirty="0">
                <a:solidFill>
                  <a:srgbClr val="000000"/>
                </a:solidFill>
                <a:latin typeface="Calibri" panose="020F0502020204030204" pitchFamily="34" charset="0"/>
                <a:ea typeface="Times New Roman" panose="02020603050405020304" pitchFamily="18" charset="0"/>
              </a:rPr>
              <a:t>trial on liability and </a:t>
            </a:r>
            <a:r>
              <a:rPr lang="en-US" sz="2400" dirty="0" smtClean="0">
                <a:solidFill>
                  <a:srgbClr val="000000"/>
                </a:solidFill>
                <a:latin typeface="Calibri" panose="020F0502020204030204" pitchFamily="34" charset="0"/>
                <a:ea typeface="Times New Roman" panose="02020603050405020304" pitchFamily="18" charset="0"/>
              </a:rPr>
              <a:t>damages.  First </a:t>
            </a:r>
            <a:r>
              <a:rPr lang="en-US" sz="2400" dirty="0">
                <a:solidFill>
                  <a:srgbClr val="000000"/>
                </a:solidFill>
                <a:latin typeface="Calibri" panose="020F0502020204030204" pitchFamily="34" charset="0"/>
                <a:ea typeface="Times New Roman" panose="02020603050405020304" pitchFamily="18" charset="0"/>
              </a:rPr>
              <a:t>jury trial found </a:t>
            </a:r>
            <a:r>
              <a:rPr lang="en-US" sz="2400" dirty="0" smtClean="0">
                <a:solidFill>
                  <a:srgbClr val="000000"/>
                </a:solidFill>
                <a:latin typeface="Calibri" panose="020F0502020204030204" pitchFamily="34" charset="0"/>
                <a:ea typeface="Times New Roman" panose="02020603050405020304" pitchFamily="18" charset="0"/>
              </a:rPr>
              <a:t>Wal-Mart </a:t>
            </a:r>
            <a:r>
              <a:rPr lang="en-US" sz="2400" dirty="0">
                <a:solidFill>
                  <a:srgbClr val="000000"/>
                </a:solidFill>
                <a:latin typeface="Calibri" panose="020F0502020204030204" pitchFamily="34" charset="0"/>
                <a:ea typeface="Times New Roman" panose="02020603050405020304" pitchFamily="18" charset="0"/>
              </a:rPr>
              <a:t>liable. </a:t>
            </a:r>
            <a:r>
              <a:rPr lang="en-US" sz="2400" dirty="0" smtClean="0">
                <a:solidFill>
                  <a:srgbClr val="000000"/>
                </a:solidFill>
                <a:latin typeface="Calibri" panose="020F0502020204030204" pitchFamily="34" charset="0"/>
                <a:ea typeface="Times New Roman" panose="02020603050405020304" pitchFamily="18" charset="0"/>
              </a:rPr>
              <a:t> Second </a:t>
            </a:r>
            <a:r>
              <a:rPr lang="en-US" sz="2400" dirty="0">
                <a:solidFill>
                  <a:srgbClr val="000000"/>
                </a:solidFill>
                <a:latin typeface="Calibri" panose="020F0502020204030204" pitchFamily="34" charset="0"/>
                <a:ea typeface="Times New Roman" panose="02020603050405020304" pitchFamily="18" charset="0"/>
              </a:rPr>
              <a:t>jury trial awarded $95M.  </a:t>
            </a:r>
            <a:r>
              <a:rPr lang="en-US" sz="2400" dirty="0" smtClean="0">
                <a:solidFill>
                  <a:srgbClr val="000000"/>
                </a:solidFill>
                <a:latin typeface="Calibri" panose="020F0502020204030204" pitchFamily="34" charset="0"/>
                <a:ea typeface="Times New Roman" panose="02020603050405020304" pitchFamily="18" charset="0"/>
              </a:rPr>
              <a:t>Wal-Mart seeks </a:t>
            </a:r>
            <a:r>
              <a:rPr lang="en-US" sz="2400" dirty="0">
                <a:solidFill>
                  <a:srgbClr val="000000"/>
                </a:solidFill>
                <a:latin typeface="Calibri" panose="020F0502020204030204" pitchFamily="34" charset="0"/>
                <a:ea typeface="Times New Roman" panose="02020603050405020304" pitchFamily="18" charset="0"/>
              </a:rPr>
              <a:t>new trial.</a:t>
            </a:r>
            <a:endParaRPr lang="en-US" sz="2400" dirty="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1381550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i="1" dirty="0"/>
              <a:t>United States v. Mongol Nation, </a:t>
            </a:r>
            <a:r>
              <a:rPr lang="en-US" sz="2400" i="1" dirty="0" smtClean="0"/>
              <a:t/>
            </a:r>
            <a:br>
              <a:rPr lang="en-US" sz="2400" i="1" dirty="0" smtClean="0"/>
            </a:br>
            <a:r>
              <a:rPr lang="en-US" sz="2400" dirty="0" smtClean="0"/>
              <a:t>No</a:t>
            </a:r>
            <a:r>
              <a:rPr lang="en-US" sz="2400" dirty="0"/>
              <a:t>. CR 13-0106-DOC-1, 2019 WL 988432 (C.D. Cal. Feb. 28, 2019)</a:t>
            </a:r>
          </a:p>
        </p:txBody>
      </p:sp>
      <p:sp>
        <p:nvSpPr>
          <p:cNvPr id="3" name="Content Placeholder 2"/>
          <p:cNvSpPr>
            <a:spLocks noGrp="1"/>
          </p:cNvSpPr>
          <p:nvPr>
            <p:ph idx="1"/>
          </p:nvPr>
        </p:nvSpPr>
        <p:spPr>
          <a:xfrm>
            <a:off x="457200" y="1543050"/>
            <a:ext cx="8229600" cy="4724400"/>
          </a:xfrm>
        </p:spPr>
        <p:txBody>
          <a:bodyPr/>
          <a:lstStyle/>
          <a:p>
            <a:pPr marL="109728" indent="0">
              <a:buNone/>
            </a:pPr>
            <a:r>
              <a:rPr lang="en-US" dirty="0" smtClean="0"/>
              <a:t>Gov’t stated it wanted the right to rip branded jackets off the members’ backs as RICO remedy.  Court found this a misunderstanding of trademark rights/collective marks.  1</a:t>
            </a:r>
            <a:r>
              <a:rPr lang="en-US" dirty="0"/>
              <a:t>st</a:t>
            </a:r>
            <a:r>
              <a:rPr lang="en-US" dirty="0" smtClean="0"/>
              <a:t> and 8</a:t>
            </a:r>
            <a:r>
              <a:rPr lang="en-US" dirty="0"/>
              <a:t>th</a:t>
            </a:r>
            <a:r>
              <a:rPr lang="en-US" dirty="0" smtClean="0"/>
              <a:t> Amendments precluded forfeiture. </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t>15</a:t>
            </a:fld>
            <a:endParaRPr lang="en-US" dirty="0"/>
          </a:p>
        </p:txBody>
      </p:sp>
      <p:grpSp>
        <p:nvGrpSpPr>
          <p:cNvPr id="8" name="Group 7"/>
          <p:cNvGrpSpPr/>
          <p:nvPr/>
        </p:nvGrpSpPr>
        <p:grpSpPr>
          <a:xfrm>
            <a:off x="1930400" y="3352800"/>
            <a:ext cx="5283200" cy="2971800"/>
            <a:chOff x="-279775" y="3124200"/>
            <a:chExt cx="4741333" cy="2667000"/>
          </a:xfrm>
        </p:grpSpPr>
        <p:pic>
          <p:nvPicPr>
            <p:cNvPr id="6" name="Picture 5"/>
            <p:cNvPicPr>
              <a:picLocks noChangeAspect="1"/>
            </p:cNvPicPr>
            <p:nvPr/>
          </p:nvPicPr>
          <p:blipFill>
            <a:blip r:embed="rId2"/>
            <a:stretch>
              <a:fillRect/>
            </a:stretch>
          </p:blipFill>
          <p:spPr>
            <a:xfrm>
              <a:off x="-279775" y="3124200"/>
              <a:ext cx="4741333" cy="2667000"/>
            </a:xfrm>
            <a:prstGeom prst="rect">
              <a:avLst/>
            </a:prstGeom>
            <a:ln w="19050">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0935" r="30817"/>
            <a:stretch/>
          </p:blipFill>
          <p:spPr>
            <a:xfrm>
              <a:off x="-279775" y="3124200"/>
              <a:ext cx="2040143" cy="2667000"/>
            </a:xfrm>
            <a:prstGeom prst="rect">
              <a:avLst/>
            </a:prstGeom>
            <a:ln w="19050">
              <a:solidFill>
                <a:srgbClr val="000000"/>
              </a:solidFill>
            </a:ln>
          </p:spPr>
        </p:pic>
      </p:grpSp>
    </p:spTree>
    <p:extLst>
      <p:ext uri="{BB962C8B-B14F-4D97-AF65-F5344CB8AC3E}">
        <p14:creationId xmlns:p14="http://schemas.microsoft.com/office/powerpoint/2010/main" val="390179908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38400" y="3505200"/>
            <a:ext cx="4538133" cy="2552700"/>
          </a:xfrm>
          <a:prstGeom prst="rect">
            <a:avLst/>
          </a:prstGeom>
        </p:spPr>
      </p:pic>
      <p:sp>
        <p:nvSpPr>
          <p:cNvPr id="2" name="Title 1"/>
          <p:cNvSpPr>
            <a:spLocks noGrp="1"/>
          </p:cNvSpPr>
          <p:nvPr>
            <p:ph type="title"/>
          </p:nvPr>
        </p:nvSpPr>
        <p:spPr/>
        <p:txBody>
          <a:bodyPr/>
          <a:lstStyle/>
          <a:p>
            <a:r>
              <a:rPr lang="en-US" i="1" dirty="0"/>
              <a:t>Sturgis Motorcycle Rally, Inc. v. Rushmore Photo &amp; Gifts, Inc., </a:t>
            </a:r>
            <a:r>
              <a:rPr lang="en-US" dirty="0"/>
              <a:t>908 F.3d 313 (8th Cir. 2018)</a:t>
            </a:r>
          </a:p>
        </p:txBody>
      </p:sp>
      <p:sp>
        <p:nvSpPr>
          <p:cNvPr id="3" name="Content Placeholder 2"/>
          <p:cNvSpPr>
            <a:spLocks noGrp="1"/>
          </p:cNvSpPr>
          <p:nvPr>
            <p:ph idx="1"/>
          </p:nvPr>
        </p:nvSpPr>
        <p:spPr/>
        <p:txBody>
          <a:bodyPr/>
          <a:lstStyle/>
          <a:p>
            <a:pPr marL="109728" indent="0">
              <a:buNone/>
            </a:pPr>
            <a:r>
              <a:rPr lang="en-US" dirty="0" smtClean="0"/>
              <a:t>Plaintiff was created in 2010 to license STURGIS rally-related trademarks.  It failed to prove ownership of STURGIS marks.  No single source.  No entity “produces” the rally.  “The rally is a pluralistic endeavor.”</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t>16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03" y="4171950"/>
            <a:ext cx="3743325" cy="1219200"/>
          </a:xfrm>
          <a:prstGeom prst="rect">
            <a:avLst/>
          </a:prstGeom>
        </p:spPr>
      </p:pic>
    </p:spTree>
    <p:extLst>
      <p:ext uri="{BB962C8B-B14F-4D97-AF65-F5344CB8AC3E}">
        <p14:creationId xmlns:p14="http://schemas.microsoft.com/office/powerpoint/2010/main" val="356465769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24626" y="2714625"/>
            <a:ext cx="2276474" cy="2276476"/>
          </a:xfrm>
          <a:prstGeom prst="rect">
            <a:avLst/>
          </a:prstGeom>
        </p:spPr>
      </p:pic>
      <p:sp>
        <p:nvSpPr>
          <p:cNvPr id="2" name="Title 1"/>
          <p:cNvSpPr>
            <a:spLocks noGrp="1"/>
          </p:cNvSpPr>
          <p:nvPr>
            <p:ph type="title"/>
          </p:nvPr>
        </p:nvSpPr>
        <p:spPr/>
        <p:txBody>
          <a:bodyPr/>
          <a:lstStyle/>
          <a:p>
            <a:r>
              <a:rPr lang="en-US" i="1" dirty="0" err="1"/>
              <a:t>Moldex</a:t>
            </a:r>
            <a:r>
              <a:rPr lang="en-US" i="1" dirty="0"/>
              <a:t>-Metric, Inc. v. McKeon Prods., Inc.</a:t>
            </a:r>
            <a:r>
              <a:rPr lang="en-US" dirty="0"/>
              <a:t>, </a:t>
            </a:r>
            <a:r>
              <a:rPr lang="en-US" dirty="0" smtClean="0"/>
              <a:t/>
            </a:r>
            <a:br>
              <a:rPr lang="en-US" dirty="0" smtClean="0"/>
            </a:br>
            <a:r>
              <a:rPr lang="en-US" dirty="0" smtClean="0"/>
              <a:t>891 </a:t>
            </a:r>
            <a:r>
              <a:rPr lang="en-US" dirty="0"/>
              <a:t>F.3d 878 (9th Cir. 2018)</a:t>
            </a:r>
          </a:p>
        </p:txBody>
      </p:sp>
      <p:sp>
        <p:nvSpPr>
          <p:cNvPr id="3" name="Content Placeholder 2"/>
          <p:cNvSpPr>
            <a:spLocks noGrp="1"/>
          </p:cNvSpPr>
          <p:nvPr>
            <p:ph idx="1"/>
          </p:nvPr>
        </p:nvSpPr>
        <p:spPr>
          <a:xfrm>
            <a:off x="457199" y="1600200"/>
            <a:ext cx="5799897" cy="4724400"/>
          </a:xfrm>
        </p:spPr>
        <p:txBody>
          <a:bodyPr/>
          <a:lstStyle/>
          <a:p>
            <a:pPr marL="109728" indent="0">
              <a:buNone/>
            </a:pPr>
            <a:r>
              <a:rPr lang="en-US" dirty="0"/>
              <a:t>9th Cir. reversed </a:t>
            </a:r>
            <a:r>
              <a:rPr lang="en-US" dirty="0" smtClean="0"/>
              <a:t>District Court’s MSJ </a:t>
            </a:r>
            <a:r>
              <a:rPr lang="en-US" dirty="0"/>
              <a:t>for def. </a:t>
            </a:r>
            <a:r>
              <a:rPr lang="en-US" dirty="0" smtClean="0"/>
              <a:t>and </a:t>
            </a:r>
            <a:r>
              <a:rPr lang="en-US" dirty="0"/>
              <a:t>remanded – again.  Evidence of alternative colors should have been considered in deciding functionality of </a:t>
            </a:r>
            <a:r>
              <a:rPr lang="en-US" dirty="0" smtClean="0"/>
              <a:t>this mark.  Where </a:t>
            </a:r>
            <a:r>
              <a:rPr lang="en-US" dirty="0"/>
              <a:t>an aesthetic feature like color serves a function</a:t>
            </a:r>
            <a:r>
              <a:rPr lang="en-US" dirty="0" smtClean="0"/>
              <a:t>, Court must </a:t>
            </a:r>
            <a:r>
              <a:rPr lang="en-US" dirty="0"/>
              <a:t>determine whether </a:t>
            </a:r>
            <a:r>
              <a:rPr lang="en-US" dirty="0" err="1"/>
              <a:t>pl’s</a:t>
            </a:r>
            <a:r>
              <a:rPr lang="en-US" dirty="0"/>
              <a:t> exclusive use would interfere with competition </a:t>
            </a:r>
            <a:r>
              <a:rPr lang="en-US" dirty="0" smtClean="0"/>
              <a:t> in order to </a:t>
            </a:r>
            <a:r>
              <a:rPr lang="en-US" dirty="0"/>
              <a:t>decide whether trademark can be protected.  Def’s position: Safety: Bright green best shows </a:t>
            </a:r>
            <a:r>
              <a:rPr lang="en-US" dirty="0" smtClean="0"/>
              <a:t>that </a:t>
            </a:r>
            <a:r>
              <a:rPr lang="en-US" dirty="0"/>
              <a:t>earplugs are in use in different lighting conditions</a:t>
            </a:r>
            <a:r>
              <a:rPr lang="en-US" dirty="0" smtClean="0"/>
              <a:t>.</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t>17</a:t>
            </a:fld>
            <a:endParaRPr lang="en-US" dirty="0"/>
          </a:p>
        </p:txBody>
      </p:sp>
    </p:spTree>
    <p:extLst>
      <p:ext uri="{BB962C8B-B14F-4D97-AF65-F5344CB8AC3E}">
        <p14:creationId xmlns:p14="http://schemas.microsoft.com/office/powerpoint/2010/main" val="78533111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Booking.com v. </a:t>
            </a:r>
            <a:r>
              <a:rPr lang="en-US" i="1" dirty="0" smtClean="0"/>
              <a:t>USPTO</a:t>
            </a:r>
            <a:r>
              <a:rPr lang="en-US" dirty="0" smtClean="0"/>
              <a:t>, </a:t>
            </a:r>
            <a:br>
              <a:rPr lang="en-US" dirty="0" smtClean="0"/>
            </a:br>
            <a:r>
              <a:rPr lang="en-US" dirty="0" smtClean="0"/>
              <a:t>915 </a:t>
            </a:r>
            <a:r>
              <a:rPr lang="en-US" dirty="0"/>
              <a:t>F. 3d 171 (4th Cir. 2019)</a:t>
            </a:r>
          </a:p>
        </p:txBody>
      </p:sp>
      <p:sp>
        <p:nvSpPr>
          <p:cNvPr id="3" name="Content Placeholder 2"/>
          <p:cNvSpPr>
            <a:spLocks noGrp="1"/>
          </p:cNvSpPr>
          <p:nvPr>
            <p:ph idx="1"/>
          </p:nvPr>
        </p:nvSpPr>
        <p:spPr>
          <a:xfrm>
            <a:off x="457200" y="1600200"/>
            <a:ext cx="8229600" cy="3352800"/>
          </a:xfrm>
        </p:spPr>
        <p:txBody>
          <a:bodyPr>
            <a:noAutofit/>
          </a:bodyPr>
          <a:lstStyle/>
          <a:p>
            <a:pPr marL="109728" indent="0">
              <a:spcBef>
                <a:spcPts val="1200"/>
              </a:spcBef>
              <a:spcAft>
                <a:spcPts val="0"/>
              </a:spcAft>
              <a:buNone/>
            </a:pPr>
            <a:r>
              <a:rPr lang="en-US" sz="1800" dirty="0" smtClean="0"/>
              <a:t>Q of first impression:  Which party bears the burden of proving </a:t>
            </a:r>
            <a:r>
              <a:rPr lang="en-US" sz="1800" dirty="0" err="1" smtClean="0"/>
              <a:t>genericness</a:t>
            </a:r>
            <a:r>
              <a:rPr lang="en-US" sz="1800" dirty="0" smtClean="0"/>
              <a:t> on appeal when registration of a mark is denied?  A: The PTO.  Why?  “Fed. Cir. has long held … that in registration proceedings, the USPTO ‘always bears the burden’ of establishing that a proposed mark is generic.”</a:t>
            </a:r>
          </a:p>
          <a:p>
            <a:pPr marL="109728" indent="0">
              <a:spcBef>
                <a:spcPts val="1200"/>
              </a:spcBef>
              <a:spcAft>
                <a:spcPts val="0"/>
              </a:spcAft>
              <a:buNone/>
            </a:pPr>
            <a:r>
              <a:rPr lang="en-US" sz="1800" dirty="0" smtClean="0"/>
              <a:t>In registered trademark infringement proceedings, </a:t>
            </a:r>
            <a:r>
              <a:rPr lang="en-US" sz="1800" dirty="0" err="1" smtClean="0"/>
              <a:t>b/p</a:t>
            </a:r>
            <a:r>
              <a:rPr lang="en-US" sz="1800" dirty="0" smtClean="0"/>
              <a:t> lies with party claiming mark is generic: </a:t>
            </a:r>
            <a:r>
              <a:rPr lang="en-US" sz="1800" dirty="0" err="1" smtClean="0"/>
              <a:t>Reg</a:t>
            </a:r>
            <a:r>
              <a:rPr lang="en-US" sz="1800" dirty="0" smtClean="0"/>
              <a:t> gives presumption of validity.  Unregistered mark with </a:t>
            </a:r>
            <a:r>
              <a:rPr lang="en-US" sz="1800" dirty="0" err="1" smtClean="0"/>
              <a:t>genericness</a:t>
            </a:r>
            <a:r>
              <a:rPr lang="en-US" sz="1800" dirty="0" smtClean="0"/>
              <a:t> defense? Pl’s </a:t>
            </a:r>
            <a:r>
              <a:rPr lang="en-US" sz="1800" dirty="0" err="1" smtClean="0"/>
              <a:t>b/p</a:t>
            </a:r>
            <a:r>
              <a:rPr lang="en-US" sz="1800" dirty="0" smtClean="0"/>
              <a:t> to show </a:t>
            </a:r>
            <a:r>
              <a:rPr lang="en-US" sz="1800" i="1" dirty="0" smtClean="0"/>
              <a:t>not</a:t>
            </a:r>
            <a:r>
              <a:rPr lang="en-US" sz="1800" dirty="0" smtClean="0"/>
              <a:t> generic.  Fourth Cir. reversed TTAB’s grant of summary judgment of </a:t>
            </a:r>
            <a:r>
              <a:rPr lang="en-US" sz="1800" dirty="0" err="1" smtClean="0"/>
              <a:t>genericism</a:t>
            </a:r>
            <a:r>
              <a:rPr lang="en-US" sz="1800" dirty="0" smtClean="0"/>
              <a:t>.  PTO failed to satisfy its burden that mark taken as a whole referred generally to online booking services.</a:t>
            </a:r>
          </a:p>
          <a:p>
            <a:pPr marL="109728" indent="0">
              <a:spcBef>
                <a:spcPts val="1200"/>
              </a:spcBef>
              <a:spcAft>
                <a:spcPts val="0"/>
              </a:spcAft>
              <a:buNone/>
            </a:pPr>
            <a:r>
              <a:rPr lang="en-US" sz="1800" dirty="0" smtClean="0"/>
              <a:t>Once a term is deemed generic, it cannot subsequently become non-generic.  Per </a:t>
            </a:r>
            <a:r>
              <a:rPr lang="en-US" sz="1800" i="1" dirty="0" err="1" smtClean="0"/>
              <a:t>Shammas</a:t>
            </a:r>
            <a:r>
              <a:rPr lang="en-US" sz="1800" i="1" dirty="0" smtClean="0"/>
              <a:t> v. </a:t>
            </a:r>
            <a:r>
              <a:rPr lang="en-US" sz="1800" i="1" dirty="0" err="1" smtClean="0"/>
              <a:t>Focarino</a:t>
            </a:r>
            <a:r>
              <a:rPr lang="en-US" sz="1800" dirty="0" smtClean="0"/>
              <a:t>, fee award to PTO was (reluctantly) affirmed. </a:t>
            </a:r>
          </a:p>
          <a:p>
            <a:pPr marL="109728" indent="0">
              <a:spcBef>
                <a:spcPts val="1200"/>
              </a:spcBef>
              <a:spcAft>
                <a:spcPts val="0"/>
              </a:spcAft>
              <a:buNone/>
            </a:pPr>
            <a:endParaRPr lang="en-US" sz="1800" dirty="0"/>
          </a:p>
        </p:txBody>
      </p:sp>
      <p:sp>
        <p:nvSpPr>
          <p:cNvPr id="4" name="Slide Number Placeholder 3"/>
          <p:cNvSpPr>
            <a:spLocks noGrp="1"/>
          </p:cNvSpPr>
          <p:nvPr>
            <p:ph type="sldNum" sz="quarter" idx="12"/>
          </p:nvPr>
        </p:nvSpPr>
        <p:spPr/>
        <p:txBody>
          <a:bodyPr/>
          <a:lstStyle/>
          <a:p>
            <a:fld id="{A393792D-F020-400E-8E2E-114E976138AB}" type="slidenum">
              <a:rPr lang="en-US" smtClean="0"/>
              <a:t>18</a:t>
            </a:fld>
            <a:endParaRPr lang="en-US" dirty="0"/>
          </a:p>
        </p:txBody>
      </p:sp>
      <p:pic>
        <p:nvPicPr>
          <p:cNvPr id="6" name="Picture 5"/>
          <p:cNvPicPr>
            <a:picLocks noChangeAspect="1"/>
          </p:cNvPicPr>
          <p:nvPr/>
        </p:nvPicPr>
        <p:blipFill rotWithShape="1">
          <a:blip r:embed="rId2"/>
          <a:srcRect l="9170" t="29996" r="9170" b="25007"/>
          <a:stretch/>
        </p:blipFill>
        <p:spPr>
          <a:xfrm>
            <a:off x="2933700" y="5494176"/>
            <a:ext cx="3276600" cy="601824"/>
          </a:xfrm>
          <a:prstGeom prst="rect">
            <a:avLst/>
          </a:prstGeom>
        </p:spPr>
      </p:pic>
    </p:spTree>
    <p:extLst>
      <p:ext uri="{BB962C8B-B14F-4D97-AF65-F5344CB8AC3E}">
        <p14:creationId xmlns:p14="http://schemas.microsoft.com/office/powerpoint/2010/main" val="96177554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066800"/>
          </a:xfrm>
        </p:spPr>
        <p:txBody>
          <a:bodyPr>
            <a:noAutofit/>
          </a:bodyPr>
          <a:lstStyle/>
          <a:p>
            <a:pPr>
              <a:lnSpc>
                <a:spcPct val="90000"/>
              </a:lnSpc>
            </a:pPr>
            <a:r>
              <a:rPr lang="en-US" sz="2800" i="1" dirty="0"/>
              <a:t>In re Brunetti, </a:t>
            </a:r>
            <a:r>
              <a:rPr lang="en-US" sz="2800" dirty="0"/>
              <a:t>877 F.3d 1330 (Fed. Cir. 2017), </a:t>
            </a:r>
            <a:r>
              <a:rPr lang="en-US" sz="2800" dirty="0" smtClean="0"/>
              <a:t/>
            </a:r>
            <a:br>
              <a:rPr lang="en-US" sz="2800" dirty="0" smtClean="0"/>
            </a:br>
            <a:r>
              <a:rPr lang="en-US" sz="2800" i="1" dirty="0" smtClean="0"/>
              <a:t>cert</a:t>
            </a:r>
            <a:r>
              <a:rPr lang="en-US" sz="2800" i="1" dirty="0"/>
              <a:t>. granted sub nom. </a:t>
            </a:r>
            <a:r>
              <a:rPr lang="en-US" sz="2800" i="1" dirty="0" err="1"/>
              <a:t>Iancu</a:t>
            </a:r>
            <a:r>
              <a:rPr lang="en-US" sz="2800" i="1" dirty="0"/>
              <a:t> v. Brunetti, </a:t>
            </a:r>
            <a:r>
              <a:rPr lang="en-US" sz="2800" i="1" dirty="0" smtClean="0"/>
              <a:t/>
            </a:r>
            <a:br>
              <a:rPr lang="en-US" sz="2800" i="1" dirty="0" smtClean="0"/>
            </a:br>
            <a:r>
              <a:rPr lang="en-US" sz="2800" dirty="0" smtClean="0"/>
              <a:t>No</a:t>
            </a:r>
            <a:r>
              <a:rPr lang="en-US" sz="2800" dirty="0"/>
              <a:t>. 18-302 (Jan. 4, 2019)</a:t>
            </a:r>
          </a:p>
        </p:txBody>
      </p:sp>
      <p:sp>
        <p:nvSpPr>
          <p:cNvPr id="3" name="Content Placeholder 2"/>
          <p:cNvSpPr>
            <a:spLocks noGrp="1"/>
          </p:cNvSpPr>
          <p:nvPr>
            <p:ph idx="1"/>
          </p:nvPr>
        </p:nvSpPr>
        <p:spPr/>
        <p:txBody>
          <a:bodyPr/>
          <a:lstStyle/>
          <a:p>
            <a:pPr marL="109728" indent="0">
              <a:buNone/>
            </a:pPr>
            <a:r>
              <a:rPr lang="en-US" dirty="0"/>
              <a:t>Gov’t argues Sec. 2(a) provision precluding ® </a:t>
            </a:r>
            <a:r>
              <a:rPr lang="en-US" dirty="0" smtClean="0"/>
              <a:t>of </a:t>
            </a:r>
            <a:r>
              <a:rPr lang="en-US" dirty="0"/>
              <a:t>“scandalous and immoral” marks is viewpoint neutral.  “Fuck” isn’t a viewpoint.  SCOTUS previously ruled </a:t>
            </a:r>
            <a:r>
              <a:rPr lang="en-US" i="1" dirty="0" err="1"/>
              <a:t>Matal</a:t>
            </a:r>
            <a:r>
              <a:rPr lang="en-US" i="1" dirty="0"/>
              <a:t> v. Tam </a:t>
            </a:r>
            <a:r>
              <a:rPr lang="en-US" dirty="0"/>
              <a:t>– SLANTS -- Sec. 2(a) provision precluding ® of “disparaging” marks violated First </a:t>
            </a:r>
            <a:r>
              <a:rPr lang="en-US" dirty="0" smtClean="0"/>
              <a:t>Amendment.</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t>1</a:t>
            </a:fld>
            <a:endParaRPr lang="en-US" dirty="0"/>
          </a:p>
        </p:txBody>
      </p:sp>
      <p:pic>
        <p:nvPicPr>
          <p:cNvPr id="5"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565" y="3810000"/>
            <a:ext cx="4101582" cy="263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41172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dirty="0"/>
              <a:t>A&amp;H Sportswear Co., Inc. v. William W. </a:t>
            </a:r>
            <a:r>
              <a:rPr lang="en-US" i="1" dirty="0" err="1"/>
              <a:t>Yedor</a:t>
            </a:r>
            <a:r>
              <a:rPr lang="en-US" smtClean="0"/>
              <a:t>, (</a:t>
            </a:r>
            <a:r>
              <a:rPr lang="en-US" dirty="0"/>
              <a:t>TTAB 3/29/19)</a:t>
            </a:r>
          </a:p>
        </p:txBody>
      </p:sp>
      <p:sp>
        <p:nvSpPr>
          <p:cNvPr id="4" name="Slide Number Placeholder 3"/>
          <p:cNvSpPr>
            <a:spLocks noGrp="1"/>
          </p:cNvSpPr>
          <p:nvPr>
            <p:ph type="sldNum" sz="quarter" idx="12"/>
          </p:nvPr>
        </p:nvSpPr>
        <p:spPr/>
        <p:txBody>
          <a:bodyPr/>
          <a:lstStyle/>
          <a:p>
            <a:fld id="{A393792D-F020-400E-8E2E-114E976138AB}" type="slidenum">
              <a:rPr lang="en-US" smtClean="0"/>
              <a:pPr/>
              <a:t>19</a:t>
            </a:fld>
            <a:endParaRPr lang="en-US" dirty="0"/>
          </a:p>
        </p:txBody>
      </p:sp>
      <p:sp>
        <p:nvSpPr>
          <p:cNvPr id="2" name="Content Placeholder 1"/>
          <p:cNvSpPr>
            <a:spLocks noGrp="1"/>
          </p:cNvSpPr>
          <p:nvPr>
            <p:ph idx="1"/>
          </p:nvPr>
        </p:nvSpPr>
        <p:spPr>
          <a:xfrm>
            <a:off x="457200" y="1435100"/>
            <a:ext cx="4572000" cy="4724400"/>
          </a:xfrm>
        </p:spPr>
        <p:txBody>
          <a:bodyPr/>
          <a:lstStyle/>
          <a:p>
            <a:pPr marL="109728" indent="0">
              <a:buNone/>
            </a:pPr>
            <a:r>
              <a:rPr lang="en-US" dirty="0" smtClean="0"/>
              <a:t>Mere hope </a:t>
            </a:r>
            <a:r>
              <a:rPr lang="en-US" dirty="0"/>
              <a:t>that </a:t>
            </a:r>
            <a:r>
              <a:rPr lang="en-US" dirty="0" smtClean="0"/>
              <a:t>alleged </a:t>
            </a:r>
            <a:r>
              <a:rPr lang="en-US" dirty="0"/>
              <a:t>condition precedent to using </a:t>
            </a:r>
            <a:r>
              <a:rPr lang="en-US" dirty="0" smtClean="0"/>
              <a:t>the </a:t>
            </a:r>
            <a:r>
              <a:rPr lang="en-US" dirty="0"/>
              <a:t>mark – </a:t>
            </a:r>
            <a:r>
              <a:rPr lang="en-US" dirty="0" smtClean="0"/>
              <a:t/>
            </a:r>
            <a:br>
              <a:rPr lang="en-US" dirty="0" smtClean="0"/>
            </a:br>
            <a:r>
              <a:rPr lang="en-US" dirty="0" smtClean="0"/>
              <a:t>the </a:t>
            </a:r>
            <a:r>
              <a:rPr lang="en-US" dirty="0"/>
              <a:t>Chicago White </a:t>
            </a:r>
            <a:r>
              <a:rPr lang="en-US" dirty="0" smtClean="0"/>
              <a:t/>
            </a:r>
            <a:br>
              <a:rPr lang="en-US" dirty="0" smtClean="0"/>
            </a:br>
            <a:r>
              <a:rPr lang="en-US" dirty="0" smtClean="0"/>
              <a:t>Sox </a:t>
            </a:r>
            <a:r>
              <a:rPr lang="en-US" dirty="0"/>
              <a:t>winning the World </a:t>
            </a:r>
            <a:r>
              <a:rPr lang="en-US" dirty="0" smtClean="0"/>
              <a:t/>
            </a:r>
            <a:br>
              <a:rPr lang="en-US" dirty="0" smtClean="0"/>
            </a:br>
            <a:r>
              <a:rPr lang="en-US" dirty="0" smtClean="0"/>
              <a:t>Series </a:t>
            </a:r>
            <a:r>
              <a:rPr lang="en-US" dirty="0"/>
              <a:t>– would occur </a:t>
            </a:r>
            <a:r>
              <a:rPr lang="en-US" dirty="0" smtClean="0"/>
              <a:t/>
            </a:r>
            <a:br>
              <a:rPr lang="en-US" dirty="0" smtClean="0"/>
            </a:br>
            <a:r>
              <a:rPr lang="en-US" dirty="0" smtClean="0"/>
              <a:t>someday </a:t>
            </a:r>
            <a:r>
              <a:rPr lang="en-US" dirty="0"/>
              <a:t>is insufficient to </a:t>
            </a:r>
            <a:r>
              <a:rPr lang="en-US" dirty="0" smtClean="0"/>
              <a:t/>
            </a:r>
            <a:br>
              <a:rPr lang="en-US" dirty="0" smtClean="0"/>
            </a:br>
            <a:r>
              <a:rPr lang="en-US" dirty="0" smtClean="0"/>
              <a:t>show </a:t>
            </a:r>
            <a:r>
              <a:rPr lang="en-US" i="1" dirty="0" smtClean="0"/>
              <a:t>bona </a:t>
            </a:r>
            <a:r>
              <a:rPr lang="en-US" i="1" dirty="0"/>
              <a:t>fide </a:t>
            </a:r>
            <a:r>
              <a:rPr lang="en-US" dirty="0"/>
              <a:t>intent to </a:t>
            </a:r>
            <a:r>
              <a:rPr lang="en-US" dirty="0" smtClean="0"/>
              <a:t/>
            </a:r>
            <a:br>
              <a:rPr lang="en-US" dirty="0" smtClean="0"/>
            </a:br>
            <a:r>
              <a:rPr lang="en-US" dirty="0" smtClean="0"/>
              <a:t>use mark </a:t>
            </a:r>
            <a:r>
              <a:rPr lang="en-US" dirty="0"/>
              <a:t>in commerce with the identified goods.  Evidence to show </a:t>
            </a:r>
            <a:r>
              <a:rPr lang="en-US" i="1" dirty="0"/>
              <a:t>bona fide </a:t>
            </a:r>
            <a:r>
              <a:rPr lang="en-US" dirty="0"/>
              <a:t>intent requires firm and demonstrable evidence, not just a subjective belief</a:t>
            </a:r>
            <a:r>
              <a:rPr lang="en-US" dirty="0" smtClean="0"/>
              <a: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1752600"/>
            <a:ext cx="5198766" cy="4589600"/>
          </a:xfrm>
          <a:prstGeom prst="rect">
            <a:avLst/>
          </a:prstGeom>
        </p:spPr>
      </p:pic>
    </p:spTree>
    <p:extLst>
      <p:ext uri="{BB962C8B-B14F-4D97-AF65-F5344CB8AC3E}">
        <p14:creationId xmlns:p14="http://schemas.microsoft.com/office/powerpoint/2010/main" val="112369259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re Gillard</a:t>
            </a:r>
            <a:r>
              <a:rPr lang="en-US" dirty="0" smtClean="0"/>
              <a:t>, Ser. No. 87469115 (TTAB 2019)</a:t>
            </a:r>
            <a:endParaRPr lang="en-US" dirty="0"/>
          </a:p>
        </p:txBody>
      </p:sp>
      <p:sp>
        <p:nvSpPr>
          <p:cNvPr id="3" name="Content Placeholder 2"/>
          <p:cNvSpPr>
            <a:spLocks noGrp="1"/>
          </p:cNvSpPr>
          <p:nvPr>
            <p:ph idx="1"/>
          </p:nvPr>
        </p:nvSpPr>
        <p:spPr/>
        <p:txBody>
          <a:bodyPr/>
          <a:lstStyle/>
          <a:p>
            <a:pPr marL="109728" indent="0">
              <a:buNone/>
            </a:pPr>
            <a:r>
              <a:rPr lang="en-US" dirty="0" smtClean="0"/>
              <a:t>TTAB affirmed refusal to register. An avalanche of evidence showed that #COVFEFE (or COVFEFE) </a:t>
            </a:r>
            <a:r>
              <a:rPr lang="en-US" b="1" dirty="0" smtClean="0"/>
              <a:t>failed to function </a:t>
            </a:r>
            <a:r>
              <a:rPr lang="en-US" dirty="0" smtClean="0"/>
              <a:t>as a trademark for Applicant’s goods.  COVFEFE “has been widely used by the public in dialogue and on merchandise in a non-source identifying manner, and it does not identify Applicant as the sole source….”  COVFEFE “is in the nature of a verbal Rorschach test….”  Before Trump’s tweet was deleted, it had been re-tweeted over 127,000 times and “liked” more than 162,000 times “and the word ‘</a:t>
            </a:r>
            <a:r>
              <a:rPr lang="en-US" dirty="0" err="1" smtClean="0"/>
              <a:t>covfefe</a:t>
            </a:r>
            <a:r>
              <a:rPr lang="en-US" dirty="0" smtClean="0"/>
              <a:t>’ had been trending all night.” </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t>20</a:t>
            </a:fld>
            <a:endParaRPr lang="en-US" dirty="0"/>
          </a:p>
        </p:txBody>
      </p:sp>
    </p:spTree>
    <p:extLst>
      <p:ext uri="{BB962C8B-B14F-4D97-AF65-F5344CB8AC3E}">
        <p14:creationId xmlns:p14="http://schemas.microsoft.com/office/powerpoint/2010/main" val="219334585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re Gillard</a:t>
            </a:r>
            <a:r>
              <a:rPr lang="en-US" dirty="0" smtClean="0"/>
              <a:t>, Ser. No. 87469115 (TTAB 2019)</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t>21</a:t>
            </a:fld>
            <a:endParaRPr lang="en-US" dirty="0"/>
          </a:p>
        </p:txBody>
      </p:sp>
      <p:pic>
        <p:nvPicPr>
          <p:cNvPr id="8" name="Picture 7"/>
          <p:cNvPicPr>
            <a:picLocks noChangeAspect="1"/>
          </p:cNvPicPr>
          <p:nvPr/>
        </p:nvPicPr>
        <p:blipFill>
          <a:blip r:embed="rId2"/>
          <a:stretch>
            <a:fillRect/>
          </a:stretch>
        </p:blipFill>
        <p:spPr>
          <a:xfrm>
            <a:off x="304800" y="1970919"/>
            <a:ext cx="4114800" cy="3352411"/>
          </a:xfrm>
          <a:prstGeom prst="rect">
            <a:avLst/>
          </a:prstGeom>
        </p:spPr>
      </p:pic>
      <p:pic>
        <p:nvPicPr>
          <p:cNvPr id="9" name="Picture 8"/>
          <p:cNvPicPr>
            <a:picLocks noChangeAspect="1"/>
          </p:cNvPicPr>
          <p:nvPr/>
        </p:nvPicPr>
        <p:blipFill>
          <a:blip r:embed="rId3"/>
          <a:stretch>
            <a:fillRect/>
          </a:stretch>
        </p:blipFill>
        <p:spPr>
          <a:xfrm>
            <a:off x="4648200" y="1970919"/>
            <a:ext cx="4114800" cy="3352411"/>
          </a:xfrm>
          <a:prstGeom prst="rect">
            <a:avLst/>
          </a:prstGeom>
        </p:spPr>
      </p:pic>
      <p:grpSp>
        <p:nvGrpSpPr>
          <p:cNvPr id="11" name="Group 10"/>
          <p:cNvGrpSpPr/>
          <p:nvPr/>
        </p:nvGrpSpPr>
        <p:grpSpPr>
          <a:xfrm>
            <a:off x="2057400" y="2949574"/>
            <a:ext cx="4659313" cy="1089026"/>
            <a:chOff x="1652588" y="4737100"/>
            <a:chExt cx="4659313" cy="1089026"/>
          </a:xfrm>
        </p:grpSpPr>
        <p:sp>
          <p:nvSpPr>
            <p:cNvPr id="12" name="Freeform 12"/>
            <p:cNvSpPr>
              <a:spLocks/>
            </p:cNvSpPr>
            <p:nvPr/>
          </p:nvSpPr>
          <p:spPr bwMode="auto">
            <a:xfrm>
              <a:off x="1652588" y="5021263"/>
              <a:ext cx="700088" cy="804863"/>
            </a:xfrm>
            <a:custGeom>
              <a:avLst/>
              <a:gdLst>
                <a:gd name="T0" fmla="*/ 104 w 200"/>
                <a:gd name="T1" fmla="*/ 0 h 230"/>
                <a:gd name="T2" fmla="*/ 0 w 200"/>
                <a:gd name="T3" fmla="*/ 118 h 230"/>
                <a:gd name="T4" fmla="*/ 103 w 200"/>
                <a:gd name="T5" fmla="*/ 230 h 230"/>
                <a:gd name="T6" fmla="*/ 200 w 200"/>
                <a:gd name="T7" fmla="*/ 145 h 230"/>
                <a:gd name="T8" fmla="*/ 163 w 200"/>
                <a:gd name="T9" fmla="*/ 145 h 230"/>
                <a:gd name="T10" fmla="*/ 102 w 200"/>
                <a:gd name="T11" fmla="*/ 198 h 230"/>
                <a:gd name="T12" fmla="*/ 38 w 200"/>
                <a:gd name="T13" fmla="*/ 118 h 230"/>
                <a:gd name="T14" fmla="*/ 107 w 200"/>
                <a:gd name="T15" fmla="*/ 32 h 230"/>
                <a:gd name="T16" fmla="*/ 161 w 200"/>
                <a:gd name="T17" fmla="*/ 76 h 230"/>
                <a:gd name="T18" fmla="*/ 198 w 200"/>
                <a:gd name="T19" fmla="*/ 76 h 230"/>
                <a:gd name="T20" fmla="*/ 104 w 200"/>
                <a:gd name="T2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230">
                  <a:moveTo>
                    <a:pt x="104" y="0"/>
                  </a:moveTo>
                  <a:cubicBezTo>
                    <a:pt x="34" y="0"/>
                    <a:pt x="0" y="52"/>
                    <a:pt x="0" y="118"/>
                  </a:cubicBezTo>
                  <a:cubicBezTo>
                    <a:pt x="0" y="183"/>
                    <a:pt x="36" y="230"/>
                    <a:pt x="103" y="230"/>
                  </a:cubicBezTo>
                  <a:cubicBezTo>
                    <a:pt x="158" y="230"/>
                    <a:pt x="191" y="198"/>
                    <a:pt x="200" y="145"/>
                  </a:cubicBezTo>
                  <a:cubicBezTo>
                    <a:pt x="163" y="145"/>
                    <a:pt x="163" y="145"/>
                    <a:pt x="163" y="145"/>
                  </a:cubicBezTo>
                  <a:cubicBezTo>
                    <a:pt x="158" y="178"/>
                    <a:pt x="137" y="198"/>
                    <a:pt x="102" y="198"/>
                  </a:cubicBezTo>
                  <a:cubicBezTo>
                    <a:pt x="57" y="198"/>
                    <a:pt x="38" y="158"/>
                    <a:pt x="38" y="118"/>
                  </a:cubicBezTo>
                  <a:cubicBezTo>
                    <a:pt x="38" y="73"/>
                    <a:pt x="55" y="32"/>
                    <a:pt x="107" y="32"/>
                  </a:cubicBezTo>
                  <a:cubicBezTo>
                    <a:pt x="136" y="32"/>
                    <a:pt x="155" y="48"/>
                    <a:pt x="161" y="76"/>
                  </a:cubicBezTo>
                  <a:cubicBezTo>
                    <a:pt x="198" y="76"/>
                    <a:pt x="198" y="76"/>
                    <a:pt x="198" y="76"/>
                  </a:cubicBezTo>
                  <a:cubicBezTo>
                    <a:pt x="193" y="24"/>
                    <a:pt x="153" y="0"/>
                    <a:pt x="104" y="0"/>
                  </a:cubicBezTo>
                </a:path>
              </a:pathLst>
            </a:custGeom>
            <a:solidFill>
              <a:schemeClr val="bg1">
                <a:lumMod val="65000"/>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noEditPoints="1"/>
            </p:cNvSpPr>
            <p:nvPr/>
          </p:nvSpPr>
          <p:spPr bwMode="auto">
            <a:xfrm>
              <a:off x="2419350" y="5021263"/>
              <a:ext cx="744538" cy="804863"/>
            </a:xfrm>
            <a:custGeom>
              <a:avLst/>
              <a:gdLst>
                <a:gd name="T0" fmla="*/ 107 w 213"/>
                <a:gd name="T1" fmla="*/ 198 h 230"/>
                <a:gd name="T2" fmla="*/ 39 w 213"/>
                <a:gd name="T3" fmla="*/ 115 h 230"/>
                <a:gd name="T4" fmla="*/ 107 w 213"/>
                <a:gd name="T5" fmla="*/ 32 h 230"/>
                <a:gd name="T6" fmla="*/ 175 w 213"/>
                <a:gd name="T7" fmla="*/ 115 h 230"/>
                <a:gd name="T8" fmla="*/ 107 w 213"/>
                <a:gd name="T9" fmla="*/ 198 h 230"/>
                <a:gd name="T10" fmla="*/ 107 w 213"/>
                <a:gd name="T11" fmla="*/ 0 h 230"/>
                <a:gd name="T12" fmla="*/ 0 w 213"/>
                <a:gd name="T13" fmla="*/ 115 h 230"/>
                <a:gd name="T14" fmla="*/ 107 w 213"/>
                <a:gd name="T15" fmla="*/ 230 h 230"/>
                <a:gd name="T16" fmla="*/ 213 w 213"/>
                <a:gd name="T17" fmla="*/ 115 h 230"/>
                <a:gd name="T18" fmla="*/ 107 w 213"/>
                <a:gd name="T1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30">
                  <a:moveTo>
                    <a:pt x="107" y="198"/>
                  </a:moveTo>
                  <a:cubicBezTo>
                    <a:pt x="69" y="198"/>
                    <a:pt x="39" y="168"/>
                    <a:pt x="39" y="115"/>
                  </a:cubicBezTo>
                  <a:cubicBezTo>
                    <a:pt x="39" y="62"/>
                    <a:pt x="69" y="32"/>
                    <a:pt x="107" y="32"/>
                  </a:cubicBezTo>
                  <a:cubicBezTo>
                    <a:pt x="145" y="32"/>
                    <a:pt x="175" y="62"/>
                    <a:pt x="175" y="115"/>
                  </a:cubicBezTo>
                  <a:cubicBezTo>
                    <a:pt x="175" y="168"/>
                    <a:pt x="145" y="198"/>
                    <a:pt x="107" y="198"/>
                  </a:cubicBezTo>
                  <a:moveTo>
                    <a:pt x="107" y="0"/>
                  </a:moveTo>
                  <a:cubicBezTo>
                    <a:pt x="37" y="0"/>
                    <a:pt x="0" y="51"/>
                    <a:pt x="0" y="115"/>
                  </a:cubicBezTo>
                  <a:cubicBezTo>
                    <a:pt x="0" y="179"/>
                    <a:pt x="37" y="230"/>
                    <a:pt x="107" y="230"/>
                  </a:cubicBezTo>
                  <a:cubicBezTo>
                    <a:pt x="176" y="230"/>
                    <a:pt x="213" y="179"/>
                    <a:pt x="213" y="115"/>
                  </a:cubicBezTo>
                  <a:cubicBezTo>
                    <a:pt x="213" y="51"/>
                    <a:pt x="176" y="0"/>
                    <a:pt x="107" y="0"/>
                  </a:cubicBezTo>
                </a:path>
              </a:pathLst>
            </a:custGeom>
            <a:solidFill>
              <a:schemeClr val="bg1">
                <a:lumMod val="65000"/>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3181350" y="5041900"/>
              <a:ext cx="700088" cy="766763"/>
            </a:xfrm>
            <a:custGeom>
              <a:avLst/>
              <a:gdLst>
                <a:gd name="T0" fmla="*/ 441 w 441"/>
                <a:gd name="T1" fmla="*/ 0 h 483"/>
                <a:gd name="T2" fmla="*/ 357 w 441"/>
                <a:gd name="T3" fmla="*/ 0 h 483"/>
                <a:gd name="T4" fmla="*/ 225 w 441"/>
                <a:gd name="T5" fmla="*/ 401 h 483"/>
                <a:gd name="T6" fmla="*/ 223 w 441"/>
                <a:gd name="T7" fmla="*/ 401 h 483"/>
                <a:gd name="T8" fmla="*/ 88 w 441"/>
                <a:gd name="T9" fmla="*/ 0 h 483"/>
                <a:gd name="T10" fmla="*/ 0 w 441"/>
                <a:gd name="T11" fmla="*/ 0 h 483"/>
                <a:gd name="T12" fmla="*/ 179 w 441"/>
                <a:gd name="T13" fmla="*/ 483 h 483"/>
                <a:gd name="T14" fmla="*/ 264 w 441"/>
                <a:gd name="T15" fmla="*/ 483 h 483"/>
                <a:gd name="T16" fmla="*/ 441 w 441"/>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483">
                  <a:moveTo>
                    <a:pt x="441" y="0"/>
                  </a:moveTo>
                  <a:lnTo>
                    <a:pt x="357" y="0"/>
                  </a:lnTo>
                  <a:lnTo>
                    <a:pt x="225" y="401"/>
                  </a:lnTo>
                  <a:lnTo>
                    <a:pt x="223" y="401"/>
                  </a:lnTo>
                  <a:lnTo>
                    <a:pt x="88" y="0"/>
                  </a:lnTo>
                  <a:lnTo>
                    <a:pt x="0" y="0"/>
                  </a:lnTo>
                  <a:lnTo>
                    <a:pt x="179" y="483"/>
                  </a:lnTo>
                  <a:lnTo>
                    <a:pt x="264" y="483"/>
                  </a:lnTo>
                  <a:lnTo>
                    <a:pt x="441" y="0"/>
                  </a:lnTo>
                  <a:close/>
                </a:path>
              </a:pathLst>
            </a:custGeom>
            <a:solidFill>
              <a:schemeClr val="bg1">
                <a:lumMod val="65000"/>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p:nvSpPr>
          <p:spPr bwMode="auto">
            <a:xfrm>
              <a:off x="3181350" y="5041900"/>
              <a:ext cx="700088" cy="766763"/>
            </a:xfrm>
            <a:custGeom>
              <a:avLst/>
              <a:gdLst>
                <a:gd name="T0" fmla="*/ 441 w 441"/>
                <a:gd name="T1" fmla="*/ 0 h 483"/>
                <a:gd name="T2" fmla="*/ 357 w 441"/>
                <a:gd name="T3" fmla="*/ 0 h 483"/>
                <a:gd name="T4" fmla="*/ 225 w 441"/>
                <a:gd name="T5" fmla="*/ 401 h 483"/>
                <a:gd name="T6" fmla="*/ 223 w 441"/>
                <a:gd name="T7" fmla="*/ 401 h 483"/>
                <a:gd name="T8" fmla="*/ 88 w 441"/>
                <a:gd name="T9" fmla="*/ 0 h 483"/>
                <a:gd name="T10" fmla="*/ 0 w 441"/>
                <a:gd name="T11" fmla="*/ 0 h 483"/>
                <a:gd name="T12" fmla="*/ 179 w 441"/>
                <a:gd name="T13" fmla="*/ 483 h 483"/>
                <a:gd name="T14" fmla="*/ 264 w 441"/>
                <a:gd name="T15" fmla="*/ 483 h 483"/>
                <a:gd name="T16" fmla="*/ 441 w 441"/>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483">
                  <a:moveTo>
                    <a:pt x="441" y="0"/>
                  </a:moveTo>
                  <a:lnTo>
                    <a:pt x="357" y="0"/>
                  </a:lnTo>
                  <a:lnTo>
                    <a:pt x="225" y="401"/>
                  </a:lnTo>
                  <a:lnTo>
                    <a:pt x="223" y="401"/>
                  </a:lnTo>
                  <a:lnTo>
                    <a:pt x="88" y="0"/>
                  </a:lnTo>
                  <a:lnTo>
                    <a:pt x="0" y="0"/>
                  </a:lnTo>
                  <a:lnTo>
                    <a:pt x="179" y="483"/>
                  </a:lnTo>
                  <a:lnTo>
                    <a:pt x="264" y="483"/>
                  </a:lnTo>
                  <a:lnTo>
                    <a:pt x="441" y="0"/>
                  </a:lnTo>
                </a:path>
              </a:pathLst>
            </a:custGeom>
            <a:solidFill>
              <a:schemeClr val="bg1">
                <a:lumMod val="65000"/>
                <a:alpha val="11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3948113" y="4737100"/>
              <a:ext cx="422275" cy="1071563"/>
            </a:xfrm>
            <a:custGeom>
              <a:avLst/>
              <a:gdLst>
                <a:gd name="T0" fmla="*/ 98 w 121"/>
                <a:gd name="T1" fmla="*/ 0 h 306"/>
                <a:gd name="T2" fmla="*/ 37 w 121"/>
                <a:gd name="T3" fmla="*/ 54 h 306"/>
                <a:gd name="T4" fmla="*/ 37 w 121"/>
                <a:gd name="T5" fmla="*/ 87 h 306"/>
                <a:gd name="T6" fmla="*/ 0 w 121"/>
                <a:gd name="T7" fmla="*/ 87 h 306"/>
                <a:gd name="T8" fmla="*/ 0 w 121"/>
                <a:gd name="T9" fmla="*/ 118 h 306"/>
                <a:gd name="T10" fmla="*/ 37 w 121"/>
                <a:gd name="T11" fmla="*/ 118 h 306"/>
                <a:gd name="T12" fmla="*/ 37 w 121"/>
                <a:gd name="T13" fmla="*/ 306 h 306"/>
                <a:gd name="T14" fmla="*/ 73 w 121"/>
                <a:gd name="T15" fmla="*/ 306 h 306"/>
                <a:gd name="T16" fmla="*/ 73 w 121"/>
                <a:gd name="T17" fmla="*/ 118 h 306"/>
                <a:gd name="T18" fmla="*/ 116 w 121"/>
                <a:gd name="T19" fmla="*/ 118 h 306"/>
                <a:gd name="T20" fmla="*/ 116 w 121"/>
                <a:gd name="T21" fmla="*/ 87 h 306"/>
                <a:gd name="T22" fmla="*/ 73 w 121"/>
                <a:gd name="T23" fmla="*/ 87 h 306"/>
                <a:gd name="T24" fmla="*/ 73 w 121"/>
                <a:gd name="T25" fmla="*/ 56 h 306"/>
                <a:gd name="T26" fmla="*/ 101 w 121"/>
                <a:gd name="T27" fmla="*/ 31 h 306"/>
                <a:gd name="T28" fmla="*/ 121 w 121"/>
                <a:gd name="T29" fmla="*/ 34 h 306"/>
                <a:gd name="T30" fmla="*/ 121 w 121"/>
                <a:gd name="T31" fmla="*/ 3 h 306"/>
                <a:gd name="T32" fmla="*/ 98 w 121"/>
                <a:gd name="T3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306">
                  <a:moveTo>
                    <a:pt x="98" y="0"/>
                  </a:moveTo>
                  <a:cubicBezTo>
                    <a:pt x="58" y="0"/>
                    <a:pt x="37" y="18"/>
                    <a:pt x="37" y="54"/>
                  </a:cubicBezTo>
                  <a:cubicBezTo>
                    <a:pt x="37" y="87"/>
                    <a:pt x="37" y="87"/>
                    <a:pt x="37" y="87"/>
                  </a:cubicBezTo>
                  <a:cubicBezTo>
                    <a:pt x="0" y="87"/>
                    <a:pt x="0" y="87"/>
                    <a:pt x="0" y="87"/>
                  </a:cubicBezTo>
                  <a:cubicBezTo>
                    <a:pt x="0" y="118"/>
                    <a:pt x="0" y="118"/>
                    <a:pt x="0" y="118"/>
                  </a:cubicBezTo>
                  <a:cubicBezTo>
                    <a:pt x="37" y="118"/>
                    <a:pt x="37" y="118"/>
                    <a:pt x="37" y="118"/>
                  </a:cubicBezTo>
                  <a:cubicBezTo>
                    <a:pt x="37" y="306"/>
                    <a:pt x="37" y="306"/>
                    <a:pt x="37" y="306"/>
                  </a:cubicBezTo>
                  <a:cubicBezTo>
                    <a:pt x="73" y="306"/>
                    <a:pt x="73" y="306"/>
                    <a:pt x="73" y="306"/>
                  </a:cubicBezTo>
                  <a:cubicBezTo>
                    <a:pt x="73" y="118"/>
                    <a:pt x="73" y="118"/>
                    <a:pt x="73" y="118"/>
                  </a:cubicBezTo>
                  <a:cubicBezTo>
                    <a:pt x="116" y="118"/>
                    <a:pt x="116" y="118"/>
                    <a:pt x="116" y="118"/>
                  </a:cubicBezTo>
                  <a:cubicBezTo>
                    <a:pt x="116" y="87"/>
                    <a:pt x="116" y="87"/>
                    <a:pt x="116" y="87"/>
                  </a:cubicBezTo>
                  <a:cubicBezTo>
                    <a:pt x="73" y="87"/>
                    <a:pt x="73" y="87"/>
                    <a:pt x="73" y="87"/>
                  </a:cubicBezTo>
                  <a:cubicBezTo>
                    <a:pt x="73" y="56"/>
                    <a:pt x="73" y="56"/>
                    <a:pt x="73" y="56"/>
                  </a:cubicBezTo>
                  <a:cubicBezTo>
                    <a:pt x="73" y="37"/>
                    <a:pt x="83" y="31"/>
                    <a:pt x="101" y="31"/>
                  </a:cubicBezTo>
                  <a:cubicBezTo>
                    <a:pt x="107" y="31"/>
                    <a:pt x="115" y="32"/>
                    <a:pt x="121" y="34"/>
                  </a:cubicBezTo>
                  <a:cubicBezTo>
                    <a:pt x="121" y="3"/>
                    <a:pt x="121" y="3"/>
                    <a:pt x="121" y="3"/>
                  </a:cubicBezTo>
                  <a:cubicBezTo>
                    <a:pt x="114" y="1"/>
                    <a:pt x="104" y="0"/>
                    <a:pt x="98" y="0"/>
                  </a:cubicBezTo>
                </a:path>
              </a:pathLst>
            </a:custGeom>
            <a:solidFill>
              <a:schemeClr val="bg1">
                <a:lumMod val="65000"/>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noEditPoints="1"/>
            </p:cNvSpPr>
            <p:nvPr/>
          </p:nvSpPr>
          <p:spPr bwMode="auto">
            <a:xfrm>
              <a:off x="4391025" y="5021263"/>
              <a:ext cx="717550" cy="804863"/>
            </a:xfrm>
            <a:custGeom>
              <a:avLst/>
              <a:gdLst>
                <a:gd name="T0" fmla="*/ 39 w 205"/>
                <a:gd name="T1" fmla="*/ 94 h 230"/>
                <a:gd name="T2" fmla="*/ 101 w 205"/>
                <a:gd name="T3" fmla="*/ 32 h 230"/>
                <a:gd name="T4" fmla="*/ 164 w 205"/>
                <a:gd name="T5" fmla="*/ 94 h 230"/>
                <a:gd name="T6" fmla="*/ 39 w 205"/>
                <a:gd name="T7" fmla="*/ 94 h 230"/>
                <a:gd name="T8" fmla="*/ 103 w 205"/>
                <a:gd name="T9" fmla="*/ 0 h 230"/>
                <a:gd name="T10" fmla="*/ 0 w 205"/>
                <a:gd name="T11" fmla="*/ 114 h 230"/>
                <a:gd name="T12" fmla="*/ 106 w 205"/>
                <a:gd name="T13" fmla="*/ 230 h 230"/>
                <a:gd name="T14" fmla="*/ 199 w 205"/>
                <a:gd name="T15" fmla="*/ 155 h 230"/>
                <a:gd name="T16" fmla="*/ 164 w 205"/>
                <a:gd name="T17" fmla="*/ 155 h 230"/>
                <a:gd name="T18" fmla="*/ 107 w 205"/>
                <a:gd name="T19" fmla="*/ 198 h 230"/>
                <a:gd name="T20" fmla="*/ 39 w 205"/>
                <a:gd name="T21" fmla="*/ 126 h 230"/>
                <a:gd name="T22" fmla="*/ 203 w 205"/>
                <a:gd name="T23" fmla="*/ 126 h 230"/>
                <a:gd name="T24" fmla="*/ 103 w 205"/>
                <a:gd name="T2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30">
                  <a:moveTo>
                    <a:pt x="39" y="94"/>
                  </a:moveTo>
                  <a:cubicBezTo>
                    <a:pt x="41" y="61"/>
                    <a:pt x="64" y="32"/>
                    <a:pt x="101" y="32"/>
                  </a:cubicBezTo>
                  <a:cubicBezTo>
                    <a:pt x="137" y="32"/>
                    <a:pt x="163" y="60"/>
                    <a:pt x="164" y="94"/>
                  </a:cubicBezTo>
                  <a:cubicBezTo>
                    <a:pt x="39" y="94"/>
                    <a:pt x="39" y="94"/>
                    <a:pt x="39" y="94"/>
                  </a:cubicBezTo>
                  <a:moveTo>
                    <a:pt x="103" y="0"/>
                  </a:moveTo>
                  <a:cubicBezTo>
                    <a:pt x="44" y="0"/>
                    <a:pt x="0" y="49"/>
                    <a:pt x="0" y="114"/>
                  </a:cubicBezTo>
                  <a:cubicBezTo>
                    <a:pt x="2" y="181"/>
                    <a:pt x="36" y="230"/>
                    <a:pt x="106" y="230"/>
                  </a:cubicBezTo>
                  <a:cubicBezTo>
                    <a:pt x="155" y="230"/>
                    <a:pt x="189" y="204"/>
                    <a:pt x="199" y="155"/>
                  </a:cubicBezTo>
                  <a:cubicBezTo>
                    <a:pt x="164" y="155"/>
                    <a:pt x="164" y="155"/>
                    <a:pt x="164" y="155"/>
                  </a:cubicBezTo>
                  <a:cubicBezTo>
                    <a:pt x="157" y="184"/>
                    <a:pt x="136" y="198"/>
                    <a:pt x="107" y="198"/>
                  </a:cubicBezTo>
                  <a:cubicBezTo>
                    <a:pt x="59" y="198"/>
                    <a:pt x="37" y="164"/>
                    <a:pt x="39" y="126"/>
                  </a:cubicBezTo>
                  <a:cubicBezTo>
                    <a:pt x="203" y="126"/>
                    <a:pt x="203" y="126"/>
                    <a:pt x="203" y="126"/>
                  </a:cubicBezTo>
                  <a:cubicBezTo>
                    <a:pt x="205" y="73"/>
                    <a:pt x="181" y="0"/>
                    <a:pt x="103" y="0"/>
                  </a:cubicBezTo>
                </a:path>
              </a:pathLst>
            </a:custGeom>
            <a:solidFill>
              <a:schemeClr val="bg1">
                <a:lumMod val="65000"/>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auto">
            <a:xfrm>
              <a:off x="5154613" y="4737100"/>
              <a:ext cx="423863" cy="1071563"/>
            </a:xfrm>
            <a:custGeom>
              <a:avLst/>
              <a:gdLst>
                <a:gd name="T0" fmla="*/ 97 w 121"/>
                <a:gd name="T1" fmla="*/ 0 h 306"/>
                <a:gd name="T2" fmla="*/ 37 w 121"/>
                <a:gd name="T3" fmla="*/ 54 h 306"/>
                <a:gd name="T4" fmla="*/ 37 w 121"/>
                <a:gd name="T5" fmla="*/ 87 h 306"/>
                <a:gd name="T6" fmla="*/ 0 w 121"/>
                <a:gd name="T7" fmla="*/ 87 h 306"/>
                <a:gd name="T8" fmla="*/ 0 w 121"/>
                <a:gd name="T9" fmla="*/ 118 h 306"/>
                <a:gd name="T10" fmla="*/ 37 w 121"/>
                <a:gd name="T11" fmla="*/ 118 h 306"/>
                <a:gd name="T12" fmla="*/ 37 w 121"/>
                <a:gd name="T13" fmla="*/ 306 h 306"/>
                <a:gd name="T14" fmla="*/ 73 w 121"/>
                <a:gd name="T15" fmla="*/ 306 h 306"/>
                <a:gd name="T16" fmla="*/ 73 w 121"/>
                <a:gd name="T17" fmla="*/ 118 h 306"/>
                <a:gd name="T18" fmla="*/ 115 w 121"/>
                <a:gd name="T19" fmla="*/ 118 h 306"/>
                <a:gd name="T20" fmla="*/ 115 w 121"/>
                <a:gd name="T21" fmla="*/ 87 h 306"/>
                <a:gd name="T22" fmla="*/ 73 w 121"/>
                <a:gd name="T23" fmla="*/ 87 h 306"/>
                <a:gd name="T24" fmla="*/ 73 w 121"/>
                <a:gd name="T25" fmla="*/ 56 h 306"/>
                <a:gd name="T26" fmla="*/ 100 w 121"/>
                <a:gd name="T27" fmla="*/ 31 h 306"/>
                <a:gd name="T28" fmla="*/ 121 w 121"/>
                <a:gd name="T29" fmla="*/ 34 h 306"/>
                <a:gd name="T30" fmla="*/ 121 w 121"/>
                <a:gd name="T31" fmla="*/ 3 h 306"/>
                <a:gd name="T32" fmla="*/ 97 w 121"/>
                <a:gd name="T3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306">
                  <a:moveTo>
                    <a:pt x="97" y="0"/>
                  </a:moveTo>
                  <a:cubicBezTo>
                    <a:pt x="58" y="0"/>
                    <a:pt x="37" y="18"/>
                    <a:pt x="37" y="54"/>
                  </a:cubicBezTo>
                  <a:cubicBezTo>
                    <a:pt x="37" y="87"/>
                    <a:pt x="37" y="87"/>
                    <a:pt x="37" y="87"/>
                  </a:cubicBezTo>
                  <a:cubicBezTo>
                    <a:pt x="0" y="87"/>
                    <a:pt x="0" y="87"/>
                    <a:pt x="0" y="87"/>
                  </a:cubicBezTo>
                  <a:cubicBezTo>
                    <a:pt x="0" y="118"/>
                    <a:pt x="0" y="118"/>
                    <a:pt x="0" y="118"/>
                  </a:cubicBezTo>
                  <a:cubicBezTo>
                    <a:pt x="37" y="118"/>
                    <a:pt x="37" y="118"/>
                    <a:pt x="37" y="118"/>
                  </a:cubicBezTo>
                  <a:cubicBezTo>
                    <a:pt x="37" y="306"/>
                    <a:pt x="37" y="306"/>
                    <a:pt x="37" y="306"/>
                  </a:cubicBezTo>
                  <a:cubicBezTo>
                    <a:pt x="73" y="306"/>
                    <a:pt x="73" y="306"/>
                    <a:pt x="73" y="306"/>
                  </a:cubicBezTo>
                  <a:cubicBezTo>
                    <a:pt x="73" y="118"/>
                    <a:pt x="73" y="118"/>
                    <a:pt x="73" y="118"/>
                  </a:cubicBezTo>
                  <a:cubicBezTo>
                    <a:pt x="115" y="118"/>
                    <a:pt x="115" y="118"/>
                    <a:pt x="115" y="118"/>
                  </a:cubicBezTo>
                  <a:cubicBezTo>
                    <a:pt x="115" y="87"/>
                    <a:pt x="115" y="87"/>
                    <a:pt x="115" y="87"/>
                  </a:cubicBezTo>
                  <a:cubicBezTo>
                    <a:pt x="73" y="87"/>
                    <a:pt x="73" y="87"/>
                    <a:pt x="73" y="87"/>
                  </a:cubicBezTo>
                  <a:cubicBezTo>
                    <a:pt x="73" y="56"/>
                    <a:pt x="73" y="56"/>
                    <a:pt x="73" y="56"/>
                  </a:cubicBezTo>
                  <a:cubicBezTo>
                    <a:pt x="73" y="37"/>
                    <a:pt x="83" y="31"/>
                    <a:pt x="100" y="31"/>
                  </a:cubicBezTo>
                  <a:cubicBezTo>
                    <a:pt x="107" y="31"/>
                    <a:pt x="114" y="32"/>
                    <a:pt x="121" y="34"/>
                  </a:cubicBezTo>
                  <a:cubicBezTo>
                    <a:pt x="121" y="3"/>
                    <a:pt x="121" y="3"/>
                    <a:pt x="121" y="3"/>
                  </a:cubicBezTo>
                  <a:cubicBezTo>
                    <a:pt x="114" y="1"/>
                    <a:pt x="104" y="0"/>
                    <a:pt x="97" y="0"/>
                  </a:cubicBezTo>
                </a:path>
              </a:pathLst>
            </a:custGeom>
            <a:solidFill>
              <a:schemeClr val="bg1">
                <a:lumMod val="65000"/>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noEditPoints="1"/>
            </p:cNvSpPr>
            <p:nvPr/>
          </p:nvSpPr>
          <p:spPr bwMode="auto">
            <a:xfrm>
              <a:off x="5599113" y="5021263"/>
              <a:ext cx="712788" cy="804863"/>
            </a:xfrm>
            <a:custGeom>
              <a:avLst/>
              <a:gdLst>
                <a:gd name="T0" fmla="*/ 38 w 204"/>
                <a:gd name="T1" fmla="*/ 94 h 230"/>
                <a:gd name="T2" fmla="*/ 101 w 204"/>
                <a:gd name="T3" fmla="*/ 32 h 230"/>
                <a:gd name="T4" fmla="*/ 164 w 204"/>
                <a:gd name="T5" fmla="*/ 94 h 230"/>
                <a:gd name="T6" fmla="*/ 38 w 204"/>
                <a:gd name="T7" fmla="*/ 94 h 230"/>
                <a:gd name="T8" fmla="*/ 103 w 204"/>
                <a:gd name="T9" fmla="*/ 0 h 230"/>
                <a:gd name="T10" fmla="*/ 0 w 204"/>
                <a:gd name="T11" fmla="*/ 114 h 230"/>
                <a:gd name="T12" fmla="*/ 105 w 204"/>
                <a:gd name="T13" fmla="*/ 230 h 230"/>
                <a:gd name="T14" fmla="*/ 199 w 204"/>
                <a:gd name="T15" fmla="*/ 155 h 230"/>
                <a:gd name="T16" fmla="*/ 163 w 204"/>
                <a:gd name="T17" fmla="*/ 155 h 230"/>
                <a:gd name="T18" fmla="*/ 107 w 204"/>
                <a:gd name="T19" fmla="*/ 198 h 230"/>
                <a:gd name="T20" fmla="*/ 38 w 204"/>
                <a:gd name="T21" fmla="*/ 126 h 230"/>
                <a:gd name="T22" fmla="*/ 202 w 204"/>
                <a:gd name="T23" fmla="*/ 126 h 230"/>
                <a:gd name="T24" fmla="*/ 103 w 204"/>
                <a:gd name="T2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230">
                  <a:moveTo>
                    <a:pt x="38" y="94"/>
                  </a:moveTo>
                  <a:cubicBezTo>
                    <a:pt x="41" y="61"/>
                    <a:pt x="63" y="32"/>
                    <a:pt x="101" y="32"/>
                  </a:cubicBezTo>
                  <a:cubicBezTo>
                    <a:pt x="137" y="32"/>
                    <a:pt x="162" y="60"/>
                    <a:pt x="164" y="94"/>
                  </a:cubicBezTo>
                  <a:cubicBezTo>
                    <a:pt x="38" y="94"/>
                    <a:pt x="38" y="94"/>
                    <a:pt x="38" y="94"/>
                  </a:cubicBezTo>
                  <a:moveTo>
                    <a:pt x="103" y="0"/>
                  </a:moveTo>
                  <a:cubicBezTo>
                    <a:pt x="43" y="0"/>
                    <a:pt x="0" y="49"/>
                    <a:pt x="0" y="114"/>
                  </a:cubicBezTo>
                  <a:cubicBezTo>
                    <a:pt x="2" y="181"/>
                    <a:pt x="35" y="230"/>
                    <a:pt x="105" y="230"/>
                  </a:cubicBezTo>
                  <a:cubicBezTo>
                    <a:pt x="154" y="230"/>
                    <a:pt x="189" y="204"/>
                    <a:pt x="199" y="155"/>
                  </a:cubicBezTo>
                  <a:cubicBezTo>
                    <a:pt x="163" y="155"/>
                    <a:pt x="163" y="155"/>
                    <a:pt x="163" y="155"/>
                  </a:cubicBezTo>
                  <a:cubicBezTo>
                    <a:pt x="157" y="184"/>
                    <a:pt x="136" y="198"/>
                    <a:pt x="107" y="198"/>
                  </a:cubicBezTo>
                  <a:cubicBezTo>
                    <a:pt x="59" y="198"/>
                    <a:pt x="37" y="164"/>
                    <a:pt x="38" y="126"/>
                  </a:cubicBezTo>
                  <a:cubicBezTo>
                    <a:pt x="202" y="126"/>
                    <a:pt x="202" y="126"/>
                    <a:pt x="202" y="126"/>
                  </a:cubicBezTo>
                  <a:cubicBezTo>
                    <a:pt x="204" y="73"/>
                    <a:pt x="181" y="0"/>
                    <a:pt x="103" y="0"/>
                  </a:cubicBezTo>
                </a:path>
              </a:pathLst>
            </a:custGeom>
            <a:solidFill>
              <a:schemeClr val="bg1">
                <a:lumMod val="65000"/>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9536857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875" y="1752600"/>
            <a:ext cx="3657600" cy="3657600"/>
          </a:xfrm>
          <a:prstGeom prst="rect">
            <a:avLst/>
          </a:prstGeom>
        </p:spPr>
      </p:pic>
      <p:sp>
        <p:nvSpPr>
          <p:cNvPr id="2" name="Title 1"/>
          <p:cNvSpPr>
            <a:spLocks noGrp="1"/>
          </p:cNvSpPr>
          <p:nvPr>
            <p:ph type="title"/>
          </p:nvPr>
        </p:nvSpPr>
        <p:spPr/>
        <p:txBody>
          <a:bodyPr/>
          <a:lstStyle/>
          <a:p>
            <a:r>
              <a:rPr lang="en-US" dirty="0" smtClean="0"/>
              <a:t>Registration of Hemp CBD Marks vs. Marijuana</a:t>
            </a:r>
            <a:endParaRPr lang="en-US" dirty="0"/>
          </a:p>
        </p:txBody>
      </p:sp>
      <p:sp>
        <p:nvSpPr>
          <p:cNvPr id="3" name="Content Placeholder 2"/>
          <p:cNvSpPr>
            <a:spLocks noGrp="1"/>
          </p:cNvSpPr>
          <p:nvPr>
            <p:ph idx="1"/>
          </p:nvPr>
        </p:nvSpPr>
        <p:spPr>
          <a:xfrm>
            <a:off x="352424" y="1457325"/>
            <a:ext cx="3000375" cy="4724400"/>
          </a:xfrm>
        </p:spPr>
        <p:txBody>
          <a:bodyPr>
            <a:normAutofit/>
          </a:bodyPr>
          <a:lstStyle/>
          <a:p>
            <a:pPr marL="109728" indent="0">
              <a:spcAft>
                <a:spcPts val="1800"/>
              </a:spcAft>
              <a:buNone/>
            </a:pPr>
            <a:r>
              <a:rPr lang="en-US" dirty="0"/>
              <a:t>CBD products from hemp with less than 0.3% THC now legal per federal 2018 Farm Bill </a:t>
            </a:r>
            <a:r>
              <a:rPr lang="en-US" dirty="0" smtClean="0"/>
              <a:t>— Therefore, trademark registration </a:t>
            </a:r>
            <a:r>
              <a:rPr lang="en-US" dirty="0"/>
              <a:t>ok!</a:t>
            </a:r>
          </a:p>
          <a:p>
            <a:pPr marL="109728" indent="0">
              <a:spcAft>
                <a:spcPts val="1800"/>
              </a:spcAft>
              <a:buNone/>
            </a:pPr>
            <a:r>
              <a:rPr lang="en-US" dirty="0" smtClean="0"/>
              <a:t>Dope</a:t>
            </a:r>
            <a:r>
              <a:rPr lang="en-US" dirty="0"/>
              <a:t>? Still nope</a:t>
            </a:r>
            <a:r>
              <a:rPr lang="en-US" dirty="0" smtClean="0"/>
              <a:t>!</a:t>
            </a:r>
          </a:p>
          <a:p>
            <a:pPr marL="109728" indent="0">
              <a:spcAft>
                <a:spcPts val="1800"/>
              </a:spcAft>
              <a:buNone/>
            </a:pPr>
            <a:r>
              <a:rPr lang="en-US" i="1" dirty="0"/>
              <a:t>In re </a:t>
            </a:r>
            <a:r>
              <a:rPr lang="en-US" i="1" dirty="0" smtClean="0"/>
              <a:t>Brown</a:t>
            </a:r>
            <a:r>
              <a:rPr lang="en-US" dirty="0" smtClean="0"/>
              <a:t>, </a:t>
            </a:r>
            <a:br>
              <a:rPr lang="en-US" dirty="0" smtClean="0"/>
            </a:br>
            <a:r>
              <a:rPr lang="en-US" dirty="0" smtClean="0"/>
              <a:t>119 </a:t>
            </a:r>
            <a:r>
              <a:rPr lang="en-US" dirty="0"/>
              <a:t>USPQ 2d 1350 (TTAB 2016</a:t>
            </a:r>
            <a:r>
              <a:rPr lang="en-US" dirty="0" smtClean="0"/>
              <a:t>).</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t>22</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285757"/>
            <a:ext cx="3455691" cy="2591287"/>
          </a:xfrm>
          <a:prstGeom prst="rect">
            <a:avLst/>
          </a:prstGeom>
        </p:spPr>
      </p:pic>
    </p:spTree>
    <p:extLst>
      <p:ext uri="{BB962C8B-B14F-4D97-AF65-F5344CB8AC3E}">
        <p14:creationId xmlns:p14="http://schemas.microsoft.com/office/powerpoint/2010/main" val="156303871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5000"/>
              </a:lnSpc>
            </a:pPr>
            <a:r>
              <a:rPr lang="en-US" sz="2800" i="1" dirty="0"/>
              <a:t>Mission Prod. Holdings, Inc. v. </a:t>
            </a:r>
            <a:r>
              <a:rPr lang="en-US" sz="2800" i="1" dirty="0" err="1"/>
              <a:t>Tempnology</a:t>
            </a:r>
            <a:r>
              <a:rPr lang="en-US" sz="2800" i="1" dirty="0"/>
              <a:t>, LLC</a:t>
            </a:r>
            <a:r>
              <a:rPr lang="en-US" sz="2800" dirty="0"/>
              <a:t>, 879 F.3d 389 (1st Cir.), </a:t>
            </a:r>
            <a:r>
              <a:rPr lang="en-US" sz="2800" i="1" dirty="0"/>
              <a:t>cert. granted in part, </a:t>
            </a:r>
            <a:r>
              <a:rPr lang="en-US" sz="2800" dirty="0"/>
              <a:t>139 S. Ct. 397 (Oct. 26, 2018) (No. 17-1657)</a:t>
            </a:r>
            <a:endParaRPr lang="en-US" sz="2400" dirty="0"/>
          </a:p>
        </p:txBody>
      </p:sp>
      <p:sp>
        <p:nvSpPr>
          <p:cNvPr id="3" name="Content Placeholder 2"/>
          <p:cNvSpPr>
            <a:spLocks noGrp="1"/>
          </p:cNvSpPr>
          <p:nvPr>
            <p:ph idx="1"/>
          </p:nvPr>
        </p:nvSpPr>
        <p:spPr/>
        <p:txBody>
          <a:bodyPr/>
          <a:lstStyle/>
          <a:p>
            <a:pPr marL="109728" indent="0">
              <a:buNone/>
            </a:pPr>
            <a:r>
              <a:rPr lang="en-US" dirty="0"/>
              <a:t>Whether, under §365 of the Bankruptcy Code, a debtor-licensor’s “rejection” of a license agreement—which “constitutes a breach of such contract,” 11 U.S.C. §365(g)—terminates rights of the licensee that would survive the licensor’s breach under applicable </a:t>
            </a:r>
            <a:r>
              <a:rPr lang="en-US" dirty="0" err="1"/>
              <a:t>nonbankruptcy</a:t>
            </a:r>
            <a:r>
              <a:rPr lang="en-US" dirty="0"/>
              <a:t> law.</a:t>
            </a:r>
          </a:p>
        </p:txBody>
      </p:sp>
      <p:sp>
        <p:nvSpPr>
          <p:cNvPr id="4" name="Slide Number Placeholder 3"/>
          <p:cNvSpPr>
            <a:spLocks noGrp="1"/>
          </p:cNvSpPr>
          <p:nvPr>
            <p:ph type="sldNum" sz="quarter" idx="12"/>
          </p:nvPr>
        </p:nvSpPr>
        <p:spPr/>
        <p:txBody>
          <a:bodyPr/>
          <a:lstStyle/>
          <a:p>
            <a:fld id="{A393792D-F020-400E-8E2E-114E976138AB}" type="slidenum">
              <a:rPr lang="en-US" smtClean="0"/>
              <a:t>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581400"/>
            <a:ext cx="3843338" cy="3067738"/>
          </a:xfrm>
          <a:prstGeom prst="rect">
            <a:avLst/>
          </a:prstGeom>
        </p:spPr>
      </p:pic>
    </p:spTree>
    <p:extLst>
      <p:ext uri="{BB962C8B-B14F-4D97-AF65-F5344CB8AC3E}">
        <p14:creationId xmlns:p14="http://schemas.microsoft.com/office/powerpoint/2010/main" val="411678910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Viacom Int’l v. IJR Capital </a:t>
            </a:r>
            <a:r>
              <a:rPr lang="en-US" i="1" dirty="0" err="1"/>
              <a:t>Invs</a:t>
            </a:r>
            <a:r>
              <a:rPr lang="en-US" i="1" dirty="0"/>
              <a:t>., L.L.C</a:t>
            </a:r>
            <a:r>
              <a:rPr lang="en-US" dirty="0"/>
              <a:t>., </a:t>
            </a:r>
            <a:r>
              <a:rPr lang="en-US" dirty="0" smtClean="0"/>
              <a:t/>
            </a:r>
            <a:br>
              <a:rPr lang="en-US" dirty="0" smtClean="0"/>
            </a:br>
            <a:r>
              <a:rPr lang="en-US" dirty="0" smtClean="0"/>
              <a:t>891 </a:t>
            </a:r>
            <a:r>
              <a:rPr lang="en-US" dirty="0"/>
              <a:t>F.3d 178 (5th Cir. 2018)</a:t>
            </a:r>
          </a:p>
        </p:txBody>
      </p:sp>
      <p:sp>
        <p:nvSpPr>
          <p:cNvPr id="3" name="Content Placeholder 2"/>
          <p:cNvSpPr>
            <a:spLocks noGrp="1"/>
          </p:cNvSpPr>
          <p:nvPr>
            <p:ph idx="1"/>
          </p:nvPr>
        </p:nvSpPr>
        <p:spPr>
          <a:xfrm>
            <a:off x="457200" y="1543050"/>
            <a:ext cx="8229600" cy="4724400"/>
          </a:xfrm>
        </p:spPr>
        <p:txBody>
          <a:bodyPr>
            <a:normAutofit/>
          </a:bodyPr>
          <a:lstStyle/>
          <a:p>
            <a:pPr marL="109728" indent="0">
              <a:buNone/>
            </a:pPr>
            <a:r>
              <a:rPr lang="en-US" sz="2000" dirty="0"/>
              <a:t>5</a:t>
            </a:r>
            <a:r>
              <a:rPr lang="en-US" sz="2000" dirty="0" smtClean="0"/>
              <a:t>th </a:t>
            </a:r>
            <a:r>
              <a:rPr lang="en-US" sz="2000" dirty="0"/>
              <a:t>Cir. affirmed MSJ to Viacom on infringement and unfair comp claims from </a:t>
            </a:r>
            <a:r>
              <a:rPr lang="en-US" sz="2000" dirty="0" err="1"/>
              <a:t>def’s</a:t>
            </a:r>
            <a:r>
              <a:rPr lang="en-US" sz="2000" dirty="0"/>
              <a:t> plans to use The </a:t>
            </a:r>
            <a:r>
              <a:rPr lang="en-US" sz="2000" dirty="0" err="1"/>
              <a:t>Krusty</a:t>
            </a:r>
            <a:r>
              <a:rPr lang="en-US" sz="2000" dirty="0"/>
              <a:t> </a:t>
            </a:r>
            <a:r>
              <a:rPr lang="en-US" sz="2000" dirty="0" err="1"/>
              <a:t>Krab</a:t>
            </a:r>
            <a:r>
              <a:rPr lang="en-US" sz="2000" dirty="0"/>
              <a:t> for seafood </a:t>
            </a:r>
            <a:r>
              <a:rPr lang="en-US" sz="2000" dirty="0" smtClean="0"/>
              <a:t>restaurants.  Q</a:t>
            </a:r>
            <a:r>
              <a:rPr lang="en-US" sz="2000" dirty="0"/>
              <a:t>: “Can specific elements from within a television show – as opposed to the title of the show itself – receive trademark protection?”  A: Yes. </a:t>
            </a:r>
            <a:r>
              <a:rPr lang="en-US" sz="2000" dirty="0" smtClean="0"/>
              <a:t> The </a:t>
            </a:r>
            <a:r>
              <a:rPr lang="en-US" sz="2000" dirty="0" err="1"/>
              <a:t>Krusty</a:t>
            </a:r>
            <a:r>
              <a:rPr lang="en-US" sz="2000" dirty="0"/>
              <a:t> </a:t>
            </a:r>
            <a:r>
              <a:rPr lang="en-US" sz="2000" dirty="0" err="1"/>
              <a:t>Krab</a:t>
            </a:r>
            <a:r>
              <a:rPr lang="en-US" sz="2000" dirty="0"/>
              <a:t> created a separate and distinct commercial impression and is recognized in itself as an indication of origin.  Its central role in the multi-billion dollar SpongeBob franchise was strong evidence of this.  Viacom’s subsidiary, Paramount, had licensed Bubba Gump Shrimp Co. for seafood restaurants based on the fictional business from Forest Gump.</a:t>
            </a:r>
          </a:p>
        </p:txBody>
      </p:sp>
      <p:sp>
        <p:nvSpPr>
          <p:cNvPr id="4" name="Slide Number Placeholder 3"/>
          <p:cNvSpPr>
            <a:spLocks noGrp="1"/>
          </p:cNvSpPr>
          <p:nvPr>
            <p:ph type="sldNum" sz="quarter" idx="12"/>
          </p:nvPr>
        </p:nvSpPr>
        <p:spPr/>
        <p:txBody>
          <a:bodyPr/>
          <a:lstStyle/>
          <a:p>
            <a:fld id="{A393792D-F020-400E-8E2E-114E976138AB}" type="slidenum">
              <a:rPr lang="en-US" smtClean="0"/>
              <a:t>3</a:t>
            </a:fld>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9" t="4843" b="17801"/>
          <a:stretch/>
        </p:blipFill>
        <p:spPr bwMode="auto">
          <a:xfrm>
            <a:off x="2895600" y="4575461"/>
            <a:ext cx="3352800" cy="208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83673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Gordon v. Drape Creative, Inc.,</a:t>
            </a:r>
            <a:r>
              <a:rPr lang="en-US" dirty="0"/>
              <a:t> </a:t>
            </a:r>
            <a:r>
              <a:rPr lang="en-US" dirty="0" smtClean="0"/>
              <a:t/>
            </a:r>
            <a:br>
              <a:rPr lang="en-US" dirty="0" smtClean="0"/>
            </a:br>
            <a:r>
              <a:rPr lang="en-US" dirty="0" smtClean="0"/>
              <a:t>909 </a:t>
            </a:r>
            <a:r>
              <a:rPr lang="en-US" dirty="0"/>
              <a:t>F.3d 257 (9th Cir. 2018)</a:t>
            </a:r>
          </a:p>
        </p:txBody>
      </p:sp>
      <p:sp>
        <p:nvSpPr>
          <p:cNvPr id="4" name="Slide Number Placeholder 3"/>
          <p:cNvSpPr>
            <a:spLocks noGrp="1"/>
          </p:cNvSpPr>
          <p:nvPr>
            <p:ph type="sldNum" sz="quarter" idx="12"/>
          </p:nvPr>
        </p:nvSpPr>
        <p:spPr/>
        <p:txBody>
          <a:bodyPr/>
          <a:lstStyle/>
          <a:p>
            <a:fld id="{A393792D-F020-400E-8E2E-114E976138AB}" type="slidenum">
              <a:rPr lang="en-US" smtClean="0"/>
              <a:t>4</a:t>
            </a:fld>
            <a:endParaRPr lang="en-US" dirty="0"/>
          </a:p>
        </p:txBody>
      </p:sp>
      <p:sp>
        <p:nvSpPr>
          <p:cNvPr id="3" name="Content Placeholder 2"/>
          <p:cNvSpPr>
            <a:spLocks noGrp="1"/>
          </p:cNvSpPr>
          <p:nvPr>
            <p:ph idx="1"/>
          </p:nvPr>
        </p:nvSpPr>
        <p:spPr>
          <a:xfrm>
            <a:off x="324679" y="1485899"/>
            <a:ext cx="4671727" cy="4791076"/>
          </a:xfrm>
        </p:spPr>
        <p:txBody>
          <a:bodyPr>
            <a:normAutofit fontScale="77500" lnSpcReduction="20000"/>
          </a:bodyPr>
          <a:lstStyle/>
          <a:p>
            <a:pPr marL="109728" indent="0">
              <a:buNone/>
            </a:pPr>
            <a:r>
              <a:rPr lang="en-US" dirty="0"/>
              <a:t>9th Cir. withdrew its prior panel opinion and filed superseding opinion, reversing the district court’s grant of MSJ to defendants.</a:t>
            </a:r>
          </a:p>
          <a:p>
            <a:pPr marL="109728" indent="0">
              <a:buNone/>
            </a:pPr>
            <a:r>
              <a:rPr lang="en-US" dirty="0" smtClean="0"/>
              <a:t>9th </a:t>
            </a:r>
            <a:r>
              <a:rPr lang="en-US" dirty="0"/>
              <a:t>Cir. here:</a:t>
            </a:r>
          </a:p>
          <a:p>
            <a:pPr marL="109728" indent="0">
              <a:buNone/>
            </a:pPr>
            <a:r>
              <a:rPr lang="en-US" dirty="0"/>
              <a:t>“Although on every prior occasion [where the 9th Cir. applied </a:t>
            </a:r>
            <a:r>
              <a:rPr lang="en-US" i="1" dirty="0"/>
              <a:t>Rogers</a:t>
            </a:r>
            <a:r>
              <a:rPr lang="en-US" dirty="0"/>
              <a:t>] we have found that it barred an infringement claim as a matter of law, this case presents a triable issue of fact.”</a:t>
            </a:r>
          </a:p>
          <a:p>
            <a:pPr marL="109728" indent="0">
              <a:buNone/>
            </a:pPr>
            <a:r>
              <a:rPr lang="en-US" dirty="0" smtClean="0"/>
              <a:t>Greeting </a:t>
            </a:r>
            <a:r>
              <a:rPr lang="en-US" dirty="0"/>
              <a:t>cards are 1st Amendment expressive works.  </a:t>
            </a:r>
          </a:p>
          <a:p>
            <a:pPr marL="109728" indent="0">
              <a:buNone/>
            </a:pPr>
            <a:r>
              <a:rPr lang="en-US" dirty="0"/>
              <a:t>Def satisfied first prong of </a:t>
            </a:r>
            <a:r>
              <a:rPr lang="en-US" i="1" dirty="0"/>
              <a:t>Rogers v. </a:t>
            </a:r>
            <a:r>
              <a:rPr lang="en-US" i="1" dirty="0" err="1"/>
              <a:t>Grimaldi</a:t>
            </a:r>
            <a:r>
              <a:rPr lang="en-US" dirty="0"/>
              <a:t> test – no triable issue of fact re “artistic relevance.”</a:t>
            </a:r>
          </a:p>
          <a:p>
            <a:pPr marL="109728" indent="0">
              <a:buNone/>
            </a:pPr>
            <a:r>
              <a:rPr lang="en-US" dirty="0"/>
              <a:t>Jury on remand may find for </a:t>
            </a:r>
            <a:r>
              <a:rPr lang="en-US" dirty="0" err="1"/>
              <a:t>pl</a:t>
            </a:r>
            <a:r>
              <a:rPr lang="en-US" dirty="0"/>
              <a:t> only if he proves that </a:t>
            </a:r>
            <a:r>
              <a:rPr lang="en-US" dirty="0" err="1"/>
              <a:t>defs</a:t>
            </a:r>
            <a:r>
              <a:rPr lang="en-US" dirty="0"/>
              <a:t>’ use of his mark is “explicitly misleading as to the source or content of the greeting cards</a:t>
            </a:r>
            <a:r>
              <a:rPr lang="en-US" dirty="0" smtClean="0"/>
              <a:t>.”</a:t>
            </a:r>
            <a:endParaRPr lang="en-US" dirty="0"/>
          </a:p>
        </p:txBody>
      </p:sp>
      <p:pic>
        <p:nvPicPr>
          <p:cNvPr id="10" name="Content Placeholder 8"/>
          <p:cNvPicPr>
            <a:picLocks noChangeAspect="1"/>
          </p:cNvPicPr>
          <p:nvPr/>
        </p:nvPicPr>
        <p:blipFill rotWithShape="1">
          <a:blip r:embed="rId2" cstate="print">
            <a:extLst>
              <a:ext uri="{28A0092B-C50C-407E-A947-70E740481C1C}">
                <a14:useLocalDpi xmlns:a14="http://schemas.microsoft.com/office/drawing/2010/main" val="0"/>
              </a:ext>
            </a:extLst>
          </a:blip>
          <a:srcRect l="17650" t="2419" r="14511" b="52373"/>
          <a:stretch/>
        </p:blipFill>
        <p:spPr>
          <a:xfrm>
            <a:off x="5262050" y="1660579"/>
            <a:ext cx="3557272" cy="4747841"/>
          </a:xfrm>
          <a:prstGeom prst="rect">
            <a:avLst/>
          </a:prstGeom>
          <a:ln w="12700">
            <a:solidFill>
              <a:schemeClr val="tx1"/>
            </a:solidFill>
          </a:ln>
        </p:spPr>
      </p:pic>
      <p:grpSp>
        <p:nvGrpSpPr>
          <p:cNvPr id="11" name="Group 10"/>
          <p:cNvGrpSpPr/>
          <p:nvPr/>
        </p:nvGrpSpPr>
        <p:grpSpPr>
          <a:xfrm>
            <a:off x="4724400" y="4800600"/>
            <a:ext cx="2688247" cy="1470606"/>
            <a:chOff x="2592324" y="5135902"/>
            <a:chExt cx="2590800" cy="1417297"/>
          </a:xfrm>
        </p:grpSpPr>
        <p:sp>
          <p:nvSpPr>
            <p:cNvPr id="12" name="Rectangle 11"/>
            <p:cNvSpPr/>
            <p:nvPr/>
          </p:nvSpPr>
          <p:spPr>
            <a:xfrm>
              <a:off x="2592324" y="5135902"/>
              <a:ext cx="2590800" cy="1417297"/>
            </a:xfrm>
            <a:prstGeom prst="rect">
              <a:avLst/>
            </a:prstGeom>
            <a:solidFill>
              <a:schemeClr val="bg1"/>
            </a:solidFill>
            <a:ln w="12700">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biLevel thresh="25000"/>
            </a:blip>
            <a:srcRect l="26032" t="63491" r="12989" b="8365"/>
            <a:stretch/>
          </p:blipFill>
          <p:spPr>
            <a:xfrm>
              <a:off x="2745939" y="5314616"/>
              <a:ext cx="2323269" cy="1072280"/>
            </a:xfrm>
            <a:prstGeom prst="rect">
              <a:avLst/>
            </a:prstGeom>
          </p:spPr>
        </p:pic>
      </p:grpSp>
    </p:spTree>
    <p:extLst>
      <p:ext uri="{BB962C8B-B14F-4D97-AF65-F5344CB8AC3E}">
        <p14:creationId xmlns:p14="http://schemas.microsoft.com/office/powerpoint/2010/main" val="321787323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i="1" dirty="0"/>
              <a:t>Dr. Seuss Enterprises, L.P. v. </a:t>
            </a:r>
            <a:r>
              <a:rPr lang="en-US" sz="2400" i="1" dirty="0" err="1"/>
              <a:t>ComicMix</a:t>
            </a:r>
            <a:r>
              <a:rPr lang="en-US" sz="2400" i="1" dirty="0"/>
              <a:t> LLC</a:t>
            </a:r>
            <a:r>
              <a:rPr lang="en-US" sz="2400" dirty="0"/>
              <a:t>, </a:t>
            </a:r>
            <a:r>
              <a:rPr lang="en-US" sz="2400" dirty="0" smtClean="0"/>
              <a:t>No</a:t>
            </a:r>
            <a:r>
              <a:rPr lang="en-US" sz="2400" dirty="0"/>
              <a:t>. 16-CV-2779-JLS (BGS), 2018 WL 2306733  (S.D. Cal. May 21, 2018), </a:t>
            </a:r>
            <a:r>
              <a:rPr lang="en-US" sz="2400" dirty="0" smtClean="0"/>
              <a:t/>
            </a:r>
            <a:br>
              <a:rPr lang="en-US" sz="2400" dirty="0" smtClean="0"/>
            </a:br>
            <a:r>
              <a:rPr lang="en-US" sz="2400" i="1" dirty="0" smtClean="0"/>
              <a:t>appeal </a:t>
            </a:r>
            <a:r>
              <a:rPr lang="en-US" sz="2400" i="1" dirty="0"/>
              <a:t>docketed</a:t>
            </a:r>
            <a:r>
              <a:rPr lang="en-US" sz="2400" dirty="0"/>
              <a:t>, No. 19-55348 (9th Cir. Mar. 28, 2019)</a:t>
            </a:r>
            <a:endParaRPr lang="en-US" sz="1600" dirty="0"/>
          </a:p>
        </p:txBody>
      </p:sp>
      <p:sp>
        <p:nvSpPr>
          <p:cNvPr id="3" name="Content Placeholder 2"/>
          <p:cNvSpPr>
            <a:spLocks noGrp="1"/>
          </p:cNvSpPr>
          <p:nvPr>
            <p:ph idx="1"/>
          </p:nvPr>
        </p:nvSpPr>
        <p:spPr>
          <a:xfrm>
            <a:off x="457200" y="1347949"/>
            <a:ext cx="8229600" cy="2743200"/>
          </a:xfrm>
        </p:spPr>
        <p:txBody>
          <a:bodyPr>
            <a:normAutofit/>
          </a:bodyPr>
          <a:lstStyle/>
          <a:p>
            <a:pPr marL="109728" indent="0">
              <a:buNone/>
            </a:pPr>
            <a:r>
              <a:rPr lang="en-US" sz="1800" dirty="0"/>
              <a:t>On appeal to 9th Cir.</a:t>
            </a:r>
          </a:p>
          <a:p>
            <a:pPr marL="109728" indent="0">
              <a:buNone/>
            </a:pPr>
            <a:r>
              <a:rPr lang="en-US" sz="1800" dirty="0"/>
              <a:t>Def’s book title:  “</a:t>
            </a:r>
            <a:r>
              <a:rPr lang="en-US" sz="1800" i="1" dirty="0"/>
              <a:t>Oh! The Places You’ll Boldly Go!” </a:t>
            </a:r>
            <a:r>
              <a:rPr lang="en-US" sz="1800" dirty="0"/>
              <a:t>did not infringe Dr. Seuss Enterprises’ book title “</a:t>
            </a:r>
            <a:r>
              <a:rPr lang="en-US" sz="1800" i="1" dirty="0"/>
              <a:t>Oh! The Places You’ll Go</a:t>
            </a:r>
            <a:r>
              <a:rPr lang="en-US" sz="1800" dirty="0"/>
              <a:t>!”  Def’s title of a 1st Amendment expressive work had greater than zero reference to the content and did not expressly mislead.  Def’s use protected by </a:t>
            </a:r>
            <a:r>
              <a:rPr lang="en-US" sz="1800" i="1" dirty="0"/>
              <a:t>Rogers v. </a:t>
            </a:r>
            <a:r>
              <a:rPr lang="en-US" sz="1800" i="1" dirty="0" err="1"/>
              <a:t>Grimaldi</a:t>
            </a:r>
            <a:r>
              <a:rPr lang="en-US" sz="1800" dirty="0"/>
              <a:t>, 875 F. 2d 994 (2d Cir. 1989),  interpreted by the 9th Cir. in e.g. </a:t>
            </a:r>
            <a:r>
              <a:rPr lang="en-US" sz="1800" i="1" dirty="0"/>
              <a:t>ESS </a:t>
            </a:r>
            <a:r>
              <a:rPr lang="en-US" sz="1800" i="1" dirty="0" err="1"/>
              <a:t>Entm’t</a:t>
            </a:r>
            <a:r>
              <a:rPr lang="en-US" sz="1800" i="1" dirty="0"/>
              <a:t> 2000, Inc. v. Rock Star Videos, Inc.</a:t>
            </a:r>
            <a:r>
              <a:rPr lang="en-US" sz="1800" dirty="0"/>
              <a:t>, 547 F. 3d 1095 (9th Cir. 2008) and </a:t>
            </a:r>
            <a:r>
              <a:rPr lang="en-US" sz="1800" i="1" dirty="0"/>
              <a:t>Twentieth Century Fox Television v. Empire </a:t>
            </a:r>
            <a:r>
              <a:rPr lang="en-US" sz="1800" i="1" dirty="0" err="1"/>
              <a:t>Distrib</a:t>
            </a:r>
            <a:r>
              <a:rPr lang="en-US" sz="1800" i="1" dirty="0"/>
              <a:t>., Inc.</a:t>
            </a:r>
            <a:r>
              <a:rPr lang="en-US" sz="1800" dirty="0"/>
              <a:t>, 875 F. 3d 1192 (2017).  </a:t>
            </a:r>
            <a:r>
              <a:rPr lang="en-US" sz="1800" b="1" dirty="0"/>
              <a:t>Court granted </a:t>
            </a:r>
            <a:r>
              <a:rPr lang="en-US" sz="1800" b="1" dirty="0" err="1"/>
              <a:t>def’s</a:t>
            </a:r>
            <a:r>
              <a:rPr lang="en-US" sz="1800" b="1" dirty="0"/>
              <a:t> motion for judgment on the pleadings as to title count (only</a:t>
            </a:r>
            <a:r>
              <a:rPr lang="en-US" sz="1800" b="1" dirty="0" smtClean="0"/>
              <a:t>).</a:t>
            </a:r>
            <a:endParaRPr lang="en-US" sz="1800" b="1" dirty="0"/>
          </a:p>
        </p:txBody>
      </p:sp>
      <p:sp>
        <p:nvSpPr>
          <p:cNvPr id="4" name="Slide Number Placeholder 3"/>
          <p:cNvSpPr>
            <a:spLocks noGrp="1"/>
          </p:cNvSpPr>
          <p:nvPr>
            <p:ph type="sldNum" sz="quarter" idx="12"/>
          </p:nvPr>
        </p:nvSpPr>
        <p:spPr/>
        <p:txBody>
          <a:bodyPr/>
          <a:lstStyle/>
          <a:p>
            <a:fld id="{A393792D-F020-400E-8E2E-114E976138AB}" type="slidenum">
              <a:rPr lang="en-US" smtClean="0"/>
              <a:t>5</a:t>
            </a:fld>
            <a:endParaRPr lang="en-US" dirty="0"/>
          </a:p>
        </p:txBody>
      </p:sp>
      <p:pic>
        <p:nvPicPr>
          <p:cNvPr id="2050" name="Picture 2" descr="https://fanfilmfactor.com/wp-content/uploads/2017/07/Oh-the-Places-Youll-Boldly-Go.jpg"/>
          <p:cNvPicPr>
            <a:picLocks noChangeAspect="1" noChangeArrowheads="1"/>
          </p:cNvPicPr>
          <p:nvPr/>
        </p:nvPicPr>
        <p:blipFill rotWithShape="1">
          <a:blip r:embed="rId2">
            <a:extLst>
              <a:ext uri="{28A0092B-C50C-407E-A947-70E740481C1C}">
                <a14:useLocalDpi xmlns:a14="http://schemas.microsoft.com/office/drawing/2010/main" val="0"/>
              </a:ext>
            </a:extLst>
          </a:blip>
          <a:srcRect l="3704" t="-1" r="3704" b="53467"/>
          <a:stretch/>
        </p:blipFill>
        <p:spPr bwMode="auto">
          <a:xfrm>
            <a:off x="685800" y="4124484"/>
            <a:ext cx="3810000" cy="200245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6" name="Picture 2" descr="https://fanfilmfactor.com/wp-content/uploads/2017/07/Oh-the-Places-Youll-Boldly-Go.jpg"/>
          <p:cNvPicPr>
            <a:picLocks noChangeAspect="1" noChangeArrowheads="1"/>
          </p:cNvPicPr>
          <p:nvPr/>
        </p:nvPicPr>
        <p:blipFill rotWithShape="1">
          <a:blip r:embed="rId2">
            <a:extLst>
              <a:ext uri="{28A0092B-C50C-407E-A947-70E740481C1C}">
                <a14:useLocalDpi xmlns:a14="http://schemas.microsoft.com/office/drawing/2010/main" val="0"/>
              </a:ext>
            </a:extLst>
          </a:blip>
          <a:srcRect t="47105"/>
          <a:stretch/>
        </p:blipFill>
        <p:spPr bwMode="auto">
          <a:xfrm>
            <a:off x="4924087" y="4124406"/>
            <a:ext cx="3620066" cy="200253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026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Knowles-Carter v. </a:t>
            </a:r>
            <a:r>
              <a:rPr lang="en-US" i="1" dirty="0" err="1" smtClean="0"/>
              <a:t>Feyoncé</a:t>
            </a:r>
            <a:r>
              <a:rPr lang="en-US" i="1" dirty="0" smtClean="0"/>
              <a:t>, </a:t>
            </a:r>
            <a:r>
              <a:rPr lang="en-US" i="1" dirty="0"/>
              <a:t>Inc.</a:t>
            </a:r>
            <a:r>
              <a:rPr lang="en-US" dirty="0"/>
              <a:t>, </a:t>
            </a:r>
            <a:r>
              <a:rPr lang="en-US" dirty="0" smtClean="0"/>
              <a:t/>
            </a:r>
            <a:br>
              <a:rPr lang="en-US" dirty="0" smtClean="0"/>
            </a:br>
            <a:r>
              <a:rPr lang="en-US" dirty="0" smtClean="0"/>
              <a:t>347 </a:t>
            </a:r>
            <a:r>
              <a:rPr lang="en-US" dirty="0"/>
              <a:t>F. Supp. 3d 217 (S.D.N.Y. 2018)</a:t>
            </a:r>
          </a:p>
        </p:txBody>
      </p:sp>
      <p:sp>
        <p:nvSpPr>
          <p:cNvPr id="3" name="Content Placeholder 2"/>
          <p:cNvSpPr>
            <a:spLocks noGrp="1"/>
          </p:cNvSpPr>
          <p:nvPr>
            <p:ph idx="1"/>
          </p:nvPr>
        </p:nvSpPr>
        <p:spPr>
          <a:xfrm>
            <a:off x="266700" y="1381125"/>
            <a:ext cx="4686300" cy="5029200"/>
          </a:xfrm>
        </p:spPr>
        <p:txBody>
          <a:bodyPr>
            <a:normAutofit fontScale="85000" lnSpcReduction="20000"/>
          </a:bodyPr>
          <a:lstStyle/>
          <a:p>
            <a:pPr marL="109728" indent="0">
              <a:lnSpc>
                <a:spcPct val="120000"/>
              </a:lnSpc>
              <a:buNone/>
            </a:pPr>
            <a:r>
              <a:rPr lang="en-US" dirty="0"/>
              <a:t>SDNY denied </a:t>
            </a:r>
            <a:r>
              <a:rPr lang="en-US" dirty="0" smtClean="0"/>
              <a:t>Beyoncé’s </a:t>
            </a:r>
            <a:r>
              <a:rPr lang="en-US" dirty="0"/>
              <a:t>MSJ against </a:t>
            </a:r>
            <a:r>
              <a:rPr lang="en-US" dirty="0" err="1"/>
              <a:t>defs</a:t>
            </a:r>
            <a:r>
              <a:rPr lang="en-US" dirty="0"/>
              <a:t>’ use of trademark </a:t>
            </a:r>
            <a:r>
              <a:rPr lang="en-US" dirty="0" smtClean="0"/>
              <a:t>FEYONCÉ </a:t>
            </a:r>
            <a:r>
              <a:rPr lang="en-US" dirty="0"/>
              <a:t>for goods marketed to those engaged to be married – </a:t>
            </a:r>
            <a:r>
              <a:rPr lang="en-US" dirty="0" smtClean="0"/>
              <a:t>fiancés.  </a:t>
            </a:r>
            <a:r>
              <a:rPr lang="en-US" dirty="0"/>
              <a:t>“… no dispute that … </a:t>
            </a:r>
            <a:r>
              <a:rPr lang="en-US" dirty="0" err="1"/>
              <a:t>defs</a:t>
            </a:r>
            <a:r>
              <a:rPr lang="en-US" dirty="0"/>
              <a:t> chose FEYONCÉ … to capitalize off the exceedingly famous BEYONCÉ mark.  But that alone does not establish likelihood of confusion.”  Consumers probably understand the pun and are not confused </a:t>
            </a:r>
            <a:r>
              <a:rPr lang="en-US" dirty="0" smtClean="0"/>
              <a:t>–question </a:t>
            </a:r>
            <a:r>
              <a:rPr lang="en-US" dirty="0"/>
              <a:t>of fact.  </a:t>
            </a:r>
            <a:r>
              <a:rPr lang="en-US" dirty="0" smtClean="0"/>
              <a:t>“</a:t>
            </a:r>
            <a:r>
              <a:rPr lang="en-US" dirty="0"/>
              <a:t>In the case of parody the intent is not necessarily to </a:t>
            </a:r>
            <a:r>
              <a:rPr lang="en-US" dirty="0" smtClean="0"/>
              <a:t>confuse … </a:t>
            </a:r>
            <a:r>
              <a:rPr lang="en-US" dirty="0"/>
              <a:t>but to amuse”.  Because </a:t>
            </a:r>
            <a:r>
              <a:rPr lang="en-US" dirty="0" err="1"/>
              <a:t>defs</a:t>
            </a:r>
            <a:r>
              <a:rPr lang="en-US" dirty="0"/>
              <a:t> repurposed BEYONCÉ in a way that can be distinguished from original, “a reasonable factfinder could also conclude little risk of dilution.”  But the jury should decide</a:t>
            </a:r>
            <a:r>
              <a:rPr lang="en-US" dirty="0" smtClean="0"/>
              <a:t>.  </a:t>
            </a:r>
            <a:endParaRPr lang="en-US" dirty="0"/>
          </a:p>
        </p:txBody>
      </p:sp>
      <p:sp>
        <p:nvSpPr>
          <p:cNvPr id="4" name="Slide Number Placeholder 3"/>
          <p:cNvSpPr>
            <a:spLocks noGrp="1"/>
          </p:cNvSpPr>
          <p:nvPr>
            <p:ph type="sldNum" sz="quarter" idx="12"/>
          </p:nvPr>
        </p:nvSpPr>
        <p:spPr/>
        <p:txBody>
          <a:bodyPr/>
          <a:lstStyle/>
          <a:p>
            <a:fld id="{A393792D-F020-400E-8E2E-114E976138AB}" type="slidenum">
              <a:rPr lang="en-US" smtClean="0"/>
              <a:t>6</a:t>
            </a:fld>
            <a:endParaRPr lang="en-US" dirty="0"/>
          </a:p>
        </p:txBody>
      </p:sp>
      <p:grpSp>
        <p:nvGrpSpPr>
          <p:cNvPr id="5" name="Group 4"/>
          <p:cNvGrpSpPr/>
          <p:nvPr/>
        </p:nvGrpSpPr>
        <p:grpSpPr>
          <a:xfrm>
            <a:off x="4952999" y="1724025"/>
            <a:ext cx="4048125" cy="4724400"/>
            <a:chOff x="3900554" y="2234485"/>
            <a:chExt cx="4954756" cy="5782492"/>
          </a:xfrm>
        </p:grpSpPr>
        <p:pic>
          <p:nvPicPr>
            <p:cNvPr id="6" name="Picture 5"/>
            <p:cNvPicPr>
              <a:picLocks noChangeAspect="1"/>
            </p:cNvPicPr>
            <p:nvPr/>
          </p:nvPicPr>
          <p:blipFill>
            <a:blip r:embed="rId2"/>
            <a:stretch>
              <a:fillRect/>
            </a:stretch>
          </p:blipFill>
          <p:spPr>
            <a:xfrm>
              <a:off x="4751606" y="2234485"/>
              <a:ext cx="4103704" cy="4103704"/>
            </a:xfrm>
            <a:prstGeom prst="rect">
              <a:avLst/>
            </a:prstGeom>
            <a:ln w="12700">
              <a:solidFill>
                <a:srgbClr val="000000"/>
              </a:solidFill>
            </a:ln>
          </p:spPr>
        </p:pic>
        <p:pic>
          <p:nvPicPr>
            <p:cNvPr id="8" name="Picture 7"/>
            <p:cNvPicPr>
              <a:picLocks noChangeAspect="1"/>
            </p:cNvPicPr>
            <p:nvPr/>
          </p:nvPicPr>
          <p:blipFill>
            <a:blip r:embed="rId3"/>
            <a:stretch>
              <a:fillRect/>
            </a:stretch>
          </p:blipFill>
          <p:spPr>
            <a:xfrm>
              <a:off x="3900554" y="6003986"/>
              <a:ext cx="3019485" cy="2012991"/>
            </a:xfrm>
            <a:prstGeom prst="rect">
              <a:avLst/>
            </a:prstGeom>
            <a:ln w="12700">
              <a:solidFill>
                <a:srgbClr val="000000"/>
              </a:solidFill>
            </a:ln>
          </p:spPr>
        </p:pic>
      </p:grpSp>
    </p:spTree>
    <p:extLst>
      <p:ext uri="{BB962C8B-B14F-4D97-AF65-F5344CB8AC3E}">
        <p14:creationId xmlns:p14="http://schemas.microsoft.com/office/powerpoint/2010/main" val="28391490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2800" i="1" dirty="0"/>
              <a:t>VIP Prod., LLC v. Jack Daniel's Properties, Inc.</a:t>
            </a:r>
            <a:r>
              <a:rPr lang="en-US" sz="2800" dirty="0"/>
              <a:t>, </a:t>
            </a:r>
            <a:r>
              <a:rPr lang="en-US" sz="2800" dirty="0" smtClean="0"/>
              <a:t/>
            </a:r>
            <a:br>
              <a:rPr lang="en-US" sz="2800" dirty="0" smtClean="0"/>
            </a:br>
            <a:r>
              <a:rPr lang="en-US" sz="2800" dirty="0" smtClean="0"/>
              <a:t>291 </a:t>
            </a:r>
            <a:r>
              <a:rPr lang="en-US" sz="2800" dirty="0"/>
              <a:t>F. Supp. 3d 891 (D. Ariz. 2018), </a:t>
            </a:r>
            <a:r>
              <a:rPr lang="en-US" sz="2800" i="1" dirty="0"/>
              <a:t>appeal docketed, </a:t>
            </a:r>
            <a:r>
              <a:rPr lang="en-US" sz="2800" dirty="0"/>
              <a:t>No. 18-16012 (9th Cir. June 4, 2018)</a:t>
            </a:r>
          </a:p>
        </p:txBody>
      </p:sp>
      <p:sp>
        <p:nvSpPr>
          <p:cNvPr id="4" name="Slide Number Placeholder 3"/>
          <p:cNvSpPr>
            <a:spLocks noGrp="1"/>
          </p:cNvSpPr>
          <p:nvPr>
            <p:ph type="sldNum" sz="quarter" idx="12"/>
          </p:nvPr>
        </p:nvSpPr>
        <p:spPr/>
        <p:txBody>
          <a:bodyPr/>
          <a:lstStyle/>
          <a:p>
            <a:fld id="{A393792D-F020-400E-8E2E-114E976138AB}" type="slidenum">
              <a:rPr lang="en-US" smtClean="0"/>
              <a:t>7</a:t>
            </a:fld>
            <a:endParaRPr lang="en-US" dirty="0"/>
          </a:p>
        </p:txBody>
      </p:sp>
      <p:sp>
        <p:nvSpPr>
          <p:cNvPr id="3" name="Content Placeholder 2"/>
          <p:cNvSpPr>
            <a:spLocks noGrp="1"/>
          </p:cNvSpPr>
          <p:nvPr>
            <p:ph idx="1"/>
          </p:nvPr>
        </p:nvSpPr>
        <p:spPr>
          <a:xfrm>
            <a:off x="228600" y="1514475"/>
            <a:ext cx="4495800" cy="4724400"/>
          </a:xfrm>
        </p:spPr>
        <p:txBody>
          <a:bodyPr>
            <a:normAutofit lnSpcReduction="10000"/>
          </a:bodyPr>
          <a:lstStyle/>
          <a:p>
            <a:pPr marL="109728" indent="0">
              <a:spcAft>
                <a:spcPts val="1200"/>
              </a:spcAft>
              <a:buNone/>
            </a:pPr>
            <a:r>
              <a:rPr lang="en-US" sz="2000" dirty="0"/>
              <a:t>On appeal to 9th Cir</a:t>
            </a:r>
            <a:r>
              <a:rPr lang="en-US" sz="2000" dirty="0" smtClean="0"/>
              <a:t>. </a:t>
            </a:r>
          </a:p>
          <a:p>
            <a:pPr marL="109728" indent="0">
              <a:lnSpc>
                <a:spcPct val="110000"/>
              </a:lnSpc>
              <a:buNone/>
            </a:pPr>
            <a:r>
              <a:rPr lang="en-US" sz="2000" dirty="0" smtClean="0"/>
              <a:t>Jack </a:t>
            </a:r>
            <a:r>
              <a:rPr lang="en-US" sz="2000" dirty="0"/>
              <a:t>Daniels prevailed in its DJ on dilution by </a:t>
            </a:r>
            <a:r>
              <a:rPr lang="en-US" sz="2000" dirty="0" err="1"/>
              <a:t>tarnishment</a:t>
            </a:r>
            <a:r>
              <a:rPr lang="en-US" sz="2000" dirty="0"/>
              <a:t> and infringement against a squeaky dog toy closely resembling a bottle of Jack Daniel’s.  </a:t>
            </a:r>
            <a:r>
              <a:rPr lang="en-US" sz="2000" dirty="0" err="1"/>
              <a:t>Tarnishment</a:t>
            </a:r>
            <a:r>
              <a:rPr lang="en-US" sz="2000" dirty="0"/>
              <a:t>: “43% POO BY VOL” – </a:t>
            </a:r>
            <a:r>
              <a:rPr lang="en-US" sz="2000" dirty="0" smtClean="0"/>
              <a:t>Court </a:t>
            </a:r>
            <a:r>
              <a:rPr lang="en-US" sz="2000" dirty="0"/>
              <a:t>said “human consumption and canine excrement don’t mix.”  And “Jack Daniel’s … reputation will be harmed due to the negative mental association of evoking whiskey with children….” </a:t>
            </a:r>
            <a:r>
              <a:rPr lang="en-US" sz="2000" dirty="0" smtClean="0"/>
              <a:t> Infringement</a:t>
            </a:r>
            <a:r>
              <a:rPr lang="en-US" sz="2000" dirty="0"/>
              <a:t>: Goods are related.  Jack Daniel’s has licensed dog leashes, collars and dog houses.</a:t>
            </a:r>
          </a:p>
        </p:txBody>
      </p:sp>
      <p:grpSp>
        <p:nvGrpSpPr>
          <p:cNvPr id="5" name="Group 4"/>
          <p:cNvGrpSpPr/>
          <p:nvPr/>
        </p:nvGrpSpPr>
        <p:grpSpPr>
          <a:xfrm>
            <a:off x="4829175" y="2209801"/>
            <a:ext cx="3973542" cy="2755732"/>
            <a:chOff x="3762455" y="2209800"/>
            <a:chExt cx="5164087" cy="3581399"/>
          </a:xfrm>
        </p:grpSpPr>
        <p:pic>
          <p:nvPicPr>
            <p:cNvPr id="8" name="Content Placeholder 8"/>
            <p:cNvPicPr>
              <a:picLocks noChangeAspect="1"/>
            </p:cNvPicPr>
            <p:nvPr/>
          </p:nvPicPr>
          <p:blipFill rotWithShape="1">
            <a:blip r:embed="rId2">
              <a:extLst>
                <a:ext uri="{28A0092B-C50C-407E-A947-70E740481C1C}">
                  <a14:useLocalDpi xmlns:a14="http://schemas.microsoft.com/office/drawing/2010/main" val="0"/>
                </a:ext>
              </a:extLst>
            </a:blip>
            <a:srcRect l="4575" t="16667" r="18838" b="12121"/>
            <a:stretch/>
          </p:blipFill>
          <p:spPr>
            <a:xfrm>
              <a:off x="3790952" y="2209801"/>
              <a:ext cx="5135590" cy="3581398"/>
            </a:xfrm>
            <a:prstGeom prst="rect">
              <a:avLst/>
            </a:prstGeom>
            <a:ln>
              <a:solidFill>
                <a:srgbClr val="000000"/>
              </a:solidFill>
            </a:ln>
          </p:spPr>
        </p:pic>
        <p:pic>
          <p:nvPicPr>
            <p:cNvPr id="10" name="Picture 9"/>
            <p:cNvPicPr>
              <a:picLocks noChangeAspect="1"/>
            </p:cNvPicPr>
            <p:nvPr/>
          </p:nvPicPr>
          <p:blipFill rotWithShape="1">
            <a:blip r:embed="rId3"/>
            <a:srcRect l="11909" r="20806"/>
            <a:stretch/>
          </p:blipFill>
          <p:spPr>
            <a:xfrm>
              <a:off x="3762455" y="2209800"/>
              <a:ext cx="2409745" cy="3581399"/>
            </a:xfrm>
            <a:prstGeom prst="rect">
              <a:avLst/>
            </a:prstGeom>
            <a:ln>
              <a:solidFill>
                <a:srgbClr val="000000"/>
              </a:solidFill>
            </a:ln>
          </p:spPr>
        </p:pic>
      </p:grpSp>
    </p:spTree>
    <p:extLst>
      <p:ext uri="{BB962C8B-B14F-4D97-AF65-F5344CB8AC3E}">
        <p14:creationId xmlns:p14="http://schemas.microsoft.com/office/powerpoint/2010/main" val="46392371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2800" i="1" dirty="0"/>
              <a:t>VIP Prods., LLC v. Jack Daniels Props., Inc., </a:t>
            </a:r>
            <a:r>
              <a:rPr lang="en-US" sz="2800" i="1" dirty="0" smtClean="0"/>
              <a:t/>
            </a:r>
            <a:br>
              <a:rPr lang="en-US" sz="2800" i="1" dirty="0" smtClean="0"/>
            </a:br>
            <a:r>
              <a:rPr lang="en-US" sz="2800" dirty="0" smtClean="0"/>
              <a:t>291 </a:t>
            </a:r>
            <a:r>
              <a:rPr lang="en-US" sz="2800" dirty="0"/>
              <a:t>F. Supp. 3d 891 (D. Ariz. 2018), </a:t>
            </a:r>
            <a:r>
              <a:rPr lang="en-US" sz="2800" dirty="0" smtClean="0"/>
              <a:t/>
            </a:r>
            <a:br>
              <a:rPr lang="en-US" sz="2800" dirty="0" smtClean="0"/>
            </a:br>
            <a:r>
              <a:rPr lang="en-US" sz="2800" i="1" dirty="0" smtClean="0"/>
              <a:t>appeal </a:t>
            </a:r>
            <a:r>
              <a:rPr lang="en-US" sz="2800" i="1" dirty="0"/>
              <a:t>docketed, </a:t>
            </a:r>
            <a:r>
              <a:rPr lang="en-US" sz="2800" dirty="0"/>
              <a:t>No.18-16012 (9th Cir. June 4, 2018)</a:t>
            </a:r>
          </a:p>
        </p:txBody>
      </p:sp>
      <p:sp>
        <p:nvSpPr>
          <p:cNvPr id="4" name="Slide Number Placeholder 3"/>
          <p:cNvSpPr>
            <a:spLocks noGrp="1"/>
          </p:cNvSpPr>
          <p:nvPr>
            <p:ph type="sldNum" sz="quarter" idx="12"/>
          </p:nvPr>
        </p:nvSpPr>
        <p:spPr/>
        <p:txBody>
          <a:bodyPr/>
          <a:lstStyle/>
          <a:p>
            <a:fld id="{A393792D-F020-400E-8E2E-114E976138AB}" type="slidenum">
              <a:rPr lang="en-US" smtClean="0"/>
              <a:t>8</a:t>
            </a:fld>
            <a:endParaRPr lang="en-US" dirty="0"/>
          </a:p>
        </p:txBody>
      </p:sp>
      <p:sp>
        <p:nvSpPr>
          <p:cNvPr id="3" name="Content Placeholder 2"/>
          <p:cNvSpPr>
            <a:spLocks noGrp="1"/>
          </p:cNvSpPr>
          <p:nvPr>
            <p:ph idx="1"/>
          </p:nvPr>
        </p:nvSpPr>
        <p:spPr>
          <a:xfrm>
            <a:off x="228600" y="1828800"/>
            <a:ext cx="3886200" cy="2057400"/>
          </a:xfrm>
        </p:spPr>
        <p:txBody>
          <a:bodyPr>
            <a:normAutofit/>
          </a:bodyPr>
          <a:lstStyle/>
          <a:p>
            <a:pPr marL="109728" indent="0">
              <a:spcBef>
                <a:spcPts val="1200"/>
              </a:spcBef>
              <a:spcAft>
                <a:spcPts val="0"/>
              </a:spcAft>
              <a:buNone/>
            </a:pPr>
            <a:r>
              <a:rPr lang="en-US" dirty="0"/>
              <a:t>Different result from </a:t>
            </a:r>
            <a:r>
              <a:rPr lang="en-US" i="1" dirty="0"/>
              <a:t>Louis Vuitton Malletier S.A. v. Haute </a:t>
            </a:r>
            <a:r>
              <a:rPr lang="en-US" i="1" dirty="0" err="1"/>
              <a:t>Diggity</a:t>
            </a:r>
            <a:r>
              <a:rPr lang="en-US" i="1" dirty="0"/>
              <a:t> Dog, LLC</a:t>
            </a:r>
            <a:r>
              <a:rPr lang="en-US" dirty="0"/>
              <a:t>, 507 F.3d 252 (4th Cir. 2007) (Chewy Vuitton pet toy</a:t>
            </a:r>
            <a:r>
              <a:rPr lang="en-US" dirty="0" smtClean="0"/>
              <a:t>).</a:t>
            </a:r>
            <a:endParaRPr lang="en-US" dirty="0"/>
          </a:p>
        </p:txBody>
      </p:sp>
      <p:grpSp>
        <p:nvGrpSpPr>
          <p:cNvPr id="11" name="Group 10"/>
          <p:cNvGrpSpPr/>
          <p:nvPr/>
        </p:nvGrpSpPr>
        <p:grpSpPr>
          <a:xfrm>
            <a:off x="3886200" y="2143196"/>
            <a:ext cx="4483140" cy="3638408"/>
            <a:chOff x="3830792" y="2457592"/>
            <a:chExt cx="3650217" cy="2962428"/>
          </a:xfrm>
        </p:grpSpPr>
        <p:pic>
          <p:nvPicPr>
            <p:cNvPr id="8" name="Picture 7"/>
            <p:cNvPicPr>
              <a:picLocks noChangeAspect="1"/>
            </p:cNvPicPr>
            <p:nvPr/>
          </p:nvPicPr>
          <p:blipFill>
            <a:blip r:embed="rId2"/>
            <a:stretch>
              <a:fillRect/>
            </a:stretch>
          </p:blipFill>
          <p:spPr>
            <a:xfrm>
              <a:off x="5033130" y="3200400"/>
              <a:ext cx="2447879" cy="2219620"/>
            </a:xfrm>
            <a:prstGeom prst="rect">
              <a:avLst/>
            </a:prstGeom>
            <a:ln w="12700">
              <a:solidFill>
                <a:srgbClr val="000000"/>
              </a:solidFill>
            </a:ln>
          </p:spPr>
        </p:pic>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3830792" y="2457592"/>
              <a:ext cx="2347526" cy="1447516"/>
            </a:xfrm>
            <a:prstGeom prst="rect">
              <a:avLst/>
            </a:prstGeom>
          </p:spPr>
        </p:pic>
      </p:grpSp>
    </p:spTree>
    <p:extLst>
      <p:ext uri="{BB962C8B-B14F-4D97-AF65-F5344CB8AC3E}">
        <p14:creationId xmlns:p14="http://schemas.microsoft.com/office/powerpoint/2010/main" val="37310983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rell">
  <a:themeElements>
    <a:clrScheme name="IM_Slides">
      <a:dk1>
        <a:srgbClr val="253354"/>
      </a:dk1>
      <a:lt1>
        <a:srgbClr val="FFFFFF"/>
      </a:lt1>
      <a:dk2>
        <a:srgbClr val="253354"/>
      </a:dk2>
      <a:lt2>
        <a:srgbClr val="628EBC"/>
      </a:lt2>
      <a:accent1>
        <a:srgbClr val="628EBC"/>
      </a:accent1>
      <a:accent2>
        <a:srgbClr val="A5A5A5"/>
      </a:accent2>
      <a:accent3>
        <a:srgbClr val="F4AA00"/>
      </a:accent3>
      <a:accent4>
        <a:srgbClr val="37698A"/>
      </a:accent4>
      <a:accent5>
        <a:srgbClr val="C8D1E7"/>
      </a:accent5>
      <a:accent6>
        <a:srgbClr val="0070C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CC943B2C7C7B458E839029CCA980C9" ma:contentTypeVersion="10" ma:contentTypeDescription="Create a new document." ma:contentTypeScope="" ma:versionID="28176b67b82abe7fd7be412e36d7e32c">
  <xsd:schema xmlns:xsd="http://www.w3.org/2001/XMLSchema" xmlns:xs="http://www.w3.org/2001/XMLSchema" xmlns:p="http://schemas.microsoft.com/office/2006/metadata/properties" xmlns:ns2="a306c98c-0531-41a2-9389-6f09b0422cb4" xmlns:ns3="c3b367b3-dc77-49bc-abb4-51786e3088d6" targetNamespace="http://schemas.microsoft.com/office/2006/metadata/properties" ma:root="true" ma:fieldsID="3b4009d980d2de812dc72dbfa9d3f705" ns2:_="" ns3:_="">
    <xsd:import namespace="a306c98c-0531-41a2-9389-6f09b0422cb4"/>
    <xsd:import namespace="c3b367b3-dc77-49bc-abb4-51786e3088d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06c98c-0531-41a2-9389-6f09b0422cb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b367b3-dc77-49bc-abb4-51786e3088d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504B8E-7EB8-4198-90A3-FD956AE266E9}"/>
</file>

<file path=customXml/itemProps2.xml><?xml version="1.0" encoding="utf-8"?>
<ds:datastoreItem xmlns:ds="http://schemas.openxmlformats.org/officeDocument/2006/customXml" ds:itemID="{22C58BD5-C15B-49B6-88B7-B4B27E5999C5}"/>
</file>

<file path=customXml/itemProps3.xml><?xml version="1.0" encoding="utf-8"?>
<ds:datastoreItem xmlns:ds="http://schemas.openxmlformats.org/officeDocument/2006/customXml" ds:itemID="{5BFD2DB1-89A3-4848-88DB-B4BA82F31E58}"/>
</file>

<file path=docProps/app.xml><?xml version="1.0" encoding="utf-8"?>
<Properties xmlns="http://schemas.openxmlformats.org/officeDocument/2006/extended-properties" xmlns:vt="http://schemas.openxmlformats.org/officeDocument/2006/docPropsVTypes">
  <TotalTime>0</TotalTime>
  <Words>1370</Words>
  <Application>Microsoft Macintosh PowerPoint</Application>
  <PresentationFormat>On-screen Show (4:3)</PresentationFormat>
  <Paragraphs>85</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Georgia</vt:lpstr>
      <vt:lpstr>Times New Roman</vt:lpstr>
      <vt:lpstr>Wingdings</vt:lpstr>
      <vt:lpstr>Arial</vt:lpstr>
      <vt:lpstr>Irell</vt:lpstr>
      <vt:lpstr>PowerPoint Presentation</vt:lpstr>
      <vt:lpstr>In re Brunetti, 877 F.3d 1330 (Fed. Cir. 2017),  cert. granted sub nom. Iancu v. Brunetti,  No. 18-302 (Jan. 4, 2019)</vt:lpstr>
      <vt:lpstr>Mission Prod. Holdings, Inc. v. Tempnology, LLC, 879 F.3d 389 (1st Cir.), cert. granted in part, 139 S. Ct. 397 (Oct. 26, 2018) (No. 17-1657)</vt:lpstr>
      <vt:lpstr>Viacom Int’l v. IJR Capital Invs., L.L.C.,  891 F.3d 178 (5th Cir. 2018)</vt:lpstr>
      <vt:lpstr>Gordon v. Drape Creative, Inc.,  909 F.3d 257 (9th Cir. 2018)</vt:lpstr>
      <vt:lpstr>Dr. Seuss Enterprises, L.P. v. ComicMix LLC, No. 16-CV-2779-JLS (BGS), 2018 WL 2306733  (S.D. Cal. May 21, 2018),  appeal docketed, No. 19-55348 (9th Cir. Mar. 28, 2019)</vt:lpstr>
      <vt:lpstr>Knowles-Carter v. Feyoncé, Inc.,  347 F. Supp. 3d 217 (S.D.N.Y. 2018)</vt:lpstr>
      <vt:lpstr>VIP Prod., LLC v. Jack Daniel's Properties, Inc.,  291 F. Supp. 3d 891 (D. Ariz. 2018), appeal docketed, No. 18-16012 (9th Cir. June 4, 2018)</vt:lpstr>
      <vt:lpstr>VIP Prods., LLC v. Jack Daniels Props., Inc.,  291 F. Supp. 3d 891 (D. Ariz. 2018),  appeal docketed, No.18-16012 (9th Cir. June 4, 2018)</vt:lpstr>
      <vt:lpstr>Applied Underwriters, Inc. v. Lichtenegger,  913 F.3d 884 (9th Cir. 2019)</vt:lpstr>
      <vt:lpstr>Converse, Inc. v. ITC,  909 F.3d 1110 (Fed. Cir. 2018)</vt:lpstr>
      <vt:lpstr>Converse, Inc. v. ITC,  909 F.3d 1110 (Fed. Cir. 2018)</vt:lpstr>
      <vt:lpstr>adidas Am. Inc. v. Skechers USA, Inc.,  890 F.3d 747 (9th Cir. 2018)</vt:lpstr>
      <vt:lpstr>Pinkette Clothing, Inc. v. Cosmetic Warrior Ltd., 894 F.3d 1015 (9th Cir. 2018)</vt:lpstr>
      <vt:lpstr>Variety Stores, Inc. v. Wal-Mart Stores, Inc.,  888 F.3d 651 (4th Cir. 2018)</vt:lpstr>
      <vt:lpstr>United States v. Mongol Nation,  No. CR 13-0106-DOC-1, 2019 WL 988432 (C.D. Cal. Feb. 28, 2019)</vt:lpstr>
      <vt:lpstr>Sturgis Motorcycle Rally, Inc. v. Rushmore Photo &amp; Gifts, Inc., 908 F.3d 313 (8th Cir. 2018)</vt:lpstr>
      <vt:lpstr>Moldex-Metric, Inc. v. McKeon Prods., Inc.,  891 F.3d 878 (9th Cir. 2018)</vt:lpstr>
      <vt:lpstr>Booking.com v. USPTO,  915 F. 3d 171 (4th Cir. 2019)</vt:lpstr>
      <vt:lpstr>A&amp;H Sportswear Co., Inc. v. William W. Yedor, (TTAB 3/29/19)</vt:lpstr>
      <vt:lpstr>In re Gillard, Ser. No. 87469115 (TTAB 2019)</vt:lpstr>
      <vt:lpstr>In re Gillard, Ser. No. 87469115 (TTAB 2019)</vt:lpstr>
      <vt:lpstr>Registration of Hemp CBD Marks vs. Marijuana</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2019-04-26T19:11:10Z</cp:lastPrinted>
  <dcterms:modified xsi:type="dcterms:W3CDTF">2019-04-26T19:15:49Z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0x01010096CC943B2C7C7B458E839029CCA980C9</vt:lpwstr>
  </property>
</Properties>
</file>