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9" r:id="rId3"/>
    <p:sldId id="257" r:id="rId4"/>
    <p:sldId id="260" r:id="rId5"/>
    <p:sldId id="258" r:id="rId6"/>
    <p:sldId id="262" r:id="rId7"/>
    <p:sldId id="261"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27"/>
  </p:normalViewPr>
  <p:slideViewPr>
    <p:cSldViewPr snapToGrid="0" snapToObjects="1">
      <p:cViewPr varScale="1">
        <p:scale>
          <a:sx n="109" d="100"/>
          <a:sy n="109" d="100"/>
        </p:scale>
        <p:origin x="1674" y="10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5" d="100"/>
          <a:sy n="85" d="100"/>
        </p:scale>
        <p:origin x="316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lisalo\Desktop\US%20university%20patent%20counts%201969-201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Sheet1!$A$2:$A$44</c:f>
              <c:numCache>
                <c:formatCode>General</c:formatCode>
                <c:ptCount val="4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numCache>
            </c:numRef>
          </c:cat>
          <c:val>
            <c:numRef>
              <c:f>Sheet1!$B$2:$B$44</c:f>
              <c:numCache>
                <c:formatCode>General</c:formatCode>
                <c:ptCount val="43"/>
                <c:pt idx="0">
                  <c:v>198</c:v>
                </c:pt>
                <c:pt idx="1">
                  <c:v>244</c:v>
                </c:pt>
                <c:pt idx="2">
                  <c:v>237</c:v>
                </c:pt>
                <c:pt idx="3">
                  <c:v>256</c:v>
                </c:pt>
                <c:pt idx="4">
                  <c:v>249</c:v>
                </c:pt>
                <c:pt idx="5">
                  <c:v>321</c:v>
                </c:pt>
                <c:pt idx="6">
                  <c:v>360</c:v>
                </c:pt>
                <c:pt idx="7">
                  <c:v>367</c:v>
                </c:pt>
                <c:pt idx="8">
                  <c:v>370</c:v>
                </c:pt>
                <c:pt idx="9">
                  <c:v>267</c:v>
                </c:pt>
                <c:pt idx="10">
                  <c:v>394</c:v>
                </c:pt>
                <c:pt idx="11">
                  <c:v>440</c:v>
                </c:pt>
                <c:pt idx="12">
                  <c:v>459</c:v>
                </c:pt>
                <c:pt idx="13">
                  <c:v>437</c:v>
                </c:pt>
                <c:pt idx="14">
                  <c:v>550</c:v>
                </c:pt>
                <c:pt idx="15">
                  <c:v>594</c:v>
                </c:pt>
                <c:pt idx="16">
                  <c:v>676</c:v>
                </c:pt>
                <c:pt idx="17">
                  <c:v>846</c:v>
                </c:pt>
                <c:pt idx="18">
                  <c:v>834</c:v>
                </c:pt>
                <c:pt idx="19">
                  <c:v>1261</c:v>
                </c:pt>
                <c:pt idx="20">
                  <c:v>1214</c:v>
                </c:pt>
                <c:pt idx="21">
                  <c:v>1360</c:v>
                </c:pt>
                <c:pt idx="22">
                  <c:v>1574</c:v>
                </c:pt>
                <c:pt idx="23">
                  <c:v>1675</c:v>
                </c:pt>
                <c:pt idx="24">
                  <c:v>1822</c:v>
                </c:pt>
                <c:pt idx="25">
                  <c:v>1929</c:v>
                </c:pt>
                <c:pt idx="26">
                  <c:v>2201</c:v>
                </c:pt>
                <c:pt idx="27">
                  <c:v>2490</c:v>
                </c:pt>
                <c:pt idx="28">
                  <c:v>3249</c:v>
                </c:pt>
                <c:pt idx="29">
                  <c:v>3439</c:v>
                </c:pt>
                <c:pt idx="30">
                  <c:v>3177</c:v>
                </c:pt>
                <c:pt idx="31">
                  <c:v>3315</c:v>
                </c:pt>
                <c:pt idx="32">
                  <c:v>3355</c:v>
                </c:pt>
                <c:pt idx="33">
                  <c:v>3339</c:v>
                </c:pt>
                <c:pt idx="34">
                  <c:v>3099</c:v>
                </c:pt>
                <c:pt idx="35">
                  <c:v>2766</c:v>
                </c:pt>
                <c:pt idx="36">
                  <c:v>3392</c:v>
                </c:pt>
                <c:pt idx="37">
                  <c:v>3071</c:v>
                </c:pt>
                <c:pt idx="38">
                  <c:v>2895</c:v>
                </c:pt>
                <c:pt idx="39">
                  <c:v>3133</c:v>
                </c:pt>
                <c:pt idx="40">
                  <c:v>4346</c:v>
                </c:pt>
                <c:pt idx="41">
                  <c:v>4166</c:v>
                </c:pt>
                <c:pt idx="42">
                  <c:v>4797</c:v>
                </c:pt>
              </c:numCache>
            </c:numRef>
          </c:val>
          <c:smooth val="0"/>
          <c:extLst>
            <c:ext xmlns:c16="http://schemas.microsoft.com/office/drawing/2014/chart" uri="{C3380CC4-5D6E-409C-BE32-E72D297353CC}">
              <c16:uniqueId val="{00000000-8D21-A949-8FE3-C2A3B62641A6}"/>
            </c:ext>
          </c:extLst>
        </c:ser>
        <c:dLbls>
          <c:showLegendKey val="0"/>
          <c:showVal val="0"/>
          <c:showCatName val="0"/>
          <c:showSerName val="0"/>
          <c:showPercent val="0"/>
          <c:showBubbleSize val="0"/>
        </c:dLbls>
        <c:smooth val="0"/>
        <c:axId val="215924552"/>
        <c:axId val="427703288"/>
      </c:lineChart>
      <c:catAx>
        <c:axId val="215924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600" b="0" i="0" u="none" strike="noStrike" kern="1200" baseline="0">
                <a:solidFill>
                  <a:schemeClr val="tx1">
                    <a:lumMod val="65000"/>
                    <a:lumOff val="35000"/>
                  </a:schemeClr>
                </a:solidFill>
                <a:latin typeface="+mn-lt"/>
                <a:ea typeface="+mn-ea"/>
                <a:cs typeface="+mn-cs"/>
              </a:defRPr>
            </a:pPr>
            <a:endParaRPr lang="en-US"/>
          </a:p>
        </c:txPr>
        <c:crossAx val="427703288"/>
        <c:crosses val="autoZero"/>
        <c:auto val="1"/>
        <c:lblAlgn val="ctr"/>
        <c:lblOffset val="100"/>
        <c:tickLblSkip val="10"/>
        <c:noMultiLvlLbl val="0"/>
      </c:catAx>
      <c:valAx>
        <c:axId val="427703288"/>
        <c:scaling>
          <c:orientation val="minMax"/>
          <c:max val="5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600" b="0" i="0" u="none" strike="noStrike" kern="1200" baseline="0">
                <a:solidFill>
                  <a:schemeClr val="tx1">
                    <a:lumMod val="65000"/>
                    <a:lumOff val="35000"/>
                  </a:schemeClr>
                </a:solidFill>
                <a:latin typeface="+mn-lt"/>
                <a:ea typeface="+mn-ea"/>
                <a:cs typeface="+mn-cs"/>
              </a:defRPr>
            </a:pPr>
            <a:endParaRPr lang="en-US"/>
          </a:p>
        </c:txPr>
        <c:crossAx val="215924552"/>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A9757A-8476-465E-A253-D5474F7886B8}" type="datetimeFigureOut">
              <a:rPr lang="en-US" smtClean="0"/>
              <a:t>1/28/2019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84C619-EC53-4C8B-80DE-C65008F73C52}" type="slidenum">
              <a:rPr lang="en-US" smtClean="0"/>
              <a:t>‹#›</a:t>
            </a:fld>
            <a:endParaRPr lang="en-US"/>
          </a:p>
        </p:txBody>
      </p:sp>
    </p:spTree>
    <p:extLst>
      <p:ext uri="{BB962C8B-B14F-4D97-AF65-F5344CB8AC3E}">
        <p14:creationId xmlns:p14="http://schemas.microsoft.com/office/powerpoint/2010/main" val="2924681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96636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6848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60037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about patents filed by non universities from government funding</a:t>
            </a:r>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0729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9701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7442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74563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need to manufacture ourselves if we don’t license?</a:t>
            </a:r>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59106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22056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495F7D-2866-40BD-AC7B-EFE8DB31C1D8}"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15D10-A8AF-4445-BBD6-6F87CB1AB591}" type="slidenum">
              <a:rPr lang="en-US" smtClean="0"/>
              <a:t>‹#›</a:t>
            </a:fld>
            <a:endParaRPr lang="en-US"/>
          </a:p>
        </p:txBody>
      </p:sp>
    </p:spTree>
    <p:extLst>
      <p:ext uri="{BB962C8B-B14F-4D97-AF65-F5344CB8AC3E}">
        <p14:creationId xmlns:p14="http://schemas.microsoft.com/office/powerpoint/2010/main" val="192273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66CD1F-1C6E-4A7B-8CF9-A12E51CC0FCE}"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15D10-A8AF-4445-BBD6-6F87CB1AB591}" type="slidenum">
              <a:rPr lang="en-US" smtClean="0"/>
              <a:t>‹#›</a:t>
            </a:fld>
            <a:endParaRPr lang="en-US"/>
          </a:p>
        </p:txBody>
      </p:sp>
    </p:spTree>
    <p:extLst>
      <p:ext uri="{BB962C8B-B14F-4D97-AF65-F5344CB8AC3E}">
        <p14:creationId xmlns:p14="http://schemas.microsoft.com/office/powerpoint/2010/main" val="3756905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FF2A17-45A3-4314-A4FF-01A5760D0858}"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15D10-A8AF-4445-BBD6-6F87CB1AB591}" type="slidenum">
              <a:rPr lang="en-US" smtClean="0"/>
              <a:t>‹#›</a:t>
            </a:fld>
            <a:endParaRPr lang="en-US"/>
          </a:p>
        </p:txBody>
      </p:sp>
    </p:spTree>
    <p:extLst>
      <p:ext uri="{BB962C8B-B14F-4D97-AF65-F5344CB8AC3E}">
        <p14:creationId xmlns:p14="http://schemas.microsoft.com/office/powerpoint/2010/main" val="3464982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D7C627-AE9B-439B-ABE7-2C50CA456E35}"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15D10-A8AF-4445-BBD6-6F87CB1AB591}" type="slidenum">
              <a:rPr lang="en-US" smtClean="0"/>
              <a:t>‹#›</a:t>
            </a:fld>
            <a:endParaRPr lang="en-US"/>
          </a:p>
        </p:txBody>
      </p:sp>
    </p:spTree>
    <p:extLst>
      <p:ext uri="{BB962C8B-B14F-4D97-AF65-F5344CB8AC3E}">
        <p14:creationId xmlns:p14="http://schemas.microsoft.com/office/powerpoint/2010/main" val="32579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151213-26B4-42BE-9D4D-4FB9A5977F52}"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15D10-A8AF-4445-BBD6-6F87CB1AB591}" type="slidenum">
              <a:rPr lang="en-US" smtClean="0"/>
              <a:t>‹#›</a:t>
            </a:fld>
            <a:endParaRPr lang="en-US"/>
          </a:p>
        </p:txBody>
      </p:sp>
    </p:spTree>
    <p:extLst>
      <p:ext uri="{BB962C8B-B14F-4D97-AF65-F5344CB8AC3E}">
        <p14:creationId xmlns:p14="http://schemas.microsoft.com/office/powerpoint/2010/main" val="421527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0154A7-7A51-469D-9E98-98B068806A6A}" type="datetime1">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15D10-A8AF-4445-BBD6-6F87CB1AB591}" type="slidenum">
              <a:rPr lang="en-US" smtClean="0"/>
              <a:t>‹#›</a:t>
            </a:fld>
            <a:endParaRPr lang="en-US"/>
          </a:p>
        </p:txBody>
      </p:sp>
    </p:spTree>
    <p:extLst>
      <p:ext uri="{BB962C8B-B14F-4D97-AF65-F5344CB8AC3E}">
        <p14:creationId xmlns:p14="http://schemas.microsoft.com/office/powerpoint/2010/main" val="2975130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EEC08D-C97F-44B0-A856-E61DDD7E84FD}" type="datetime1">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15D10-A8AF-4445-BBD6-6F87CB1AB591}" type="slidenum">
              <a:rPr lang="en-US" smtClean="0"/>
              <a:t>‹#›</a:t>
            </a:fld>
            <a:endParaRPr lang="en-US"/>
          </a:p>
        </p:txBody>
      </p:sp>
    </p:spTree>
    <p:extLst>
      <p:ext uri="{BB962C8B-B14F-4D97-AF65-F5344CB8AC3E}">
        <p14:creationId xmlns:p14="http://schemas.microsoft.com/office/powerpoint/2010/main" val="85578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35EAE-7E51-4181-85E3-17A2014687B7}" type="datetime1">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15D10-A8AF-4445-BBD6-6F87CB1AB591}" type="slidenum">
              <a:rPr lang="en-US" smtClean="0"/>
              <a:t>‹#›</a:t>
            </a:fld>
            <a:endParaRPr lang="en-US"/>
          </a:p>
        </p:txBody>
      </p:sp>
    </p:spTree>
    <p:extLst>
      <p:ext uri="{BB962C8B-B14F-4D97-AF65-F5344CB8AC3E}">
        <p14:creationId xmlns:p14="http://schemas.microsoft.com/office/powerpoint/2010/main" val="211231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CC978-48B3-4B96-8DBE-995D97EC3B84}" type="datetime1">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15D10-A8AF-4445-BBD6-6F87CB1AB591}" type="slidenum">
              <a:rPr lang="en-US" smtClean="0"/>
              <a:t>‹#›</a:t>
            </a:fld>
            <a:endParaRPr lang="en-US"/>
          </a:p>
        </p:txBody>
      </p:sp>
    </p:spTree>
    <p:extLst>
      <p:ext uri="{BB962C8B-B14F-4D97-AF65-F5344CB8AC3E}">
        <p14:creationId xmlns:p14="http://schemas.microsoft.com/office/powerpoint/2010/main" val="47217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4ED08E-EAB3-4952-993B-6EEEDB52D87F}" type="datetime1">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15D10-A8AF-4445-BBD6-6F87CB1AB591}" type="slidenum">
              <a:rPr lang="en-US" smtClean="0"/>
              <a:t>‹#›</a:t>
            </a:fld>
            <a:endParaRPr lang="en-US"/>
          </a:p>
        </p:txBody>
      </p:sp>
    </p:spTree>
    <p:extLst>
      <p:ext uri="{BB962C8B-B14F-4D97-AF65-F5344CB8AC3E}">
        <p14:creationId xmlns:p14="http://schemas.microsoft.com/office/powerpoint/2010/main" val="1646908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D5EE93-BE81-4D95-8EE7-06A729FCAC63}" type="datetime1">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15D10-A8AF-4445-BBD6-6F87CB1AB591}" type="slidenum">
              <a:rPr lang="en-US" smtClean="0"/>
              <a:t>‹#›</a:t>
            </a:fld>
            <a:endParaRPr lang="en-US"/>
          </a:p>
        </p:txBody>
      </p:sp>
    </p:spTree>
    <p:extLst>
      <p:ext uri="{BB962C8B-B14F-4D97-AF65-F5344CB8AC3E}">
        <p14:creationId xmlns:p14="http://schemas.microsoft.com/office/powerpoint/2010/main" val="3103099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B4E1E-772E-467D-97FE-897438FF984D}" type="datetime1">
              <a:rPr lang="en-US" smtClean="0"/>
              <a:t>1/28/2019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15D10-A8AF-4445-BBD6-6F87CB1AB591}" type="slidenum">
              <a:rPr lang="en-US" smtClean="0"/>
              <a:t>‹#›</a:t>
            </a:fld>
            <a:endParaRPr lang="en-US"/>
          </a:p>
        </p:txBody>
      </p:sp>
    </p:spTree>
    <p:extLst>
      <p:ext uri="{BB962C8B-B14F-4D97-AF65-F5344CB8AC3E}">
        <p14:creationId xmlns:p14="http://schemas.microsoft.com/office/powerpoint/2010/main" val="873720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Wingdings"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7B0C00"/>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0E1E-A642-F74A-A02B-7BD5EFB468DD}"/>
              </a:ext>
            </a:extLst>
          </p:cNvPr>
          <p:cNvSpPr>
            <a:spLocks noGrp="1"/>
          </p:cNvSpPr>
          <p:nvPr>
            <p:ph type="ctrTitle"/>
          </p:nvPr>
        </p:nvSpPr>
        <p:spPr>
          <a:xfrm>
            <a:off x="685800" y="576290"/>
            <a:ext cx="7772400" cy="2275592"/>
          </a:xfrm>
        </p:spPr>
        <p:txBody>
          <a:bodyPr>
            <a:normAutofit/>
          </a:bodyPr>
          <a:lstStyle/>
          <a:p>
            <a:r>
              <a:rPr lang="en-US" sz="5200" b="1" dirty="0"/>
              <a:t>The Bayh–Dole Act: </a:t>
            </a:r>
            <a:br>
              <a:rPr lang="en-US" sz="5200" b="1" dirty="0"/>
            </a:br>
            <a:r>
              <a:rPr lang="en-US" sz="5200" b="1" dirty="0"/>
              <a:t>Where Are We Today?</a:t>
            </a:r>
          </a:p>
        </p:txBody>
      </p:sp>
      <p:sp>
        <p:nvSpPr>
          <p:cNvPr id="3" name="Subtitle 2">
            <a:extLst>
              <a:ext uri="{FF2B5EF4-FFF2-40B4-BE49-F238E27FC236}">
                <a16:creationId xmlns:a16="http://schemas.microsoft.com/office/drawing/2014/main" id="{3BB3427E-0A87-294B-B0A4-51F3E3255B9C}"/>
              </a:ext>
            </a:extLst>
          </p:cNvPr>
          <p:cNvSpPr>
            <a:spLocks noGrp="1"/>
          </p:cNvSpPr>
          <p:nvPr>
            <p:ph type="subTitle" idx="1"/>
          </p:nvPr>
        </p:nvSpPr>
        <p:spPr>
          <a:xfrm>
            <a:off x="1143000" y="3445934"/>
            <a:ext cx="6858000" cy="3091214"/>
          </a:xfrm>
        </p:spPr>
        <p:txBody>
          <a:bodyPr>
            <a:normAutofit/>
          </a:bodyPr>
          <a:lstStyle/>
          <a:p>
            <a:pPr>
              <a:spcAft>
                <a:spcPts val="1200"/>
              </a:spcAft>
            </a:pPr>
            <a:r>
              <a:rPr lang="en-US" b="1" dirty="0"/>
              <a:t>Oral </a:t>
            </a:r>
            <a:r>
              <a:rPr lang="en-US" b="1" dirty="0" err="1"/>
              <a:t>Caglar</a:t>
            </a:r>
            <a:r>
              <a:rPr lang="en-US" dirty="0"/>
              <a:t>, Associate General Counsel, Caltech</a:t>
            </a:r>
          </a:p>
          <a:p>
            <a:pPr>
              <a:spcAft>
                <a:spcPts val="1200"/>
              </a:spcAft>
            </a:pPr>
            <a:r>
              <a:rPr lang="en-US" b="1" dirty="0"/>
              <a:t>Emily Loughran</a:t>
            </a:r>
            <a:r>
              <a:rPr lang="en-US" dirty="0"/>
              <a:t>, Senior Director of Licensing and Strategic Initiatives, UCLA</a:t>
            </a:r>
          </a:p>
          <a:p>
            <a:pPr>
              <a:spcAft>
                <a:spcPts val="1200"/>
              </a:spcAft>
            </a:pPr>
            <a:r>
              <a:rPr lang="en-US" b="1" dirty="0"/>
              <a:t>Lisa Ouellette</a:t>
            </a:r>
            <a:r>
              <a:rPr lang="en-US" dirty="0"/>
              <a:t>, Associate Professor of Law, Stanford Law School</a:t>
            </a:r>
          </a:p>
          <a:p>
            <a:pPr>
              <a:spcAft>
                <a:spcPts val="1200"/>
              </a:spcAft>
            </a:pPr>
            <a:r>
              <a:rPr lang="en-US" dirty="0"/>
              <a:t>Moderator: </a:t>
            </a:r>
            <a:r>
              <a:rPr lang="en-US" b="1" dirty="0"/>
              <a:t>Jean Nguyen</a:t>
            </a:r>
            <a:r>
              <a:rPr lang="en-US" dirty="0"/>
              <a:t>, Morrison &amp; Foerster</a:t>
            </a:r>
          </a:p>
        </p:txBody>
      </p:sp>
      <p:pic>
        <p:nvPicPr>
          <p:cNvPr id="4" name="Picture 3">
            <a:extLst>
              <a:ext uri="{FF2B5EF4-FFF2-40B4-BE49-F238E27FC236}">
                <a16:creationId xmlns:a16="http://schemas.microsoft.com/office/drawing/2014/main" id="{2AA7D5F9-F5C9-D847-A07D-D5C274EEF9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0623" y="192203"/>
            <a:ext cx="2522384" cy="779483"/>
          </a:xfrm>
          <a:prstGeom prst="rect">
            <a:avLst/>
          </a:prstGeom>
        </p:spPr>
      </p:pic>
      <p:sp>
        <p:nvSpPr>
          <p:cNvPr id="5" name="TextBox 4"/>
          <p:cNvSpPr txBox="1"/>
          <p:nvPr/>
        </p:nvSpPr>
        <p:spPr>
          <a:xfrm>
            <a:off x="3838471" y="2767696"/>
            <a:ext cx="1774397" cy="369332"/>
          </a:xfrm>
          <a:prstGeom prst="rect">
            <a:avLst/>
          </a:prstGeom>
          <a:noFill/>
        </p:spPr>
        <p:txBody>
          <a:bodyPr wrap="none" rtlCol="0">
            <a:spAutoFit/>
          </a:bodyPr>
          <a:lstStyle/>
          <a:p>
            <a:r>
              <a:rPr lang="en-US" dirty="0">
                <a:solidFill>
                  <a:srgbClr val="C00000"/>
                </a:solidFill>
              </a:rPr>
              <a:t>January 29, 2019</a:t>
            </a:r>
          </a:p>
        </p:txBody>
      </p:sp>
      <p:sp>
        <p:nvSpPr>
          <p:cNvPr id="6" name="Slide Number Placeholder 5"/>
          <p:cNvSpPr>
            <a:spLocks noGrp="1"/>
          </p:cNvSpPr>
          <p:nvPr>
            <p:ph type="sldNum" sz="quarter" idx="12"/>
          </p:nvPr>
        </p:nvSpPr>
        <p:spPr/>
        <p:txBody>
          <a:bodyPr/>
          <a:lstStyle/>
          <a:p>
            <a:fld id="{F3815D10-A8AF-4445-BBD6-6F87CB1AB591}" type="slidenum">
              <a:rPr lang="en-US" smtClean="0"/>
              <a:t>1</a:t>
            </a:fld>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9163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AUTM 9 Points to Consider (2007)</a:t>
            </a:r>
            <a:endParaRPr lang="en-US" b="1" dirty="0"/>
          </a:p>
        </p:txBody>
      </p:sp>
      <p:sp>
        <p:nvSpPr>
          <p:cNvPr id="3" name="Content Placeholder 2"/>
          <p:cNvSpPr>
            <a:spLocks noGrp="1"/>
          </p:cNvSpPr>
          <p:nvPr>
            <p:ph idx="1"/>
          </p:nvPr>
        </p:nvSpPr>
        <p:spPr/>
        <p:txBody>
          <a:bodyPr/>
          <a:lstStyle/>
          <a:p>
            <a:r>
              <a:rPr lang="en-US" dirty="0"/>
              <a:t>Point </a:t>
            </a:r>
            <a:r>
              <a:rPr lang="en-US" dirty="0" smtClean="0"/>
              <a:t>1: </a:t>
            </a:r>
            <a:r>
              <a:rPr lang="en-US" dirty="0"/>
              <a:t>Universities should reserve the right to practice licensed inventions and to allow other non-profit and governmental </a:t>
            </a:r>
            <a:r>
              <a:rPr lang="en-US" dirty="0" smtClean="0"/>
              <a:t>organizations to do so</a:t>
            </a:r>
          </a:p>
          <a:p>
            <a:r>
              <a:rPr lang="en-US" dirty="0" smtClean="0"/>
              <a:t>Point 2: </a:t>
            </a:r>
            <a:r>
              <a:rPr lang="en-US" dirty="0"/>
              <a:t>Exclusive licenses should be structured in a manner that encourages technology development and </a:t>
            </a:r>
            <a:r>
              <a:rPr lang="en-US" dirty="0" smtClean="0"/>
              <a:t>utilization</a:t>
            </a:r>
          </a:p>
          <a:p>
            <a:r>
              <a:rPr lang="en-US" dirty="0"/>
              <a:t>Point </a:t>
            </a:r>
            <a:r>
              <a:rPr lang="en-US" dirty="0" smtClean="0"/>
              <a:t>3: </a:t>
            </a:r>
            <a:r>
              <a:rPr lang="en-US" dirty="0"/>
              <a:t>Strive to minimize the licensing of “future improvements</a:t>
            </a:r>
            <a:r>
              <a:rPr lang="en-US" dirty="0" smtClean="0"/>
              <a:t>”</a:t>
            </a:r>
          </a:p>
          <a:p>
            <a:endParaRPr lang="en-US" dirty="0"/>
          </a:p>
        </p:txBody>
      </p:sp>
      <p:sp>
        <p:nvSpPr>
          <p:cNvPr id="5" name="Slide Number Placeholder 4"/>
          <p:cNvSpPr>
            <a:spLocks noGrp="1"/>
          </p:cNvSpPr>
          <p:nvPr>
            <p:ph type="sldNum" sz="quarter" idx="12"/>
          </p:nvPr>
        </p:nvSpPr>
        <p:spPr/>
        <p:txBody>
          <a:bodyPr/>
          <a:lstStyle/>
          <a:p>
            <a:fld id="{F3815D10-A8AF-4445-BBD6-6F87CB1AB591}" type="slidenum">
              <a:rPr lang="en-US" smtClean="0"/>
              <a:t>10</a:t>
            </a:fld>
            <a:endParaRPr lang="en-US"/>
          </a:p>
        </p:txBody>
      </p:sp>
    </p:spTree>
    <p:extLst>
      <p:ext uri="{BB962C8B-B14F-4D97-AF65-F5344CB8AC3E}">
        <p14:creationId xmlns:p14="http://schemas.microsoft.com/office/powerpoint/2010/main" val="454342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Nine Points cont.</a:t>
            </a:r>
            <a:endParaRPr lang="en-US" b="1" dirty="0"/>
          </a:p>
        </p:txBody>
      </p:sp>
      <p:sp>
        <p:nvSpPr>
          <p:cNvPr id="7" name="Content Placeholder 6"/>
          <p:cNvSpPr>
            <a:spLocks noGrp="1"/>
          </p:cNvSpPr>
          <p:nvPr>
            <p:ph idx="1"/>
          </p:nvPr>
        </p:nvSpPr>
        <p:spPr/>
        <p:txBody>
          <a:bodyPr>
            <a:normAutofit fontScale="92500"/>
          </a:bodyPr>
          <a:lstStyle/>
          <a:p>
            <a:r>
              <a:rPr lang="en-US" dirty="0"/>
              <a:t>Point </a:t>
            </a:r>
            <a:r>
              <a:rPr lang="en-US" dirty="0" smtClean="0"/>
              <a:t>4: </a:t>
            </a:r>
            <a:r>
              <a:rPr lang="en-US" dirty="0"/>
              <a:t>Universities should anticipate and help to manage technology transfer related conflicts of interest </a:t>
            </a:r>
            <a:endParaRPr lang="en-US" dirty="0" smtClean="0"/>
          </a:p>
          <a:p>
            <a:r>
              <a:rPr lang="en-US" dirty="0"/>
              <a:t>Point </a:t>
            </a:r>
            <a:r>
              <a:rPr lang="en-US" dirty="0" smtClean="0"/>
              <a:t>5: </a:t>
            </a:r>
            <a:r>
              <a:rPr lang="en-US" dirty="0"/>
              <a:t>Ensure broad access to research tools </a:t>
            </a:r>
            <a:endParaRPr lang="en-US" dirty="0" smtClean="0"/>
          </a:p>
          <a:p>
            <a:r>
              <a:rPr lang="en-US" dirty="0"/>
              <a:t>Point </a:t>
            </a:r>
            <a:r>
              <a:rPr lang="en-US" dirty="0" smtClean="0"/>
              <a:t>6: </a:t>
            </a:r>
            <a:r>
              <a:rPr lang="en-US" dirty="0"/>
              <a:t>Enforcement action should be carefully considered </a:t>
            </a:r>
            <a:endParaRPr lang="en-US" dirty="0" smtClean="0"/>
          </a:p>
          <a:p>
            <a:r>
              <a:rPr lang="en-US" dirty="0"/>
              <a:t>Point </a:t>
            </a:r>
            <a:r>
              <a:rPr lang="en-US" dirty="0" smtClean="0"/>
              <a:t>7: </a:t>
            </a:r>
            <a:r>
              <a:rPr lang="en-US" dirty="0"/>
              <a:t>Be mindful of export </a:t>
            </a:r>
            <a:r>
              <a:rPr lang="en-US" dirty="0" smtClean="0"/>
              <a:t>regulations</a:t>
            </a:r>
          </a:p>
          <a:p>
            <a:r>
              <a:rPr lang="en-US" dirty="0"/>
              <a:t>Point </a:t>
            </a:r>
            <a:r>
              <a:rPr lang="en-US" dirty="0" smtClean="0"/>
              <a:t>8: </a:t>
            </a:r>
            <a:r>
              <a:rPr lang="en-US" dirty="0"/>
              <a:t>Be mindful of the implications of working with patent aggregators</a:t>
            </a:r>
          </a:p>
        </p:txBody>
      </p:sp>
      <p:sp>
        <p:nvSpPr>
          <p:cNvPr id="5" name="Slide Number Placeholder 4"/>
          <p:cNvSpPr>
            <a:spLocks noGrp="1"/>
          </p:cNvSpPr>
          <p:nvPr>
            <p:ph type="sldNum" sz="quarter" idx="12"/>
          </p:nvPr>
        </p:nvSpPr>
        <p:spPr/>
        <p:txBody>
          <a:bodyPr/>
          <a:lstStyle/>
          <a:p>
            <a:fld id="{F3815D10-A8AF-4445-BBD6-6F87CB1AB591}" type="slidenum">
              <a:rPr lang="en-US" smtClean="0"/>
              <a:t>11</a:t>
            </a:fld>
            <a:endParaRPr lang="en-US"/>
          </a:p>
        </p:txBody>
      </p:sp>
    </p:spTree>
    <p:extLst>
      <p:ext uri="{BB962C8B-B14F-4D97-AF65-F5344CB8AC3E}">
        <p14:creationId xmlns:p14="http://schemas.microsoft.com/office/powerpoint/2010/main" val="1402106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Nine Points cont.</a:t>
            </a:r>
            <a:endParaRPr lang="en-US" b="1" dirty="0"/>
          </a:p>
        </p:txBody>
      </p:sp>
      <p:sp>
        <p:nvSpPr>
          <p:cNvPr id="3" name="Content Placeholder 2"/>
          <p:cNvSpPr>
            <a:spLocks noGrp="1"/>
          </p:cNvSpPr>
          <p:nvPr>
            <p:ph idx="1"/>
          </p:nvPr>
        </p:nvSpPr>
        <p:spPr/>
        <p:txBody>
          <a:bodyPr/>
          <a:lstStyle/>
          <a:p>
            <a:r>
              <a:rPr lang="en-US" dirty="0"/>
              <a:t>Point </a:t>
            </a:r>
            <a:r>
              <a:rPr lang="en-US" dirty="0" smtClean="0"/>
              <a:t>9: </a:t>
            </a:r>
            <a:r>
              <a:rPr lang="en-US" dirty="0"/>
              <a:t>Consider including provisions that address unmet needs, such as those of neglected patient populations or geographic areas, giving particular attention to improved therapeutics, diagnostics and agricultural technologies for the developing world </a:t>
            </a:r>
          </a:p>
        </p:txBody>
      </p:sp>
      <p:sp>
        <p:nvSpPr>
          <p:cNvPr id="5" name="Slide Number Placeholder 4"/>
          <p:cNvSpPr>
            <a:spLocks noGrp="1"/>
          </p:cNvSpPr>
          <p:nvPr>
            <p:ph type="sldNum" sz="quarter" idx="12"/>
          </p:nvPr>
        </p:nvSpPr>
        <p:spPr/>
        <p:txBody>
          <a:bodyPr/>
          <a:lstStyle/>
          <a:p>
            <a:fld id="{F3815D10-A8AF-4445-BBD6-6F87CB1AB591}" type="slidenum">
              <a:rPr lang="en-US" smtClean="0"/>
              <a:t>12</a:t>
            </a:fld>
            <a:endParaRPr lang="en-US"/>
          </a:p>
        </p:txBody>
      </p:sp>
    </p:spTree>
    <p:extLst>
      <p:ext uri="{BB962C8B-B14F-4D97-AF65-F5344CB8AC3E}">
        <p14:creationId xmlns:p14="http://schemas.microsoft.com/office/powerpoint/2010/main" val="22181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AF4E23-667E-5C4A-BB0F-872CCC861D2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34200" y="5384800"/>
            <a:ext cx="2209799" cy="1473199"/>
          </a:xfrm>
          <a:prstGeom prst="rect">
            <a:avLst/>
          </a:prstGeom>
        </p:spPr>
      </p:pic>
      <p:sp>
        <p:nvSpPr>
          <p:cNvPr id="2" name="Title 1">
            <a:extLst>
              <a:ext uri="{FF2B5EF4-FFF2-40B4-BE49-F238E27FC236}">
                <a16:creationId xmlns:a16="http://schemas.microsoft.com/office/drawing/2014/main" id="{42268F17-2D6E-3C4D-91A4-8CB79EE7A579}"/>
              </a:ext>
            </a:extLst>
          </p:cNvPr>
          <p:cNvSpPr>
            <a:spLocks noGrp="1"/>
          </p:cNvSpPr>
          <p:nvPr>
            <p:ph type="title"/>
          </p:nvPr>
        </p:nvSpPr>
        <p:spPr/>
        <p:txBody>
          <a:bodyPr>
            <a:normAutofit/>
          </a:bodyPr>
          <a:lstStyle/>
          <a:p>
            <a:r>
              <a:rPr lang="en-US" sz="4000" b="1" dirty="0"/>
              <a:t>Importance of Federal R&amp;D Funding</a:t>
            </a:r>
          </a:p>
        </p:txBody>
      </p:sp>
      <p:sp>
        <p:nvSpPr>
          <p:cNvPr id="3" name="Content Placeholder 2">
            <a:extLst>
              <a:ext uri="{FF2B5EF4-FFF2-40B4-BE49-F238E27FC236}">
                <a16:creationId xmlns:a16="http://schemas.microsoft.com/office/drawing/2014/main" id="{CD4319A6-7943-604E-B6C6-B980763DE019}"/>
              </a:ext>
            </a:extLst>
          </p:cNvPr>
          <p:cNvSpPr>
            <a:spLocks noGrp="1"/>
          </p:cNvSpPr>
          <p:nvPr>
            <p:ph idx="1"/>
          </p:nvPr>
        </p:nvSpPr>
        <p:spPr/>
        <p:txBody>
          <a:bodyPr>
            <a:normAutofit/>
          </a:bodyPr>
          <a:lstStyle/>
          <a:p>
            <a:pPr marL="458788" indent="-458788"/>
            <a:r>
              <a:rPr lang="en-US" dirty="0"/>
              <a:t>Federal funding through grants, contracts, and national laboratories accounts for </a:t>
            </a:r>
            <a:r>
              <a:rPr lang="en-US" dirty="0">
                <a:solidFill>
                  <a:srgbClr val="C00000"/>
                </a:solidFill>
              </a:rPr>
              <a:t>nearly ¼ of the $500 billion </a:t>
            </a:r>
            <a:r>
              <a:rPr lang="en-US" dirty="0"/>
              <a:t>spent on all U.S. R&amp;D each year</a:t>
            </a:r>
            <a:r>
              <a:rPr lang="en-US" dirty="0" smtClean="0"/>
              <a:t>.</a:t>
            </a:r>
          </a:p>
          <a:p>
            <a:pPr marL="915988" lvl="1" indent="-458788"/>
            <a:r>
              <a:rPr lang="en-US" dirty="0" smtClean="0">
                <a:solidFill>
                  <a:srgbClr val="C00000"/>
                </a:solidFill>
              </a:rPr>
              <a:t>$40 billion</a:t>
            </a:r>
            <a:r>
              <a:rPr lang="en-US" dirty="0" smtClean="0"/>
              <a:t> to universities and nonprofits</a:t>
            </a:r>
          </a:p>
          <a:p>
            <a:pPr marL="915988" lvl="1" indent="-458788"/>
            <a:r>
              <a:rPr lang="en-US" dirty="0" smtClean="0">
                <a:solidFill>
                  <a:srgbClr val="C00000"/>
                </a:solidFill>
              </a:rPr>
              <a:t>$</a:t>
            </a:r>
            <a:r>
              <a:rPr lang="en-US" dirty="0">
                <a:solidFill>
                  <a:srgbClr val="C00000"/>
                </a:solidFill>
              </a:rPr>
              <a:t>27 billion</a:t>
            </a:r>
            <a:r>
              <a:rPr lang="en-US" dirty="0"/>
              <a:t> to for-profit businesses</a:t>
            </a:r>
          </a:p>
          <a:p>
            <a:pPr marL="458788" indent="-458788">
              <a:spcBef>
                <a:spcPts val="2200"/>
              </a:spcBef>
            </a:pPr>
            <a:r>
              <a:rPr lang="en-US" dirty="0"/>
              <a:t>What happens when this publicly funded R&amp;D results in a patentable invention?</a:t>
            </a:r>
          </a:p>
        </p:txBody>
      </p:sp>
      <p:sp>
        <p:nvSpPr>
          <p:cNvPr id="4" name="Slide Number Placeholder 3"/>
          <p:cNvSpPr>
            <a:spLocks noGrp="1"/>
          </p:cNvSpPr>
          <p:nvPr>
            <p:ph type="sldNum" sz="quarter" idx="12"/>
          </p:nvPr>
        </p:nvSpPr>
        <p:spPr/>
        <p:txBody>
          <a:bodyPr/>
          <a:lstStyle/>
          <a:p>
            <a:fld id="{F3815D10-A8AF-4445-BBD6-6F87CB1AB591}" type="slidenum">
              <a:rPr lang="en-US" smtClean="0"/>
              <a:t>2</a:t>
            </a:fld>
            <a:endParaRPr lang="en-US"/>
          </a:p>
        </p:txBody>
      </p:sp>
    </p:spTree>
    <p:extLst>
      <p:ext uri="{BB962C8B-B14F-4D97-AF65-F5344CB8AC3E}">
        <p14:creationId xmlns:p14="http://schemas.microsoft.com/office/powerpoint/2010/main" val="1665241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39651-6911-894B-A960-E008B4520B3E}"/>
              </a:ext>
            </a:extLst>
          </p:cNvPr>
          <p:cNvSpPr>
            <a:spLocks noGrp="1"/>
          </p:cNvSpPr>
          <p:nvPr>
            <p:ph type="title"/>
          </p:nvPr>
        </p:nvSpPr>
        <p:spPr/>
        <p:txBody>
          <a:bodyPr/>
          <a:lstStyle/>
          <a:p>
            <a:r>
              <a:rPr lang="en-US" b="1" dirty="0"/>
              <a:t>Bayh–Dole Act of 1980</a:t>
            </a:r>
          </a:p>
        </p:txBody>
      </p:sp>
      <p:sp>
        <p:nvSpPr>
          <p:cNvPr id="3" name="Content Placeholder 2">
            <a:extLst>
              <a:ext uri="{FF2B5EF4-FFF2-40B4-BE49-F238E27FC236}">
                <a16:creationId xmlns:a16="http://schemas.microsoft.com/office/drawing/2014/main" id="{2625BBC0-5285-CB44-A08D-E6E1FCEE1132}"/>
              </a:ext>
            </a:extLst>
          </p:cNvPr>
          <p:cNvSpPr>
            <a:spLocks noGrp="1"/>
          </p:cNvSpPr>
          <p:nvPr>
            <p:ph idx="1"/>
          </p:nvPr>
        </p:nvSpPr>
        <p:spPr>
          <a:xfrm>
            <a:off x="628650" y="1847479"/>
            <a:ext cx="7886700" cy="4486274"/>
          </a:xfrm>
        </p:spPr>
        <p:txBody>
          <a:bodyPr>
            <a:normAutofit fontScale="92500" lnSpcReduction="10000"/>
          </a:bodyPr>
          <a:lstStyle/>
          <a:p>
            <a:pPr marL="917575" indent="-455613">
              <a:spcAft>
                <a:spcPts val="1800"/>
              </a:spcAft>
            </a:pPr>
            <a:r>
              <a:rPr lang="en-US" dirty="0"/>
              <a:t>Before 1980, federal agencies had inconsistent patent policies, and funding recipients were increasing patenting activity under uncertain legal conditions</a:t>
            </a:r>
          </a:p>
          <a:p>
            <a:pPr marL="917575" indent="-455613"/>
            <a:r>
              <a:rPr lang="en-US" dirty="0"/>
              <a:t>1980 Act clarified that grant recipients may retain patent </a:t>
            </a:r>
            <a:r>
              <a:rPr lang="en-US" dirty="0" smtClean="0"/>
              <a:t>rights</a:t>
            </a:r>
          </a:p>
          <a:p>
            <a:pPr marL="1376363" lvl="1" indent="-461963"/>
            <a:r>
              <a:rPr lang="en-US" dirty="0" smtClean="0"/>
              <a:t>Subject to some conditions, like nonexclusive license for government</a:t>
            </a:r>
          </a:p>
          <a:p>
            <a:pPr marL="1376363" lvl="1" indent="-461963"/>
            <a:r>
              <a:rPr lang="en-US" dirty="0" smtClean="0"/>
              <a:t>Originally </a:t>
            </a:r>
            <a:r>
              <a:rPr lang="en-US" dirty="0"/>
              <a:t>applied to individuals, nonprofits, and small businesses; expanded by Executive Order to apply to large for-profits</a:t>
            </a:r>
          </a:p>
          <a:p>
            <a:endParaRPr lang="en-US" dirty="0"/>
          </a:p>
        </p:txBody>
      </p:sp>
      <p:pic>
        <p:nvPicPr>
          <p:cNvPr id="4" name="Picture 3">
            <a:extLst>
              <a:ext uri="{FF2B5EF4-FFF2-40B4-BE49-F238E27FC236}">
                <a16:creationId xmlns:a16="http://schemas.microsoft.com/office/drawing/2014/main" id="{84C4B3C9-3A0B-DD41-ADE8-9775A60CF60B}"/>
              </a:ext>
            </a:extLst>
          </p:cNvPr>
          <p:cNvPicPr>
            <a:picLocks noChangeAspect="1"/>
          </p:cNvPicPr>
          <p:nvPr/>
        </p:nvPicPr>
        <p:blipFill>
          <a:blip r:embed="rId3"/>
          <a:stretch>
            <a:fillRect/>
          </a:stretch>
        </p:blipFill>
        <p:spPr>
          <a:xfrm>
            <a:off x="6547556" y="0"/>
            <a:ext cx="2596444" cy="1850123"/>
          </a:xfrm>
          <a:prstGeom prst="rect">
            <a:avLst/>
          </a:prstGeom>
        </p:spPr>
      </p:pic>
      <p:sp>
        <p:nvSpPr>
          <p:cNvPr id="5" name="Slide Number Placeholder 4"/>
          <p:cNvSpPr>
            <a:spLocks noGrp="1"/>
          </p:cNvSpPr>
          <p:nvPr>
            <p:ph type="sldNum" sz="quarter" idx="12"/>
          </p:nvPr>
        </p:nvSpPr>
        <p:spPr/>
        <p:txBody>
          <a:bodyPr/>
          <a:lstStyle/>
          <a:p>
            <a:fld id="{F3815D10-A8AF-4445-BBD6-6F87CB1AB591}" type="slidenum">
              <a:rPr lang="en-US" smtClean="0"/>
              <a:t>3</a:t>
            </a:fld>
            <a:endParaRPr lang="en-US"/>
          </a:p>
        </p:txBody>
      </p:sp>
    </p:spTree>
    <p:extLst>
      <p:ext uri="{BB962C8B-B14F-4D97-AF65-F5344CB8AC3E}">
        <p14:creationId xmlns:p14="http://schemas.microsoft.com/office/powerpoint/2010/main" val="3191442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49D4-DA3A-B148-92F7-623BC169C99B}"/>
              </a:ext>
            </a:extLst>
          </p:cNvPr>
          <p:cNvSpPr>
            <a:spLocks noGrp="1"/>
          </p:cNvSpPr>
          <p:nvPr>
            <p:ph type="title"/>
          </p:nvPr>
        </p:nvSpPr>
        <p:spPr/>
        <p:txBody>
          <a:bodyPr>
            <a:normAutofit/>
          </a:bodyPr>
          <a:lstStyle/>
          <a:p>
            <a:r>
              <a:rPr lang="en-US" b="1" dirty="0"/>
              <a:t>Growth in U.S. Patents Filed by U.S. Universities</a:t>
            </a:r>
          </a:p>
        </p:txBody>
      </p:sp>
      <p:graphicFrame>
        <p:nvGraphicFramePr>
          <p:cNvPr id="5" name="Chart 4">
            <a:extLst>
              <a:ext uri="{FF2B5EF4-FFF2-40B4-BE49-F238E27FC236}">
                <a16:creationId xmlns:a16="http://schemas.microsoft.com/office/drawing/2014/main" id="{6DC13377-327C-3243-8340-261EA520788E}"/>
              </a:ext>
            </a:extLst>
          </p:cNvPr>
          <p:cNvGraphicFramePr>
            <a:graphicFrameLocks/>
          </p:cNvGraphicFramePr>
          <p:nvPr>
            <p:extLst>
              <p:ext uri="{D42A27DB-BD31-4B8C-83A1-F6EECF244321}">
                <p14:modId xmlns:p14="http://schemas.microsoft.com/office/powerpoint/2010/main" val="3881679817"/>
              </p:ext>
            </p:extLst>
          </p:nvPr>
        </p:nvGraphicFramePr>
        <p:xfrm>
          <a:off x="628650" y="1813467"/>
          <a:ext cx="7510639" cy="449474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53DC7E4E-7912-A04D-9C67-EFBC7DBFE1C7}"/>
              </a:ext>
            </a:extLst>
          </p:cNvPr>
          <p:cNvSpPr/>
          <p:nvPr/>
        </p:nvSpPr>
        <p:spPr>
          <a:xfrm>
            <a:off x="195791" y="6380745"/>
            <a:ext cx="8752417" cy="307777"/>
          </a:xfrm>
          <a:prstGeom prst="rect">
            <a:avLst/>
          </a:prstGeom>
        </p:spPr>
        <p:txBody>
          <a:bodyPr wrap="square">
            <a:spAutoFit/>
          </a:bodyPr>
          <a:lstStyle/>
          <a:p>
            <a:r>
              <a:rPr lang="en-US" sz="1400" dirty="0"/>
              <a:t>Data from https://</a:t>
            </a:r>
            <a:r>
              <a:rPr lang="en-US" sz="1400" dirty="0" err="1"/>
              <a:t>developer.uspto.gov</a:t>
            </a:r>
            <a:r>
              <a:rPr lang="en-US" sz="1400" dirty="0"/>
              <a:t>/visualization/university-patent-count-expenditures</a:t>
            </a:r>
          </a:p>
        </p:txBody>
      </p:sp>
      <p:sp>
        <p:nvSpPr>
          <p:cNvPr id="4" name="Slide Number Placeholder 3"/>
          <p:cNvSpPr>
            <a:spLocks noGrp="1"/>
          </p:cNvSpPr>
          <p:nvPr>
            <p:ph type="sldNum" sz="quarter" idx="12"/>
          </p:nvPr>
        </p:nvSpPr>
        <p:spPr/>
        <p:txBody>
          <a:bodyPr/>
          <a:lstStyle/>
          <a:p>
            <a:fld id="{F3815D10-A8AF-4445-BBD6-6F87CB1AB591}" type="slidenum">
              <a:rPr lang="en-US" smtClean="0"/>
              <a:t>4</a:t>
            </a:fld>
            <a:endParaRPr lang="en-US" dirty="0"/>
          </a:p>
        </p:txBody>
      </p:sp>
    </p:spTree>
    <p:extLst>
      <p:ext uri="{BB962C8B-B14F-4D97-AF65-F5344CB8AC3E}">
        <p14:creationId xmlns:p14="http://schemas.microsoft.com/office/powerpoint/2010/main" val="2583953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E53D-4CFB-7F41-A9FF-760196780F00}"/>
              </a:ext>
            </a:extLst>
          </p:cNvPr>
          <p:cNvSpPr>
            <a:spLocks noGrp="1"/>
          </p:cNvSpPr>
          <p:nvPr>
            <p:ph type="title"/>
          </p:nvPr>
        </p:nvSpPr>
        <p:spPr/>
        <p:txBody>
          <a:bodyPr/>
          <a:lstStyle/>
          <a:p>
            <a:r>
              <a:rPr lang="en-US" b="1" dirty="0"/>
              <a:t>Effects of Bayh–Dole</a:t>
            </a:r>
          </a:p>
        </p:txBody>
      </p:sp>
      <p:sp>
        <p:nvSpPr>
          <p:cNvPr id="3" name="Content Placeholder 2">
            <a:extLst>
              <a:ext uri="{FF2B5EF4-FFF2-40B4-BE49-F238E27FC236}">
                <a16:creationId xmlns:a16="http://schemas.microsoft.com/office/drawing/2014/main" id="{7BA9B5AA-91D2-B840-A5F7-04E901397038}"/>
              </a:ext>
            </a:extLst>
          </p:cNvPr>
          <p:cNvSpPr>
            <a:spLocks noGrp="1"/>
          </p:cNvSpPr>
          <p:nvPr>
            <p:ph idx="1"/>
          </p:nvPr>
        </p:nvSpPr>
        <p:spPr>
          <a:xfrm>
            <a:off x="565897" y="1362635"/>
            <a:ext cx="7886700" cy="5186832"/>
          </a:xfrm>
        </p:spPr>
        <p:txBody>
          <a:bodyPr>
            <a:normAutofit fontScale="92500" lnSpcReduction="20000"/>
          </a:bodyPr>
          <a:lstStyle/>
          <a:p>
            <a:pPr>
              <a:lnSpc>
                <a:spcPct val="100000"/>
              </a:lnSpc>
            </a:pPr>
            <a:r>
              <a:rPr lang="en-US" dirty="0"/>
              <a:t>Key justification is to aid commercialization of federally funded inventions</a:t>
            </a:r>
          </a:p>
          <a:p>
            <a:pPr lvl="1">
              <a:lnSpc>
                <a:spcPct val="100000"/>
              </a:lnSpc>
            </a:pPr>
            <a:r>
              <a:rPr lang="en-US" dirty="0"/>
              <a:t>E.g., if NIH-funded researcher invents promising drug candidate, no pharma firm will invest in clinical trials without exclusive patent </a:t>
            </a:r>
            <a:r>
              <a:rPr lang="en-US" dirty="0" smtClean="0"/>
              <a:t>rights</a:t>
            </a:r>
            <a:endParaRPr lang="en-US" dirty="0"/>
          </a:p>
          <a:p>
            <a:pPr>
              <a:lnSpc>
                <a:spcPct val="100000"/>
              </a:lnSpc>
            </a:pPr>
            <a:r>
              <a:rPr lang="en-US" dirty="0"/>
              <a:t>Based on patent &amp; license counts, very successful: </a:t>
            </a:r>
            <a:r>
              <a:rPr lang="en-US" i="1" dirty="0"/>
              <a:t>The Economist</a:t>
            </a:r>
            <a:r>
              <a:rPr lang="en-US" dirty="0"/>
              <a:t> said Bayh–Dole “unlocked all the inventions” made with public funding and “helped to reverse America’s precipitous slide into industrial irrelevance”</a:t>
            </a:r>
          </a:p>
          <a:p>
            <a:pPr>
              <a:lnSpc>
                <a:spcPct val="100000"/>
              </a:lnSpc>
            </a:pPr>
            <a:r>
              <a:rPr lang="en-US" dirty="0" smtClean="0"/>
              <a:t>But </a:t>
            </a:r>
            <a:r>
              <a:rPr lang="en-US" dirty="0"/>
              <a:t>most university-industry knowledge transfer occurs outside patent channels, so full impact has been difficult to measure</a:t>
            </a:r>
          </a:p>
        </p:txBody>
      </p:sp>
      <p:sp>
        <p:nvSpPr>
          <p:cNvPr id="4" name="Slide Number Placeholder 3"/>
          <p:cNvSpPr>
            <a:spLocks noGrp="1"/>
          </p:cNvSpPr>
          <p:nvPr>
            <p:ph type="sldNum" sz="quarter" idx="12"/>
          </p:nvPr>
        </p:nvSpPr>
        <p:spPr/>
        <p:txBody>
          <a:bodyPr/>
          <a:lstStyle/>
          <a:p>
            <a:fld id="{F3815D10-A8AF-4445-BBD6-6F87CB1AB591}" type="slidenum">
              <a:rPr lang="en-US" smtClean="0"/>
              <a:t>5</a:t>
            </a:fld>
            <a:endParaRPr lang="en-US"/>
          </a:p>
        </p:txBody>
      </p:sp>
    </p:spTree>
    <p:extLst>
      <p:ext uri="{BB962C8B-B14F-4D97-AF65-F5344CB8AC3E}">
        <p14:creationId xmlns:p14="http://schemas.microsoft.com/office/powerpoint/2010/main" val="3463830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BD9A-2E36-944A-8116-F10136D0D817}"/>
              </a:ext>
            </a:extLst>
          </p:cNvPr>
          <p:cNvSpPr>
            <a:spLocks noGrp="1"/>
          </p:cNvSpPr>
          <p:nvPr>
            <p:ph type="title"/>
          </p:nvPr>
        </p:nvSpPr>
        <p:spPr/>
        <p:txBody>
          <a:bodyPr/>
          <a:lstStyle/>
          <a:p>
            <a:r>
              <a:rPr lang="en-US" b="1" dirty="0"/>
              <a:t>2018 Amendments</a:t>
            </a:r>
          </a:p>
        </p:txBody>
      </p:sp>
      <p:sp>
        <p:nvSpPr>
          <p:cNvPr id="3" name="Content Placeholder 2">
            <a:extLst>
              <a:ext uri="{FF2B5EF4-FFF2-40B4-BE49-F238E27FC236}">
                <a16:creationId xmlns:a16="http://schemas.microsoft.com/office/drawing/2014/main" id="{18C3288D-E370-F84C-B9E3-19A581B95A09}"/>
              </a:ext>
            </a:extLst>
          </p:cNvPr>
          <p:cNvSpPr>
            <a:spLocks noGrp="1"/>
          </p:cNvSpPr>
          <p:nvPr>
            <p:ph idx="1"/>
          </p:nvPr>
        </p:nvSpPr>
        <p:spPr>
          <a:xfrm>
            <a:off x="628650" y="1423988"/>
            <a:ext cx="7886700" cy="4802185"/>
          </a:xfrm>
        </p:spPr>
        <p:txBody>
          <a:bodyPr>
            <a:normAutofit fontScale="85000" lnSpcReduction="20000"/>
          </a:bodyPr>
          <a:lstStyle/>
          <a:p>
            <a:pPr marL="458788" indent="-458788"/>
            <a:r>
              <a:rPr lang="en-US" dirty="0"/>
              <a:t>Executive Order </a:t>
            </a:r>
            <a:r>
              <a:rPr lang="en-US" dirty="0" smtClean="0"/>
              <a:t>is now </a:t>
            </a:r>
            <a:r>
              <a:rPr lang="en-US" dirty="0"/>
              <a:t>codified – </a:t>
            </a:r>
            <a:r>
              <a:rPr lang="en-US" dirty="0" smtClean="0"/>
              <a:t>Bayh-Dole applies </a:t>
            </a:r>
            <a:r>
              <a:rPr lang="en-US" dirty="0"/>
              <a:t>to government funding to all businesses, non-profit and for-profit, great and small</a:t>
            </a:r>
          </a:p>
          <a:p>
            <a:pPr marL="458788" indent="-458788"/>
            <a:r>
              <a:rPr lang="en-US" dirty="0"/>
              <a:t>Specifies the exact language </a:t>
            </a:r>
            <a:r>
              <a:rPr lang="en-US" dirty="0" smtClean="0"/>
              <a:t>to be included in </a:t>
            </a:r>
            <a:r>
              <a:rPr lang="en-US" dirty="0"/>
              <a:t>patent applications for the statement of government support</a:t>
            </a:r>
          </a:p>
          <a:p>
            <a:pPr marL="458788" indent="-458788"/>
            <a:r>
              <a:rPr lang="en-US" dirty="0"/>
              <a:t>Changes some deadlines for </a:t>
            </a:r>
            <a:r>
              <a:rPr lang="en-US" dirty="0" smtClean="0"/>
              <a:t>invention disclosure</a:t>
            </a:r>
            <a:r>
              <a:rPr lang="en-US" dirty="0"/>
              <a:t>, </a:t>
            </a:r>
            <a:r>
              <a:rPr lang="en-US" dirty="0" smtClean="0"/>
              <a:t>election of title, and filing of a patent </a:t>
            </a:r>
            <a:r>
              <a:rPr lang="en-US" dirty="0"/>
              <a:t>application</a:t>
            </a:r>
          </a:p>
          <a:p>
            <a:pPr marL="458788" indent="-458788"/>
            <a:r>
              <a:rPr lang="en-US" dirty="0"/>
              <a:t>Allows the government to take title at </a:t>
            </a:r>
            <a:r>
              <a:rPr lang="en-US" i="1" dirty="0"/>
              <a:t>any time </a:t>
            </a:r>
            <a:r>
              <a:rPr lang="en-US" dirty="0"/>
              <a:t>if contractor fails to timely disclose invention or elect title – </a:t>
            </a:r>
            <a:r>
              <a:rPr lang="en-US" dirty="0" smtClean="0"/>
              <a:t>previously was within 60 </a:t>
            </a:r>
            <a:r>
              <a:rPr lang="en-US" dirty="0"/>
              <a:t>days </a:t>
            </a:r>
            <a:r>
              <a:rPr lang="en-US" dirty="0" smtClean="0"/>
              <a:t>of the government learning of failure to disclose or elect</a:t>
            </a:r>
            <a:endParaRPr lang="en-US" dirty="0"/>
          </a:p>
          <a:p>
            <a:pPr marL="458788" indent="-458788"/>
            <a:r>
              <a:rPr lang="en-US" dirty="0"/>
              <a:t>Requires contractors to have employees execute written assignments of inventions to the contractor</a:t>
            </a:r>
          </a:p>
          <a:p>
            <a:endParaRPr lang="en-US" dirty="0"/>
          </a:p>
        </p:txBody>
      </p:sp>
      <p:sp>
        <p:nvSpPr>
          <p:cNvPr id="4" name="Slide Number Placeholder 3"/>
          <p:cNvSpPr>
            <a:spLocks noGrp="1"/>
          </p:cNvSpPr>
          <p:nvPr>
            <p:ph type="sldNum" sz="quarter" idx="12"/>
          </p:nvPr>
        </p:nvSpPr>
        <p:spPr/>
        <p:txBody>
          <a:bodyPr/>
          <a:lstStyle/>
          <a:p>
            <a:fld id="{F3815D10-A8AF-4445-BBD6-6F87CB1AB591}" type="slidenum">
              <a:rPr lang="en-US" smtClean="0"/>
              <a:t>6</a:t>
            </a:fld>
            <a:endParaRPr lang="en-US"/>
          </a:p>
        </p:txBody>
      </p:sp>
    </p:spTree>
    <p:extLst>
      <p:ext uri="{BB962C8B-B14F-4D97-AF65-F5344CB8AC3E}">
        <p14:creationId xmlns:p14="http://schemas.microsoft.com/office/powerpoint/2010/main" val="327040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F4DC-4C5B-E242-B833-800AE9F9BD7F}"/>
              </a:ext>
            </a:extLst>
          </p:cNvPr>
          <p:cNvSpPr>
            <a:spLocks noGrp="1"/>
          </p:cNvSpPr>
          <p:nvPr>
            <p:ph type="title"/>
          </p:nvPr>
        </p:nvSpPr>
        <p:spPr/>
        <p:txBody>
          <a:bodyPr/>
          <a:lstStyle/>
          <a:p>
            <a:r>
              <a:rPr lang="en-US" b="1" dirty="0"/>
              <a:t>Five Points of Compliance with Bayh–Dole</a:t>
            </a:r>
          </a:p>
        </p:txBody>
      </p:sp>
      <p:sp>
        <p:nvSpPr>
          <p:cNvPr id="3" name="Content Placeholder 2">
            <a:extLst>
              <a:ext uri="{FF2B5EF4-FFF2-40B4-BE49-F238E27FC236}">
                <a16:creationId xmlns:a16="http://schemas.microsoft.com/office/drawing/2014/main" id="{5CB080CF-FD0E-A045-B29B-D30414F4F60C}"/>
              </a:ext>
            </a:extLst>
          </p:cNvPr>
          <p:cNvSpPr>
            <a:spLocks noGrp="1"/>
          </p:cNvSpPr>
          <p:nvPr>
            <p:ph idx="1"/>
          </p:nvPr>
        </p:nvSpPr>
        <p:spPr/>
        <p:txBody>
          <a:bodyPr>
            <a:normAutofit fontScale="92500" lnSpcReduction="10000"/>
          </a:bodyPr>
          <a:lstStyle/>
          <a:p>
            <a:pPr marL="458788" indent="-458788"/>
            <a:r>
              <a:rPr lang="en-US" dirty="0"/>
              <a:t>Report subject inventions </a:t>
            </a:r>
            <a:r>
              <a:rPr lang="en-US" dirty="0" smtClean="0"/>
              <a:t>within two </a:t>
            </a:r>
            <a:r>
              <a:rPr lang="en-US" dirty="0"/>
              <a:t>months </a:t>
            </a:r>
            <a:r>
              <a:rPr lang="en-US" dirty="0" smtClean="0"/>
              <a:t>of the inventor disclosing it </a:t>
            </a:r>
            <a:r>
              <a:rPr lang="en-US" dirty="0"/>
              <a:t>internally</a:t>
            </a:r>
          </a:p>
          <a:p>
            <a:pPr marL="458788" indent="-458788"/>
            <a:r>
              <a:rPr lang="en-US" dirty="0"/>
              <a:t>Elect to retain title </a:t>
            </a:r>
            <a:r>
              <a:rPr lang="en-US" dirty="0" smtClean="0"/>
              <a:t>within two years of disclosure to the U.S. Government</a:t>
            </a:r>
            <a:endParaRPr lang="en-US" dirty="0"/>
          </a:p>
          <a:p>
            <a:pPr marL="458788" indent="-458788"/>
            <a:r>
              <a:rPr lang="en-US" dirty="0"/>
              <a:t>Include the correct </a:t>
            </a:r>
            <a:r>
              <a:rPr lang="en-US" dirty="0" smtClean="0"/>
              <a:t>Government </a:t>
            </a:r>
            <a:r>
              <a:rPr lang="en-US" dirty="0"/>
              <a:t>rights clause in the patent application</a:t>
            </a:r>
          </a:p>
          <a:p>
            <a:pPr marL="458788" indent="-458788"/>
            <a:r>
              <a:rPr lang="en-US" dirty="0"/>
              <a:t>Provide the confirmatory license to the U.S. </a:t>
            </a:r>
            <a:r>
              <a:rPr lang="en-US" dirty="0" smtClean="0"/>
              <a:t>Government</a:t>
            </a:r>
            <a:endParaRPr lang="en-US" dirty="0"/>
          </a:p>
          <a:p>
            <a:pPr marL="458788" indent="-458788"/>
            <a:r>
              <a:rPr lang="en-US" dirty="0"/>
              <a:t>Report utilization of the patent to the U.S. Government </a:t>
            </a:r>
            <a:r>
              <a:rPr lang="en-US" dirty="0" smtClean="0"/>
              <a:t>annually</a:t>
            </a:r>
            <a:endParaRPr lang="en-US" dirty="0"/>
          </a:p>
        </p:txBody>
      </p:sp>
      <p:sp>
        <p:nvSpPr>
          <p:cNvPr id="4" name="Slide Number Placeholder 3"/>
          <p:cNvSpPr>
            <a:spLocks noGrp="1"/>
          </p:cNvSpPr>
          <p:nvPr>
            <p:ph type="sldNum" sz="quarter" idx="12"/>
          </p:nvPr>
        </p:nvSpPr>
        <p:spPr/>
        <p:txBody>
          <a:bodyPr/>
          <a:lstStyle/>
          <a:p>
            <a:fld id="{F3815D10-A8AF-4445-BBD6-6F87CB1AB591}" type="slidenum">
              <a:rPr lang="en-US" smtClean="0"/>
              <a:t>7</a:t>
            </a:fld>
            <a:endParaRPr lang="en-US"/>
          </a:p>
        </p:txBody>
      </p:sp>
    </p:spTree>
    <p:extLst>
      <p:ext uri="{BB962C8B-B14F-4D97-AF65-F5344CB8AC3E}">
        <p14:creationId xmlns:p14="http://schemas.microsoft.com/office/powerpoint/2010/main" val="1918275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35D9B-4D18-1C4E-B09D-45F280FE27AE}"/>
              </a:ext>
            </a:extLst>
          </p:cNvPr>
          <p:cNvSpPr>
            <a:spLocks noGrp="1"/>
          </p:cNvSpPr>
          <p:nvPr>
            <p:ph type="title"/>
          </p:nvPr>
        </p:nvSpPr>
        <p:spPr>
          <a:xfrm>
            <a:off x="628650" y="365127"/>
            <a:ext cx="7886700" cy="903696"/>
          </a:xfrm>
        </p:spPr>
        <p:txBody>
          <a:bodyPr/>
          <a:lstStyle/>
          <a:p>
            <a:r>
              <a:rPr lang="en-US" b="1" dirty="0"/>
              <a:t>Issues</a:t>
            </a:r>
          </a:p>
        </p:txBody>
      </p:sp>
      <p:sp>
        <p:nvSpPr>
          <p:cNvPr id="3" name="Content Placeholder 2">
            <a:extLst>
              <a:ext uri="{FF2B5EF4-FFF2-40B4-BE49-F238E27FC236}">
                <a16:creationId xmlns:a16="http://schemas.microsoft.com/office/drawing/2014/main" id="{94B691E5-2007-3642-8FE2-9B9318C995BF}"/>
              </a:ext>
            </a:extLst>
          </p:cNvPr>
          <p:cNvSpPr>
            <a:spLocks noGrp="1"/>
          </p:cNvSpPr>
          <p:nvPr>
            <p:ph idx="1"/>
          </p:nvPr>
        </p:nvSpPr>
        <p:spPr>
          <a:xfrm>
            <a:off x="628650" y="1147483"/>
            <a:ext cx="7886700" cy="5015322"/>
          </a:xfrm>
        </p:spPr>
        <p:txBody>
          <a:bodyPr>
            <a:normAutofit fontScale="92500" lnSpcReduction="20000"/>
          </a:bodyPr>
          <a:lstStyle/>
          <a:p>
            <a:r>
              <a:rPr lang="en-US" dirty="0"/>
              <a:t>Need to comply exactly – reporting, election, filing deadlines, notifying </a:t>
            </a:r>
            <a:r>
              <a:rPr lang="en-US" dirty="0" smtClean="0"/>
              <a:t>government</a:t>
            </a:r>
            <a:endParaRPr lang="en-US" dirty="0"/>
          </a:p>
          <a:p>
            <a:r>
              <a:rPr lang="en-US" dirty="0"/>
              <a:t>Statement of government support in the patent application – must be word for word as </a:t>
            </a:r>
            <a:r>
              <a:rPr lang="en-US" dirty="0" smtClean="0"/>
              <a:t>specified</a:t>
            </a:r>
            <a:endParaRPr lang="en-US" dirty="0"/>
          </a:p>
          <a:p>
            <a:r>
              <a:rPr lang="en-US" dirty="0"/>
              <a:t>Requirements for both </a:t>
            </a:r>
            <a:r>
              <a:rPr lang="en-US" u="sng" dirty="0"/>
              <a:t>U.S. manufacture</a:t>
            </a:r>
            <a:r>
              <a:rPr lang="en-US" dirty="0"/>
              <a:t> and </a:t>
            </a:r>
            <a:r>
              <a:rPr lang="en-US" u="sng" dirty="0"/>
              <a:t>preference for small </a:t>
            </a:r>
            <a:r>
              <a:rPr lang="en-US" u="sng" dirty="0" smtClean="0"/>
              <a:t>business</a:t>
            </a:r>
            <a:endParaRPr lang="en-US" dirty="0" smtClean="0"/>
          </a:p>
          <a:p>
            <a:pPr lvl="1"/>
            <a:r>
              <a:rPr lang="en-US" dirty="0" smtClean="0"/>
              <a:t>Can’t </a:t>
            </a:r>
            <a:r>
              <a:rPr lang="en-US" dirty="0"/>
              <a:t>grant exclusive license to invention unless products manufactured substantially in </a:t>
            </a:r>
            <a:r>
              <a:rPr lang="en-US" dirty="0" smtClean="0"/>
              <a:t>U.S.</a:t>
            </a:r>
          </a:p>
          <a:p>
            <a:pPr lvl="1"/>
            <a:r>
              <a:rPr lang="en-US" dirty="0" smtClean="0"/>
              <a:t>Can </a:t>
            </a:r>
            <a:r>
              <a:rPr lang="en-US" dirty="0"/>
              <a:t>seek waiver, but not trivial – show an effort to do </a:t>
            </a:r>
            <a:r>
              <a:rPr lang="en-US" dirty="0" smtClean="0"/>
              <a:t>license, and that it’s not </a:t>
            </a:r>
            <a:r>
              <a:rPr lang="en-US" dirty="0"/>
              <a:t>commercially </a:t>
            </a:r>
            <a:r>
              <a:rPr lang="en-US" dirty="0" smtClean="0"/>
              <a:t>feasible</a:t>
            </a:r>
            <a:endParaRPr lang="en-US" dirty="0"/>
          </a:p>
          <a:p>
            <a:r>
              <a:rPr lang="en-US" dirty="0"/>
              <a:t>March-in rights – allows compulsory licensing for public health or safety </a:t>
            </a:r>
            <a:r>
              <a:rPr lang="en-US" dirty="0" smtClean="0"/>
              <a:t>reasons</a:t>
            </a:r>
          </a:p>
          <a:p>
            <a:pPr lvl="1"/>
            <a:r>
              <a:rPr lang="en-US" dirty="0" smtClean="0"/>
              <a:t>Sounds </a:t>
            </a:r>
            <a:r>
              <a:rPr lang="en-US" dirty="0"/>
              <a:t>scary, but rights have never been </a:t>
            </a:r>
            <a:r>
              <a:rPr lang="en-US" dirty="0" smtClean="0"/>
              <a:t>exercised</a:t>
            </a:r>
            <a:endParaRPr lang="en-US" dirty="0"/>
          </a:p>
        </p:txBody>
      </p:sp>
      <p:sp>
        <p:nvSpPr>
          <p:cNvPr id="4" name="Slide Number Placeholder 3"/>
          <p:cNvSpPr>
            <a:spLocks noGrp="1"/>
          </p:cNvSpPr>
          <p:nvPr>
            <p:ph type="sldNum" sz="quarter" idx="12"/>
          </p:nvPr>
        </p:nvSpPr>
        <p:spPr/>
        <p:txBody>
          <a:bodyPr/>
          <a:lstStyle/>
          <a:p>
            <a:fld id="{F3815D10-A8AF-4445-BBD6-6F87CB1AB591}" type="slidenum">
              <a:rPr lang="en-US" smtClean="0"/>
              <a:t>8</a:t>
            </a:fld>
            <a:endParaRPr lang="en-US"/>
          </a:p>
        </p:txBody>
      </p:sp>
    </p:spTree>
    <p:extLst>
      <p:ext uri="{BB962C8B-B14F-4D97-AF65-F5344CB8AC3E}">
        <p14:creationId xmlns:p14="http://schemas.microsoft.com/office/powerpoint/2010/main" val="4225629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C410-A122-0A41-B71E-27ED4198FD1F}"/>
              </a:ext>
            </a:extLst>
          </p:cNvPr>
          <p:cNvSpPr>
            <a:spLocks noGrp="1"/>
          </p:cNvSpPr>
          <p:nvPr>
            <p:ph type="title"/>
          </p:nvPr>
        </p:nvSpPr>
        <p:spPr>
          <a:xfrm>
            <a:off x="628650" y="64264"/>
            <a:ext cx="7886700" cy="1020465"/>
          </a:xfrm>
        </p:spPr>
        <p:txBody>
          <a:bodyPr/>
          <a:lstStyle/>
          <a:p>
            <a:r>
              <a:rPr lang="en-US" b="1" dirty="0"/>
              <a:t>Considerations for Practitioners</a:t>
            </a:r>
          </a:p>
        </p:txBody>
      </p:sp>
      <p:sp>
        <p:nvSpPr>
          <p:cNvPr id="3" name="Content Placeholder 2">
            <a:extLst>
              <a:ext uri="{FF2B5EF4-FFF2-40B4-BE49-F238E27FC236}">
                <a16:creationId xmlns:a16="http://schemas.microsoft.com/office/drawing/2014/main" id="{9EC7B58C-7DC5-9E49-895A-380B256155E1}"/>
              </a:ext>
            </a:extLst>
          </p:cNvPr>
          <p:cNvSpPr>
            <a:spLocks noGrp="1"/>
          </p:cNvSpPr>
          <p:nvPr>
            <p:ph idx="1"/>
          </p:nvPr>
        </p:nvSpPr>
        <p:spPr>
          <a:xfrm>
            <a:off x="556933" y="985288"/>
            <a:ext cx="7886700" cy="5281041"/>
          </a:xfrm>
        </p:spPr>
        <p:txBody>
          <a:bodyPr>
            <a:normAutofit fontScale="85000" lnSpcReduction="20000"/>
          </a:bodyPr>
          <a:lstStyle/>
          <a:p>
            <a:r>
              <a:rPr lang="en-US" dirty="0"/>
              <a:t>If you are developing inventions, carefully track what is </a:t>
            </a:r>
            <a:r>
              <a:rPr lang="en-US" dirty="0" smtClean="0"/>
              <a:t>funded and developed </a:t>
            </a:r>
            <a:r>
              <a:rPr lang="en-US" dirty="0"/>
              <a:t>in furtherance of a government contract. Segregate if possible.</a:t>
            </a:r>
          </a:p>
          <a:p>
            <a:r>
              <a:rPr lang="en-US" dirty="0"/>
              <a:t>Ask your inventors to regularly report to you on possible subject inventions.</a:t>
            </a:r>
          </a:p>
          <a:p>
            <a:r>
              <a:rPr lang="en-US" dirty="0"/>
              <a:t>If you are preparing an application, confirm whether any federal dollars were used in conception or reduction to </a:t>
            </a:r>
            <a:r>
              <a:rPr lang="en-US" dirty="0" smtClean="0"/>
              <a:t>practice of the invention.</a:t>
            </a:r>
            <a:endParaRPr lang="en-US" dirty="0"/>
          </a:p>
          <a:p>
            <a:r>
              <a:rPr lang="en-US" dirty="0"/>
              <a:t>If federally funded, be sure that all Bayh–Dole requirements are carefully followed.</a:t>
            </a:r>
          </a:p>
          <a:p>
            <a:r>
              <a:rPr lang="en-US" dirty="0"/>
              <a:t>If drafting for a university or licensing entity, focus on broad claims to cover possible </a:t>
            </a:r>
            <a:r>
              <a:rPr lang="en-US" dirty="0" smtClean="0"/>
              <a:t>future licensed </a:t>
            </a:r>
            <a:r>
              <a:rPr lang="en-US" dirty="0"/>
              <a:t>products</a:t>
            </a:r>
            <a:r>
              <a:rPr lang="en-US" dirty="0" smtClean="0"/>
              <a:t>.</a:t>
            </a:r>
          </a:p>
          <a:p>
            <a:r>
              <a:rPr lang="en-US" dirty="0" smtClean="0"/>
              <a:t>Include in any exclusive licenses you provide a clause for reservation of rights to the U.S. Government.</a:t>
            </a:r>
            <a:endParaRPr lang="en-US" dirty="0"/>
          </a:p>
        </p:txBody>
      </p:sp>
      <p:sp>
        <p:nvSpPr>
          <p:cNvPr id="4" name="Slide Number Placeholder 3"/>
          <p:cNvSpPr>
            <a:spLocks noGrp="1"/>
          </p:cNvSpPr>
          <p:nvPr>
            <p:ph type="sldNum" sz="quarter" idx="12"/>
          </p:nvPr>
        </p:nvSpPr>
        <p:spPr/>
        <p:txBody>
          <a:bodyPr/>
          <a:lstStyle/>
          <a:p>
            <a:fld id="{F3815D10-A8AF-4445-BBD6-6F87CB1AB591}" type="slidenum">
              <a:rPr lang="en-US" smtClean="0"/>
              <a:t>9</a:t>
            </a:fld>
            <a:endParaRPr lang="en-US"/>
          </a:p>
        </p:txBody>
      </p:sp>
    </p:spTree>
    <p:extLst>
      <p:ext uri="{BB962C8B-B14F-4D97-AF65-F5344CB8AC3E}">
        <p14:creationId xmlns:p14="http://schemas.microsoft.com/office/powerpoint/2010/main" val="40670732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6C63C0D-A5E7-8541-ADB0-9DA9F9F65E49}" vid="{0FF7AB04-785A-9249-B2D5-85E1B4109A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850</Words>
  <Application>Microsoft Office PowerPoint</Application>
  <PresentationFormat>On-screen Show (4:3)</PresentationFormat>
  <Paragraphs>76</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The Bayh–Dole Act:  Where Are We Today?</vt:lpstr>
      <vt:lpstr>Importance of Federal R&amp;D Funding</vt:lpstr>
      <vt:lpstr>Bayh–Dole Act of 1980</vt:lpstr>
      <vt:lpstr>Growth in U.S. Patents Filed by U.S. Universities</vt:lpstr>
      <vt:lpstr>Effects of Bayh–Dole</vt:lpstr>
      <vt:lpstr>2018 Amendments</vt:lpstr>
      <vt:lpstr>Five Points of Compliance with Bayh–Dole</vt:lpstr>
      <vt:lpstr>Issues</vt:lpstr>
      <vt:lpstr>Considerations for Practitioners</vt:lpstr>
      <vt:lpstr>AUTM 9 Points to Consider (2007)</vt:lpstr>
      <vt:lpstr>Nine Points cont.</vt:lpstr>
      <vt:lpstr>Nine Points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Bayh–Dole Act:  Where Are We Today?</dc:title>
  <dc:creator>oglar98</dc:creator>
  <cp:lastModifiedBy>Puri, Ashe P.</cp:lastModifiedBy>
  <cp:revision>20</cp:revision>
  <dcterms:modified xsi:type="dcterms:W3CDTF">2019-01-29T01:15:27Z</dcterms:modified>
</cp:coreProperties>
</file>