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1"/>
    <p:sldMasterId id="2147483995" r:id="rId2"/>
    <p:sldMasterId id="2147483833" r:id="rId3"/>
    <p:sldMasterId id="2147483832" r:id="rId4"/>
    <p:sldMasterId id="2147483834" r:id="rId5"/>
  </p:sldMasterIdLst>
  <p:notesMasterIdLst>
    <p:notesMasterId r:id="rId33"/>
  </p:notesMasterIdLst>
  <p:handoutMasterIdLst>
    <p:handoutMasterId r:id="rId34"/>
  </p:handoutMasterIdLst>
  <p:sldIdLst>
    <p:sldId id="302" r:id="rId6"/>
    <p:sldId id="336" r:id="rId7"/>
    <p:sldId id="358" r:id="rId8"/>
    <p:sldId id="338" r:id="rId9"/>
    <p:sldId id="340" r:id="rId10"/>
    <p:sldId id="357" r:id="rId11"/>
    <p:sldId id="349" r:id="rId12"/>
    <p:sldId id="359" r:id="rId13"/>
    <p:sldId id="324" r:id="rId14"/>
    <p:sldId id="350" r:id="rId15"/>
    <p:sldId id="360" r:id="rId16"/>
    <p:sldId id="335" r:id="rId17"/>
    <p:sldId id="341" r:id="rId18"/>
    <p:sldId id="342" r:id="rId19"/>
    <p:sldId id="343" r:id="rId20"/>
    <p:sldId id="351" r:id="rId21"/>
    <p:sldId id="337" r:id="rId22"/>
    <p:sldId id="344" r:id="rId23"/>
    <p:sldId id="345" r:id="rId24"/>
    <p:sldId id="346" r:id="rId25"/>
    <p:sldId id="352" r:id="rId26"/>
    <p:sldId id="361" r:id="rId27"/>
    <p:sldId id="326" r:id="rId28"/>
    <p:sldId id="347" r:id="rId29"/>
    <p:sldId id="348" r:id="rId30"/>
    <p:sldId id="353" r:id="rId31"/>
    <p:sldId id="362" r:id="rId32"/>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8A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0" autoAdjust="0"/>
    <p:restoredTop sz="94660"/>
  </p:normalViewPr>
  <p:slideViewPr>
    <p:cSldViewPr snapToGrid="0" snapToObjects="1">
      <p:cViewPr varScale="1">
        <p:scale>
          <a:sx n="102" d="100"/>
          <a:sy n="102"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46"/>
    </p:cViewPr>
  </p:sorterViewPr>
  <p:notesViewPr>
    <p:cSldViewPr snapToGrid="0" snapToObjects="1">
      <p:cViewPr varScale="1">
        <p:scale>
          <a:sx n="87" d="100"/>
          <a:sy n="87" d="100"/>
        </p:scale>
        <p:origin x="38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baseline="-25000">
                <a:latin typeface="Calibri" pitchFamily="34" charset="0"/>
                <a:ea typeface="MS PGothic" pitchFamily="34" charset="-128"/>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baseline="-25000"/>
            </a:lvl1pPr>
          </a:lstStyle>
          <a:p>
            <a:pPr>
              <a:defRPr/>
            </a:pPr>
            <a:fld id="{D3FBC638-019E-47B0-B969-B3E95FB8FE65}" type="datetime1">
              <a:rPr lang="en-US" altLang="en-US"/>
              <a:pPr>
                <a:defRPr/>
              </a:pPr>
              <a:t>1/24/2019</a:t>
            </a:fld>
            <a:endParaRPr lang="en-US" altLang="en-US" dirty="0"/>
          </a:p>
        </p:txBody>
      </p:sp>
      <p:sp>
        <p:nvSpPr>
          <p:cNvPr id="1946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baseline="-25000">
                <a:latin typeface="Calibri" pitchFamily="34" charset="0"/>
                <a:ea typeface="MS PGothic" pitchFamily="34" charset="-128"/>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baseline="-25000"/>
            </a:lvl1pPr>
          </a:lstStyle>
          <a:p>
            <a:pPr>
              <a:defRPr/>
            </a:pPr>
            <a:fld id="{8D803D34-9704-47EF-8024-AC06467C110B}" type="slidenum">
              <a:rPr lang="en-US" altLang="en-US"/>
              <a:pPr>
                <a:defRPr/>
              </a:pPr>
              <a:t>‹#›</a:t>
            </a:fld>
            <a:endParaRPr lang="en-US" altLang="en-US" dirty="0"/>
          </a:p>
        </p:txBody>
      </p:sp>
    </p:spTree>
    <p:extLst>
      <p:ext uri="{BB962C8B-B14F-4D97-AF65-F5344CB8AC3E}">
        <p14:creationId xmlns:p14="http://schemas.microsoft.com/office/powerpoint/2010/main" val="79644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baseline="-25000">
                <a:latin typeface="Calibri" charset="0"/>
                <a:ea typeface="ＭＳ Ｐゴシック" charset="-128"/>
                <a:cs typeface="+mn-cs"/>
              </a:defRPr>
            </a:lvl1pPr>
          </a:lstStyle>
          <a:p>
            <a:pPr>
              <a:defRPr/>
            </a:pPr>
            <a:endParaRPr lang="en-US" dirty="0"/>
          </a:p>
        </p:txBody>
      </p:sp>
      <p:sp>
        <p:nvSpPr>
          <p:cNvPr id="29699" name="Rectangle 3"/>
          <p:cNvSpPr>
            <a:spLocks noGrp="1" noChangeArrowheads="1"/>
          </p:cNvSpPr>
          <p:nvPr>
            <p:ph type="dt" idx="1"/>
          </p:nvPr>
        </p:nvSpPr>
        <p:spPr bwMode="auto">
          <a:xfrm>
            <a:off x="397256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baseline="-25000"/>
            </a:lvl1pPr>
          </a:lstStyle>
          <a:p>
            <a:pPr>
              <a:defRPr/>
            </a:pPr>
            <a:fld id="{4FA4E21F-D258-461E-BBE3-7411F9F73850}" type="datetime1">
              <a:rPr lang="en-US" altLang="en-US"/>
              <a:pPr>
                <a:defRPr/>
              </a:pPr>
              <a:t>1/24/2019</a:t>
            </a:fld>
            <a:endParaRPr lang="en-US" alt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34720" y="4415790"/>
            <a:ext cx="514096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831580"/>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baseline="-25000">
                <a:latin typeface="Calibri" charset="0"/>
                <a:ea typeface="ＭＳ Ｐゴシック" charset="-128"/>
                <a:cs typeface="+mn-cs"/>
              </a:defRPr>
            </a:lvl1pPr>
          </a:lstStyle>
          <a:p>
            <a:pPr>
              <a:defRPr/>
            </a:pPr>
            <a:endParaRPr lang="en-US" dirty="0"/>
          </a:p>
        </p:txBody>
      </p:sp>
      <p:sp>
        <p:nvSpPr>
          <p:cNvPr id="29703" name="Rectangle 7"/>
          <p:cNvSpPr>
            <a:spLocks noGrp="1" noChangeArrowheads="1"/>
          </p:cNvSpPr>
          <p:nvPr>
            <p:ph type="sldNum" sz="quarter" idx="5"/>
          </p:nvPr>
        </p:nvSpPr>
        <p:spPr bwMode="auto">
          <a:xfrm>
            <a:off x="3972560" y="8831580"/>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baseline="-25000"/>
            </a:lvl1pPr>
          </a:lstStyle>
          <a:p>
            <a:pPr>
              <a:defRPr/>
            </a:pPr>
            <a:fld id="{7F72E83C-0B29-4357-BBE1-CA7B76D58893}" type="slidenum">
              <a:rPr lang="en-US" altLang="en-US"/>
              <a:pPr>
                <a:defRPr/>
              </a:pPr>
              <a:t>‹#›</a:t>
            </a:fld>
            <a:endParaRPr lang="en-US" altLang="en-US" dirty="0"/>
          </a:p>
        </p:txBody>
      </p:sp>
    </p:spTree>
    <p:extLst>
      <p:ext uri="{BB962C8B-B14F-4D97-AF65-F5344CB8AC3E}">
        <p14:creationId xmlns:p14="http://schemas.microsoft.com/office/powerpoint/2010/main" val="40747503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72E83C-0B29-4357-BBE1-CA7B76D58893}" type="slidenum">
              <a:rPr lang="en-US" altLang="en-US" smtClean="0"/>
              <a:pPr>
                <a:defRPr/>
              </a:pPr>
              <a:t>27</a:t>
            </a:fld>
            <a:endParaRPr lang="en-US" altLang="en-US" dirty="0"/>
          </a:p>
        </p:txBody>
      </p:sp>
    </p:spTree>
    <p:extLst>
      <p:ext uri="{BB962C8B-B14F-4D97-AF65-F5344CB8AC3E}">
        <p14:creationId xmlns:p14="http://schemas.microsoft.com/office/powerpoint/2010/main" val="552930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P Image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256612" y="3196047"/>
            <a:ext cx="4064536" cy="663006"/>
          </a:xfrm>
          <a:prstGeom prst="rect">
            <a:avLst/>
          </a:prstGeom>
        </p:spPr>
        <p:txBody>
          <a:bodyPr/>
          <a:lstStyle>
            <a:lvl1pPr algn="r">
              <a:defRPr>
                <a:solidFill>
                  <a:srgbClr val="003366"/>
                </a:solidFill>
              </a:defRPr>
            </a:lvl1pPr>
          </a:lstStyle>
          <a:p>
            <a:r>
              <a:rPr lang="en-US" dirty="0"/>
              <a:t/>
            </a:r>
            <a:br>
              <a:rPr lang="en-US" dirty="0"/>
            </a:br>
            <a:r>
              <a:rPr lang="en-US" dirty="0"/>
              <a:t>Enter Presentation Title Here </a:t>
            </a:r>
          </a:p>
        </p:txBody>
      </p:sp>
      <p:sp>
        <p:nvSpPr>
          <p:cNvPr id="8" name="Text Placeholder 7"/>
          <p:cNvSpPr>
            <a:spLocks noGrp="1"/>
          </p:cNvSpPr>
          <p:nvPr>
            <p:ph type="body" sz="quarter" idx="10" hasCustomPrompt="1"/>
          </p:nvPr>
        </p:nvSpPr>
        <p:spPr>
          <a:xfrm>
            <a:off x="5321148" y="3616682"/>
            <a:ext cx="1894882" cy="330507"/>
          </a:xfrm>
          <a:prstGeom prst="rect">
            <a:avLst/>
          </a:prstGeom>
        </p:spPr>
        <p:txBody>
          <a:bodyPr/>
          <a:lstStyle>
            <a:lvl1pPr>
              <a:defRPr sz="1200">
                <a:solidFill>
                  <a:srgbClr val="003366"/>
                </a:solidFill>
                <a:latin typeface="Rockwell" panose="02060603020205020403" pitchFamily="18" charset="0"/>
              </a:defRPr>
            </a:lvl1pPr>
          </a:lstStyle>
          <a:p>
            <a:r>
              <a:rPr lang="en-US" dirty="0"/>
              <a:t>Enter date here</a:t>
            </a:r>
          </a:p>
        </p:txBody>
      </p:sp>
      <p:sp>
        <p:nvSpPr>
          <p:cNvPr id="9" name="Text Placeholder 7"/>
          <p:cNvSpPr>
            <a:spLocks noGrp="1"/>
          </p:cNvSpPr>
          <p:nvPr>
            <p:ph type="body" sz="quarter" idx="11" hasCustomPrompt="1"/>
          </p:nvPr>
        </p:nvSpPr>
        <p:spPr>
          <a:xfrm>
            <a:off x="5321147" y="3947189"/>
            <a:ext cx="3210293" cy="439910"/>
          </a:xfrm>
          <a:prstGeom prst="rect">
            <a:avLst/>
          </a:prstGeom>
        </p:spPr>
        <p:txBody>
          <a:bodyPr/>
          <a:lstStyle>
            <a:lvl1pPr>
              <a:defRPr sz="1200">
                <a:solidFill>
                  <a:srgbClr val="003366"/>
                </a:solidFill>
                <a:latin typeface="Rockwell" panose="02060603020205020403" pitchFamily="18" charset="0"/>
              </a:defRPr>
            </a:lvl1pPr>
          </a:lstStyle>
          <a:p>
            <a:r>
              <a:rPr lang="en-US" dirty="0"/>
              <a:t>Enter conference name/location here</a:t>
            </a:r>
          </a:p>
        </p:txBody>
      </p:sp>
      <p:sp>
        <p:nvSpPr>
          <p:cNvPr id="10" name="Text Placeholder 7"/>
          <p:cNvSpPr>
            <a:spLocks noGrp="1"/>
          </p:cNvSpPr>
          <p:nvPr>
            <p:ph type="body" sz="quarter" idx="12" hasCustomPrompt="1"/>
          </p:nvPr>
        </p:nvSpPr>
        <p:spPr>
          <a:xfrm>
            <a:off x="2308194" y="3859053"/>
            <a:ext cx="3012936" cy="439910"/>
          </a:xfrm>
          <a:prstGeom prst="rect">
            <a:avLst/>
          </a:prstGeom>
        </p:spPr>
        <p:txBody>
          <a:bodyPr>
            <a:noAutofit/>
          </a:bodyPr>
          <a:lstStyle>
            <a:lvl1pPr algn="r">
              <a:defRPr sz="1900">
                <a:solidFill>
                  <a:srgbClr val="003366"/>
                </a:solidFill>
                <a:latin typeface="Rockwell" panose="02060603020205020403" pitchFamily="18" charset="0"/>
              </a:defRPr>
            </a:lvl1pPr>
          </a:lstStyle>
          <a:p>
            <a:r>
              <a:rPr lang="en-US" dirty="0"/>
              <a:t>Enter speaker name here</a:t>
            </a:r>
          </a:p>
        </p:txBody>
      </p:sp>
    </p:spTree>
    <p:extLst>
      <p:ext uri="{BB962C8B-B14F-4D97-AF65-F5344CB8AC3E}">
        <p14:creationId xmlns:p14="http://schemas.microsoft.com/office/powerpoint/2010/main" val="4238388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itle, Subheads &amp;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837282"/>
            <a:ext cx="8229600" cy="58035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78779"/>
            <a:ext cx="4040188" cy="467858"/>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50719"/>
            <a:ext cx="4040188" cy="4175443"/>
          </a:xfrm>
          <a:prstGeom prst="rect">
            <a:avLst/>
          </a:prstGeo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78779"/>
            <a:ext cx="4041775" cy="52419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002971"/>
            <a:ext cx="4041775" cy="4123192"/>
          </a:xfrm>
          <a:prstGeom prst="rect">
            <a:avLst/>
          </a:prstGeo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472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837282"/>
            <a:ext cx="8229600" cy="580356"/>
          </a:xfrm>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457200" y="1535113"/>
            <a:ext cx="4040188" cy="4591050"/>
          </a:xfrm>
          <a:prstGeom prst="rect">
            <a:avLst/>
          </a:prstGeo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535113"/>
            <a:ext cx="4041775" cy="4591050"/>
          </a:xfrm>
          <a:prstGeom prst="rect">
            <a:avLst/>
          </a:prstGeo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92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094B-167F-4556-B6EE-D35A71CE0C5C}"/>
              </a:ext>
            </a:extLst>
          </p:cNvPr>
          <p:cNvSpPr>
            <a:spLocks noGrp="1"/>
          </p:cNvSpPr>
          <p:nvPr>
            <p:ph type="title"/>
          </p:nvPr>
        </p:nvSpPr>
        <p:spPr>
          <a:xfrm>
            <a:off x="457200" y="837282"/>
            <a:ext cx="8229600" cy="580356"/>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9935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52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Office Image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394005" y="3628098"/>
            <a:ext cx="4015467" cy="471949"/>
          </a:xfrm>
          <a:prstGeom prst="rect">
            <a:avLst/>
          </a:prstGeom>
        </p:spPr>
        <p:txBody>
          <a:bodyPr/>
          <a:lstStyle>
            <a:lvl1pPr>
              <a:defRPr/>
            </a:lvl1pPr>
          </a:lstStyle>
          <a:p>
            <a:r>
              <a:rPr lang="en-US" dirty="0"/>
              <a:t>Enter speaker name here</a:t>
            </a:r>
          </a:p>
        </p:txBody>
      </p:sp>
      <p:sp>
        <p:nvSpPr>
          <p:cNvPr id="9" name="Text Placeholder 8"/>
          <p:cNvSpPr>
            <a:spLocks noGrp="1"/>
          </p:cNvSpPr>
          <p:nvPr>
            <p:ph type="body" sz="quarter" idx="10" hasCustomPrompt="1"/>
          </p:nvPr>
        </p:nvSpPr>
        <p:spPr>
          <a:xfrm>
            <a:off x="5409472" y="3833832"/>
            <a:ext cx="3139617" cy="297494"/>
          </a:xfrm>
          <a:prstGeom prst="rect">
            <a:avLst/>
          </a:prstGeom>
        </p:spPr>
        <p:txBody>
          <a:bodyPr>
            <a:noAutofit/>
          </a:bodyPr>
          <a:lstStyle>
            <a:lvl1pPr marL="0" indent="0">
              <a:buNone/>
              <a:defRPr sz="1500">
                <a:latin typeface="Rockwell" panose="02060603020205020403" pitchFamily="18"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Enter contact number</a:t>
            </a:r>
          </a:p>
        </p:txBody>
      </p:sp>
      <p:sp>
        <p:nvSpPr>
          <p:cNvPr id="10" name="Text Placeholder 8"/>
          <p:cNvSpPr>
            <a:spLocks noGrp="1"/>
          </p:cNvSpPr>
          <p:nvPr>
            <p:ph type="body" sz="quarter" idx="11" hasCustomPrompt="1"/>
          </p:nvPr>
        </p:nvSpPr>
        <p:spPr>
          <a:xfrm>
            <a:off x="5409472" y="3569427"/>
            <a:ext cx="3249786" cy="297494"/>
          </a:xfrm>
          <a:prstGeom prst="rect">
            <a:avLst/>
          </a:prstGeom>
        </p:spPr>
        <p:txBody>
          <a:bodyPr>
            <a:noAutofit/>
          </a:bodyPr>
          <a:lstStyle>
            <a:lvl1pPr marL="0" indent="0">
              <a:buNone/>
              <a:defRPr sz="1500">
                <a:latin typeface="Rockwell" panose="02060603020205020403" pitchFamily="18"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firstname.lastname@knobbe.com</a:t>
            </a:r>
          </a:p>
        </p:txBody>
      </p:sp>
    </p:spTree>
    <p:extLst>
      <p:ext uri="{BB962C8B-B14F-4D97-AF65-F5344CB8AC3E}">
        <p14:creationId xmlns:p14="http://schemas.microsoft.com/office/powerpoint/2010/main" val="155226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1E54F-48C0-4134-B628-C0131CF038D7}"/>
              </a:ext>
            </a:extLst>
          </p:cNvPr>
          <p:cNvSpPr>
            <a:spLocks noGrp="1"/>
          </p:cNvSpPr>
          <p:nvPr>
            <p:ph type="title" hasCustomPrompt="1"/>
          </p:nvPr>
        </p:nvSpPr>
        <p:spPr>
          <a:xfrm>
            <a:off x="457200" y="3411738"/>
            <a:ext cx="8229600" cy="636588"/>
          </a:xfrm>
          <a:prstGeom prst="rect">
            <a:avLst/>
          </a:prstGeom>
        </p:spPr>
        <p:txBody>
          <a:bodyPr/>
          <a:lstStyle>
            <a:lvl1pPr>
              <a:defRPr/>
            </a:lvl1pPr>
          </a:lstStyle>
          <a:p>
            <a:r>
              <a:rPr lang="en-US" dirty="0"/>
              <a:t>[Enter new speaker or topic here]</a:t>
            </a:r>
          </a:p>
        </p:txBody>
      </p:sp>
    </p:spTree>
    <p:extLst>
      <p:ext uri="{BB962C8B-B14F-4D97-AF65-F5344CB8AC3E}">
        <p14:creationId xmlns:p14="http://schemas.microsoft.com/office/powerpoint/2010/main" val="3226668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1">
            <a:extLst>
              <a:ext uri="{FF2B5EF4-FFF2-40B4-BE49-F238E27FC236}">
                <a16:creationId xmlns:a16="http://schemas.microsoft.com/office/drawing/2014/main" id="{B5F33A6E-B23A-48F1-AB99-6CD85A806A7B}"/>
              </a:ext>
            </a:extLst>
          </p:cNvPr>
          <p:cNvSpPr>
            <a:spLocks noGrp="1"/>
          </p:cNvSpPr>
          <p:nvPr>
            <p:ph idx="10"/>
          </p:nvPr>
        </p:nvSpPr>
        <p:spPr>
          <a:xfrm>
            <a:off x="457200" y="1759131"/>
            <a:ext cx="8229600" cy="43670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444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amp; 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74883"/>
            <a:ext cx="4038600" cy="395128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74874"/>
            <a:ext cx="4038600" cy="3951289"/>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76FBA7AC-6A05-46D5-B70A-0416B8900910}"/>
              </a:ext>
            </a:extLst>
          </p:cNvPr>
          <p:cNvSpPr>
            <a:spLocks noGrp="1"/>
          </p:cNvSpPr>
          <p:nvPr>
            <p:ph type="body" idx="10"/>
          </p:nvPr>
        </p:nvSpPr>
        <p:spPr>
          <a:xfrm>
            <a:off x="457200" y="1666328"/>
            <a:ext cx="4040188" cy="508546"/>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a:extLst>
              <a:ext uri="{FF2B5EF4-FFF2-40B4-BE49-F238E27FC236}">
                <a16:creationId xmlns:a16="http://schemas.microsoft.com/office/drawing/2014/main" id="{BD01E5D4-AFD3-4B32-8E0C-7DA69D44FF02}"/>
              </a:ext>
            </a:extLst>
          </p:cNvPr>
          <p:cNvSpPr>
            <a:spLocks noGrp="1"/>
          </p:cNvSpPr>
          <p:nvPr>
            <p:ph type="body" sz="quarter" idx="3"/>
          </p:nvPr>
        </p:nvSpPr>
        <p:spPr>
          <a:xfrm>
            <a:off x="4645025" y="1666328"/>
            <a:ext cx="4041775" cy="508546"/>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47619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0375"/>
            <a:ext cx="4038600" cy="4395788"/>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30375"/>
            <a:ext cx="4038600" cy="4395788"/>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14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468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895475"/>
            <a:ext cx="83058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29000" y="6305550"/>
            <a:ext cx="2133600" cy="47625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5867400" y="6534150"/>
            <a:ext cx="2895600" cy="476250"/>
          </a:xfrm>
          <a:prstGeom prst="rect">
            <a:avLst/>
          </a:prstGeom>
        </p:spPr>
        <p:txBody>
          <a:bodyPr/>
          <a:lstStyle>
            <a:lvl1pPr>
              <a:defRPr/>
            </a:lvl1pPr>
          </a:lstStyle>
          <a:p>
            <a:r>
              <a:rPr lang="en-US" altLang="en-US"/>
              <a:t>© 2009 Knobbe Martens Olson &amp; Bear LLP</a:t>
            </a:r>
          </a:p>
        </p:txBody>
      </p:sp>
      <p:sp>
        <p:nvSpPr>
          <p:cNvPr id="6" name="Slide Number Placeholder 5"/>
          <p:cNvSpPr>
            <a:spLocks noGrp="1"/>
          </p:cNvSpPr>
          <p:nvPr>
            <p:ph type="sldNum" sz="quarter" idx="12"/>
          </p:nvPr>
        </p:nvSpPr>
        <p:spPr>
          <a:xfrm>
            <a:off x="381000" y="6534150"/>
            <a:ext cx="2133600" cy="476250"/>
          </a:xfrm>
          <a:prstGeom prst="rect">
            <a:avLst/>
          </a:prstGeom>
        </p:spPr>
        <p:txBody>
          <a:bodyPr/>
          <a:lstStyle>
            <a:lvl1pPr>
              <a:defRPr/>
            </a:lvl1pPr>
          </a:lstStyle>
          <a:p>
            <a:fld id="{F657B85C-187F-4A57-8B65-C2DAF4C0D57F}" type="slidenum">
              <a:rPr lang="en-US" altLang="en-US"/>
              <a:pPr/>
              <a:t>‹#›</a:t>
            </a:fld>
            <a:endParaRPr lang="en-US" altLang="en-US"/>
          </a:p>
        </p:txBody>
      </p:sp>
    </p:spTree>
    <p:extLst>
      <p:ext uri="{BB962C8B-B14F-4D97-AF65-F5344CB8AC3E}">
        <p14:creationId xmlns:p14="http://schemas.microsoft.com/office/powerpoint/2010/main" val="87061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Title &amp; 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81050"/>
            <a:ext cx="8229600" cy="53451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2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82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48328"/>
            <a:ext cx="2196826" cy="210684"/>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9140" y="826287"/>
            <a:ext cx="1352092" cy="1352092"/>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9140" y="6190098"/>
            <a:ext cx="1198055" cy="144820"/>
          </a:xfrm>
          <a:prstGeom prst="rect">
            <a:avLst/>
          </a:prstGeom>
        </p:spPr>
      </p:pic>
      <p:pic>
        <p:nvPicPr>
          <p:cNvPr id="18" name="Picture 9" descr="Campaign_images_2014.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947191"/>
            <a:ext cx="9144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AA2C7A6-B516-4500-B023-0583C717B9A1}"/>
              </a:ext>
            </a:extLst>
          </p:cNvPr>
          <p:cNvSpPr/>
          <p:nvPr userDrawn="1"/>
        </p:nvSpPr>
        <p:spPr>
          <a:xfrm>
            <a:off x="0" y="3250818"/>
            <a:ext cx="9144000" cy="1158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66"/>
              </a:solidFill>
            </a:endParaRPr>
          </a:p>
        </p:txBody>
      </p:sp>
    </p:spTree>
    <p:extLst>
      <p:ext uri="{BB962C8B-B14F-4D97-AF65-F5344CB8AC3E}">
        <p14:creationId xmlns:p14="http://schemas.microsoft.com/office/powerpoint/2010/main" val="297659855"/>
      </p:ext>
    </p:extLst>
  </p:cSld>
  <p:clrMap bg1="lt1" tx1="dk1" bg2="lt2" tx2="dk2" accent1="accent1" accent2="accent2" accent3="accent3" accent4="accent4" accent5="accent5" accent6="accent6" hlink="hlink" folHlink="folHlink"/>
  <p:sldLayoutIdLst>
    <p:sldLayoutId id="2147483994" r:id="rId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r" defTabSz="914400" rtl="0" eaLnBrk="1" latinLnBrk="0" hangingPunct="1">
        <a:lnSpc>
          <a:spcPct val="90000"/>
        </a:lnSpc>
        <a:spcBef>
          <a:spcPct val="0"/>
        </a:spcBef>
        <a:buNone/>
        <a:defRPr sz="2200" kern="1200">
          <a:solidFill>
            <a:srgbClr val="003366"/>
          </a:solidFill>
          <a:latin typeface="Rockwell" panose="02060603020205020403" pitchFamily="18" charset="0"/>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rgbClr val="00336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a:buNone/>
        <a:defRPr sz="2400" kern="1200">
          <a:solidFill>
            <a:srgbClr val="00336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a:buNone/>
        <a:defRPr sz="2000" kern="1200">
          <a:solidFill>
            <a:srgbClr val="00336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a:buNone/>
        <a:defRPr sz="1800" kern="1200">
          <a:solidFill>
            <a:srgbClr val="00336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a:buNone/>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82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48328"/>
            <a:ext cx="2196826" cy="210684"/>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9140" y="826287"/>
            <a:ext cx="1352092" cy="1352092"/>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9140" y="6190098"/>
            <a:ext cx="1198055" cy="144820"/>
          </a:xfrm>
          <a:prstGeom prst="rect">
            <a:avLst/>
          </a:prstGeom>
        </p:spPr>
      </p:pic>
      <p:sp>
        <p:nvSpPr>
          <p:cNvPr id="12" name="Rectangle 2"/>
          <p:cNvSpPr txBox="1">
            <a:spLocks noChangeArrowheads="1"/>
          </p:cNvSpPr>
          <p:nvPr userDrawn="1"/>
        </p:nvSpPr>
        <p:spPr bwMode="auto">
          <a:xfrm>
            <a:off x="0" y="5530705"/>
            <a:ext cx="1042988"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Orange County</a:t>
            </a:r>
          </a:p>
        </p:txBody>
      </p:sp>
      <p:sp>
        <p:nvSpPr>
          <p:cNvPr id="13" name="Rectangle 2"/>
          <p:cNvSpPr txBox="1">
            <a:spLocks noChangeArrowheads="1"/>
          </p:cNvSpPr>
          <p:nvPr userDrawn="1"/>
        </p:nvSpPr>
        <p:spPr bwMode="auto">
          <a:xfrm>
            <a:off x="3481897" y="5530705"/>
            <a:ext cx="1044575"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San Diego</a:t>
            </a:r>
          </a:p>
        </p:txBody>
      </p:sp>
      <p:sp>
        <p:nvSpPr>
          <p:cNvPr id="19" name="Rectangle 2"/>
          <p:cNvSpPr txBox="1">
            <a:spLocks noChangeArrowheads="1"/>
          </p:cNvSpPr>
          <p:nvPr userDrawn="1"/>
        </p:nvSpPr>
        <p:spPr bwMode="auto">
          <a:xfrm>
            <a:off x="4644117" y="5530705"/>
            <a:ext cx="1042987"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San Francisco</a:t>
            </a:r>
          </a:p>
        </p:txBody>
      </p:sp>
      <p:sp>
        <p:nvSpPr>
          <p:cNvPr id="20" name="Rectangle 2"/>
          <p:cNvSpPr txBox="1">
            <a:spLocks noChangeArrowheads="1"/>
          </p:cNvSpPr>
          <p:nvPr userDrawn="1"/>
        </p:nvSpPr>
        <p:spPr bwMode="auto">
          <a:xfrm>
            <a:off x="6965381" y="5530705"/>
            <a:ext cx="1042987"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Silicon Valley</a:t>
            </a:r>
          </a:p>
        </p:txBody>
      </p:sp>
      <p:sp>
        <p:nvSpPr>
          <p:cNvPr id="21" name="Rectangle 2"/>
          <p:cNvSpPr txBox="1">
            <a:spLocks noChangeArrowheads="1"/>
          </p:cNvSpPr>
          <p:nvPr userDrawn="1"/>
        </p:nvSpPr>
        <p:spPr bwMode="auto">
          <a:xfrm>
            <a:off x="1160633" y="5530705"/>
            <a:ext cx="1042987"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Los Angeles</a:t>
            </a:r>
          </a:p>
        </p:txBody>
      </p:sp>
      <p:sp>
        <p:nvSpPr>
          <p:cNvPr id="22" name="Rectangle 2"/>
          <p:cNvSpPr txBox="1">
            <a:spLocks noChangeArrowheads="1"/>
          </p:cNvSpPr>
          <p:nvPr userDrawn="1"/>
        </p:nvSpPr>
        <p:spPr bwMode="auto">
          <a:xfrm>
            <a:off x="5804749" y="5530705"/>
            <a:ext cx="1042987"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Seattle</a:t>
            </a:r>
          </a:p>
        </p:txBody>
      </p:sp>
      <p:sp>
        <p:nvSpPr>
          <p:cNvPr id="23" name="Rectangle 2"/>
          <p:cNvSpPr txBox="1">
            <a:spLocks noChangeArrowheads="1"/>
          </p:cNvSpPr>
          <p:nvPr userDrawn="1"/>
        </p:nvSpPr>
        <p:spPr bwMode="auto">
          <a:xfrm>
            <a:off x="8126016" y="5530705"/>
            <a:ext cx="1042987"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Washington DC</a:t>
            </a:r>
          </a:p>
        </p:txBody>
      </p:sp>
      <p:sp>
        <p:nvSpPr>
          <p:cNvPr id="24" name="Rectangle 2"/>
          <p:cNvSpPr txBox="1">
            <a:spLocks noChangeArrowheads="1"/>
          </p:cNvSpPr>
          <p:nvPr userDrawn="1"/>
        </p:nvSpPr>
        <p:spPr bwMode="auto">
          <a:xfrm>
            <a:off x="2321265" y="5530705"/>
            <a:ext cx="1042987" cy="320675"/>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900" dirty="0">
                <a:solidFill>
                  <a:schemeClr val="bg1"/>
                </a:solidFill>
                <a:latin typeface="Rockwell" charset="0"/>
                <a:cs typeface="Rockwell" charset="0"/>
              </a:rPr>
              <a:t>New York</a:t>
            </a:r>
          </a:p>
        </p:txBody>
      </p:sp>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495308"/>
            <a:ext cx="9144000" cy="938294"/>
          </a:xfrm>
          <a:prstGeom prst="rect">
            <a:avLst/>
          </a:prstGeom>
        </p:spPr>
      </p:pic>
      <p:sp>
        <p:nvSpPr>
          <p:cNvPr id="29" name="Rectangle 28">
            <a:extLst>
              <a:ext uri="{FF2B5EF4-FFF2-40B4-BE49-F238E27FC236}">
                <a16:creationId xmlns:a16="http://schemas.microsoft.com/office/drawing/2014/main" id="{07F44D41-3E4E-4617-8BA7-7FF9A0451F32}"/>
              </a:ext>
            </a:extLst>
          </p:cNvPr>
          <p:cNvSpPr/>
          <p:nvPr userDrawn="1"/>
        </p:nvSpPr>
        <p:spPr>
          <a:xfrm>
            <a:off x="0" y="3250818"/>
            <a:ext cx="9144000" cy="1158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4001642"/>
      </p:ext>
    </p:extLst>
  </p:cSld>
  <p:clrMap bg1="lt1" tx1="dk1" bg2="lt2" tx2="dk2" accent1="accent1" accent2="accent2" accent3="accent3" accent4="accent4" accent5="accent5" accent6="accent6" hlink="hlink" folHlink="folHlink"/>
  <p:sldLayoutIdLst>
    <p:sldLayoutId id="2147483996" r:id="rId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r" defTabSz="914400" rtl="0" eaLnBrk="1" latinLnBrk="0" hangingPunct="1">
        <a:lnSpc>
          <a:spcPct val="90000"/>
        </a:lnSpc>
        <a:spcBef>
          <a:spcPct val="0"/>
        </a:spcBef>
        <a:buNone/>
        <a:defRPr sz="2200" kern="1200">
          <a:solidFill>
            <a:srgbClr val="003366"/>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lue_ray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Knobbe_Tab_Only_Registered_O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3913" y="636588"/>
            <a:ext cx="16637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Whi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KMOB_Logo2008_Color_O_CMY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7013"/>
            <a:ext cx="1423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9"/>
          <p:cNvSpPr txBox="1">
            <a:spLocks noChangeArrowheads="1"/>
          </p:cNvSpPr>
          <p:nvPr/>
        </p:nvSpPr>
        <p:spPr bwMode="auto">
          <a:xfrm>
            <a:off x="219075" y="6491288"/>
            <a:ext cx="40465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50000"/>
              </a:spcBef>
              <a:defRPr/>
            </a:pPr>
            <a:r>
              <a:rPr lang="en-US" altLang="en-US" sz="1200" baseline="-25000" dirty="0">
                <a:solidFill>
                  <a:schemeClr val="bg2"/>
                </a:solidFill>
                <a:latin typeface="Arial" pitchFamily="34" charset="0"/>
              </a:rPr>
              <a:t>©2012 Knobbe Martens, Olson &amp; Bear, LLP all rights reserved.</a:t>
            </a:r>
          </a:p>
        </p:txBody>
      </p:sp>
      <p:pic>
        <p:nvPicPr>
          <p:cNvPr id="1031" name="Picture 8" descr="Blue_ray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descr="Whi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8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p:cNvSpPr txBox="1">
            <a:spLocks noChangeArrowheads="1"/>
          </p:cNvSpPr>
          <p:nvPr/>
        </p:nvSpPr>
        <p:spPr bwMode="auto">
          <a:xfrm>
            <a:off x="219075" y="6491288"/>
            <a:ext cx="4046538" cy="244475"/>
          </a:xfrm>
          <a:prstGeom prst="rect">
            <a:avLst/>
          </a:prstGeom>
          <a:noFill/>
          <a:ln w="9525">
            <a:noFill/>
            <a:miter lim="800000"/>
            <a:headEnd/>
            <a:tailEnd/>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50000"/>
              </a:spcBef>
              <a:defRPr/>
            </a:pPr>
            <a:r>
              <a:rPr lang="en-US" altLang="en-US" sz="1000" dirty="0">
                <a:solidFill>
                  <a:schemeClr val="bg2"/>
                </a:solidFill>
                <a:latin typeface="Arial" panose="020B0604020202020204" pitchFamily="34" charset="0"/>
                <a:cs typeface="Arial" panose="020B0604020202020204" pitchFamily="34" charset="0"/>
              </a:rPr>
              <a:t>© 2018 Knobbe Martens</a:t>
            </a:r>
          </a:p>
        </p:txBody>
      </p:sp>
      <p:sp>
        <p:nvSpPr>
          <p:cNvPr id="1038" name="Rectangle 15"/>
          <p:cNvSpPr>
            <a:spLocks noChangeArrowheads="1"/>
          </p:cNvSpPr>
          <p:nvPr userDrawn="1"/>
        </p:nvSpPr>
        <p:spPr bwMode="auto">
          <a:xfrm>
            <a:off x="8264525" y="6467475"/>
            <a:ext cx="374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hangingPunct="1">
              <a:defRPr/>
            </a:pPr>
            <a:fld id="{8412F0BA-AD39-4FCB-83C3-3F90508150A8}" type="slidenum">
              <a:rPr lang="en-US" altLang="en-US" sz="1200" smtClean="0">
                <a:solidFill>
                  <a:schemeClr val="bg1"/>
                </a:solidFill>
                <a:latin typeface="Rockwell" pitchFamily="18" charset="0"/>
              </a:rPr>
              <a:pPr defTabSz="914400" eaLnBrk="1" hangingPunct="1">
                <a:defRPr/>
              </a:pPr>
              <a:t>‹#›</a:t>
            </a:fld>
            <a:endParaRPr lang="en-US" altLang="en-US" sz="1200" dirty="0">
              <a:solidFill>
                <a:schemeClr val="bg1"/>
              </a:solidFill>
              <a:latin typeface="Rockwell" pitchFamily="18" charset="0"/>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1000" y="348328"/>
            <a:ext cx="2196826" cy="210684"/>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59140" y="826287"/>
            <a:ext cx="1352092" cy="1352092"/>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0" fontAlgn="base" hangingPunct="0">
        <a:spcBef>
          <a:spcPct val="0"/>
        </a:spcBef>
        <a:spcAft>
          <a:spcPct val="0"/>
        </a:spcAft>
        <a:defRPr sz="3200">
          <a:solidFill>
            <a:schemeClr val="bg1"/>
          </a:solidFill>
          <a:latin typeface="+mj-lt"/>
          <a:ea typeface="+mj-ea"/>
          <a:cs typeface="MS PGothic" charset="0"/>
        </a:defRPr>
      </a:lvl1pPr>
      <a:lvl2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2pPr>
      <a:lvl3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3pPr>
      <a:lvl4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4pPr>
      <a:lvl5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5pPr>
      <a:lvl6pPr marL="457200" algn="l" defTabSz="457200" rtl="0" fontAlgn="base">
        <a:spcBef>
          <a:spcPct val="0"/>
        </a:spcBef>
        <a:spcAft>
          <a:spcPct val="0"/>
        </a:spcAft>
        <a:defRPr sz="3200">
          <a:solidFill>
            <a:schemeClr val="bg1"/>
          </a:solidFill>
          <a:latin typeface="Rockwell" pitchFamily="18" charset="0"/>
          <a:ea typeface="MS PGothic" pitchFamily="34" charset="-128"/>
        </a:defRPr>
      </a:lvl6pPr>
      <a:lvl7pPr marL="914400" algn="l" defTabSz="457200" rtl="0" fontAlgn="base">
        <a:spcBef>
          <a:spcPct val="0"/>
        </a:spcBef>
        <a:spcAft>
          <a:spcPct val="0"/>
        </a:spcAft>
        <a:defRPr sz="3200">
          <a:solidFill>
            <a:schemeClr val="bg1"/>
          </a:solidFill>
          <a:latin typeface="Rockwell" pitchFamily="18" charset="0"/>
          <a:ea typeface="MS PGothic" pitchFamily="34" charset="-128"/>
        </a:defRPr>
      </a:lvl7pPr>
      <a:lvl8pPr marL="1371600" algn="l" defTabSz="457200" rtl="0" fontAlgn="base">
        <a:spcBef>
          <a:spcPct val="0"/>
        </a:spcBef>
        <a:spcAft>
          <a:spcPct val="0"/>
        </a:spcAft>
        <a:defRPr sz="3200">
          <a:solidFill>
            <a:schemeClr val="bg1"/>
          </a:solidFill>
          <a:latin typeface="Rockwell" pitchFamily="18" charset="0"/>
          <a:ea typeface="MS PGothic" pitchFamily="34" charset="-128"/>
        </a:defRPr>
      </a:lvl8pPr>
      <a:lvl9pPr marL="1828800" algn="l" defTabSz="457200" rtl="0" fontAlgn="base">
        <a:spcBef>
          <a:spcPct val="0"/>
        </a:spcBef>
        <a:spcAft>
          <a:spcPct val="0"/>
        </a:spcAft>
        <a:defRPr sz="3200">
          <a:solidFill>
            <a:schemeClr val="bg1"/>
          </a:solidFill>
          <a:latin typeface="Rockwell" pitchFamily="18" charset="0"/>
          <a:ea typeface="MS PGothic" pitchFamily="34" charset="-128"/>
        </a:defRPr>
      </a:lvl9pPr>
    </p:titleStyle>
    <p:bodyStyle>
      <a:lvl1pPr marL="342900" indent="-342900" algn="l" defTabSz="457200" rtl="0" eaLnBrk="0" fontAlgn="base" hangingPunct="0">
        <a:lnSpc>
          <a:spcPct val="90000"/>
        </a:lnSpc>
        <a:spcBef>
          <a:spcPct val="50000"/>
        </a:spcBef>
        <a:spcAft>
          <a:spcPct val="0"/>
        </a:spcAft>
        <a:buFont typeface="Arial" charset="0"/>
        <a:buChar char="•"/>
        <a:defRPr sz="18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bg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840042"/>
            <a:ext cx="9144000" cy="826287"/>
          </a:xfrm>
          <a:prstGeom prst="rect">
            <a:avLst/>
          </a:prstGeom>
          <a:solidFill>
            <a:srgbClr val="009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Title Placeholder 1"/>
          <p:cNvSpPr>
            <a:spLocks noGrp="1"/>
          </p:cNvSpPr>
          <p:nvPr>
            <p:ph type="title"/>
          </p:nvPr>
        </p:nvSpPr>
        <p:spPr bwMode="auto">
          <a:xfrm>
            <a:off x="457200" y="840041"/>
            <a:ext cx="8229600" cy="8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4" name="Rectangle 7"/>
          <p:cNvSpPr>
            <a:spLocks noChangeArrowheads="1"/>
          </p:cNvSpPr>
          <p:nvPr/>
        </p:nvSpPr>
        <p:spPr bwMode="auto">
          <a:xfrm>
            <a:off x="8312150" y="6461125"/>
            <a:ext cx="374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fld id="{F1B5E91F-F245-480A-98C0-AFDA37693543}" type="slidenum">
              <a:rPr lang="en-US" altLang="en-US" sz="1200" smtClean="0">
                <a:latin typeface="Rockwell" pitchFamily="18" charset="0"/>
              </a:rPr>
              <a:pPr eaLnBrk="1" hangingPunct="1">
                <a:defRPr/>
              </a:pPr>
              <a:t>‹#›</a:t>
            </a:fld>
            <a:endParaRPr lang="en-US" altLang="en-US" sz="1200" dirty="0">
              <a:latin typeface="Rockwell" pitchFamily="18" charset="0"/>
            </a:endParaRPr>
          </a:p>
        </p:txBody>
      </p:sp>
      <p:sp>
        <p:nvSpPr>
          <p:cNvPr id="5" name="Text Box 7"/>
          <p:cNvSpPr txBox="1">
            <a:spLocks noChangeArrowheads="1"/>
          </p:cNvSpPr>
          <p:nvPr userDrawn="1"/>
        </p:nvSpPr>
        <p:spPr bwMode="auto">
          <a:xfrm>
            <a:off x="219075" y="6491288"/>
            <a:ext cx="4804338" cy="246221"/>
          </a:xfrm>
          <a:prstGeom prst="rect">
            <a:avLst/>
          </a:prstGeom>
          <a:noFill/>
          <a:ln w="9525">
            <a:noFill/>
            <a:miter lim="800000"/>
            <a:headEnd/>
            <a:tailEnd/>
          </a:ln>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50000"/>
              </a:spcBef>
              <a:defRPr/>
            </a:pPr>
            <a:r>
              <a:rPr lang="en-US" altLang="en-US" sz="1000" dirty="0" smtClean="0">
                <a:latin typeface="Arial" panose="020B0604020202020204" pitchFamily="34" charset="0"/>
                <a:cs typeface="Arial" panose="020B0604020202020204" pitchFamily="34" charset="0"/>
              </a:rPr>
              <a:t>© 2019 </a:t>
            </a:r>
            <a:r>
              <a:rPr lang="en-US" altLang="en-US" sz="1000" dirty="0" err="1" smtClean="0">
                <a:latin typeface="Arial" panose="020B0604020202020204" pitchFamily="34" charset="0"/>
                <a:cs typeface="Arial" panose="020B0604020202020204" pitchFamily="34" charset="0"/>
              </a:rPr>
              <a:t>Knobbe</a:t>
            </a:r>
            <a:r>
              <a:rPr lang="en-US" altLang="en-US" sz="1000" dirty="0" smtClean="0">
                <a:latin typeface="Arial" panose="020B0604020202020204" pitchFamily="34" charset="0"/>
                <a:cs typeface="Arial" panose="020B0604020202020204" pitchFamily="34" charset="0"/>
              </a:rPr>
              <a:t> Martens Olson &amp; Bear, L.L.P.,</a:t>
            </a:r>
            <a:r>
              <a:rPr lang="en-US" altLang="en-US" sz="1000" baseline="0" dirty="0" smtClean="0">
                <a:latin typeface="Arial" panose="020B0604020202020204" pitchFamily="34" charset="0"/>
                <a:cs typeface="Arial" panose="020B0604020202020204" pitchFamily="34" charset="0"/>
              </a:rPr>
              <a:t> </a:t>
            </a:r>
            <a:r>
              <a:rPr lang="en-US" altLang="en-US" sz="1000" dirty="0" err="1" smtClean="0">
                <a:latin typeface="Arial" panose="020B0604020202020204" pitchFamily="34" charset="0"/>
                <a:cs typeface="Arial" panose="020B0604020202020204" pitchFamily="34" charset="0"/>
              </a:rPr>
              <a:t>Bugnion</a:t>
            </a:r>
            <a:r>
              <a:rPr lang="en-US" altLang="en-US" sz="1000" dirty="0" smtClean="0">
                <a:latin typeface="Arial" panose="020B0604020202020204" pitchFamily="34" charset="0"/>
                <a:cs typeface="Arial" panose="020B0604020202020204" pitchFamily="34" charset="0"/>
              </a:rPr>
              <a:t> S.p.A and Oakley, Inc.</a:t>
            </a:r>
            <a:endParaRPr lang="en-US" altLang="en-US" sz="10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1000" y="348328"/>
            <a:ext cx="2196826" cy="210684"/>
          </a:xfrm>
          <a:prstGeom prst="rect">
            <a:avLst/>
          </a:prstGeom>
        </p:spPr>
      </p:pic>
    </p:spTree>
  </p:cSld>
  <p:clrMap bg1="lt1" tx1="dk1" bg2="lt2" tx2="dk2" accent1="accent1" accent2="accent2" accent3="accent3" accent4="accent4" accent5="accent5" accent6="accent6" hlink="hlink" folHlink="folHlink"/>
  <p:sldLayoutIdLst>
    <p:sldLayoutId id="2147483986" r:id="rId1"/>
    <p:sldLayoutId id="2147483997" r:id="rId2"/>
    <p:sldLayoutId id="2147483987" r:id="rId3"/>
    <p:sldLayoutId id="2147483998" r:id="rId4"/>
    <p:sldLayoutId id="2147484001" r:id="rId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0" fontAlgn="base" hangingPunct="0">
        <a:spcBef>
          <a:spcPct val="0"/>
        </a:spcBef>
        <a:spcAft>
          <a:spcPct val="0"/>
        </a:spcAft>
        <a:defRPr sz="2400">
          <a:solidFill>
            <a:schemeClr val="bg1"/>
          </a:solidFill>
          <a:latin typeface="+mj-lt"/>
          <a:ea typeface="+mj-ea"/>
          <a:cs typeface="MS PGothic" charset="0"/>
        </a:defRPr>
      </a:lvl1pPr>
      <a:lvl2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2pPr>
      <a:lvl3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3pPr>
      <a:lvl4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4pPr>
      <a:lvl5pPr algn="l" defTabSz="457200" rtl="0" eaLnBrk="0" fontAlgn="base" hangingPunct="0">
        <a:spcBef>
          <a:spcPct val="0"/>
        </a:spcBef>
        <a:spcAft>
          <a:spcPct val="0"/>
        </a:spcAft>
        <a:defRPr sz="3200">
          <a:solidFill>
            <a:schemeClr val="bg1"/>
          </a:solidFill>
          <a:latin typeface="Rockwell" pitchFamily="18" charset="0"/>
          <a:ea typeface="MS PGothic" pitchFamily="34" charset="-128"/>
          <a:cs typeface="MS PGothic" charset="0"/>
        </a:defRPr>
      </a:lvl5pPr>
      <a:lvl6pPr marL="457200" algn="l" defTabSz="457200" rtl="0" fontAlgn="base">
        <a:spcBef>
          <a:spcPct val="0"/>
        </a:spcBef>
        <a:spcAft>
          <a:spcPct val="0"/>
        </a:spcAft>
        <a:defRPr sz="3200">
          <a:solidFill>
            <a:schemeClr val="bg1"/>
          </a:solidFill>
          <a:latin typeface="Rockwell" pitchFamily="18" charset="0"/>
          <a:ea typeface="MS PGothic" pitchFamily="34" charset="-128"/>
        </a:defRPr>
      </a:lvl6pPr>
      <a:lvl7pPr marL="914400" algn="l" defTabSz="457200" rtl="0" fontAlgn="base">
        <a:spcBef>
          <a:spcPct val="0"/>
        </a:spcBef>
        <a:spcAft>
          <a:spcPct val="0"/>
        </a:spcAft>
        <a:defRPr sz="3200">
          <a:solidFill>
            <a:schemeClr val="bg1"/>
          </a:solidFill>
          <a:latin typeface="Rockwell" pitchFamily="18" charset="0"/>
          <a:ea typeface="MS PGothic" pitchFamily="34" charset="-128"/>
        </a:defRPr>
      </a:lvl7pPr>
      <a:lvl8pPr marL="1371600" algn="l" defTabSz="457200" rtl="0" fontAlgn="base">
        <a:spcBef>
          <a:spcPct val="0"/>
        </a:spcBef>
        <a:spcAft>
          <a:spcPct val="0"/>
        </a:spcAft>
        <a:defRPr sz="3200">
          <a:solidFill>
            <a:schemeClr val="bg1"/>
          </a:solidFill>
          <a:latin typeface="Rockwell" pitchFamily="18" charset="0"/>
          <a:ea typeface="MS PGothic" pitchFamily="34" charset="-128"/>
        </a:defRPr>
      </a:lvl8pPr>
      <a:lvl9pPr marL="1828800" algn="l" defTabSz="457200" rtl="0" fontAlgn="base">
        <a:spcBef>
          <a:spcPct val="0"/>
        </a:spcBef>
        <a:spcAft>
          <a:spcPct val="0"/>
        </a:spcAft>
        <a:defRPr sz="3200">
          <a:solidFill>
            <a:schemeClr val="bg1"/>
          </a:solidFill>
          <a:latin typeface="Rockwell" pitchFamily="18" charset="0"/>
          <a:ea typeface="MS PGothic" pitchFamily="34" charset="-128"/>
        </a:defRPr>
      </a:lvl9pPr>
    </p:titleStyle>
    <p:body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laceholder 1"/>
          <p:cNvSpPr>
            <a:spLocks noGrp="1"/>
          </p:cNvSpPr>
          <p:nvPr>
            <p:ph type="title"/>
          </p:nvPr>
        </p:nvSpPr>
        <p:spPr bwMode="auto">
          <a:xfrm>
            <a:off x="457200" y="781050"/>
            <a:ext cx="8229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6" name="Text Box 7"/>
          <p:cNvSpPr txBox="1">
            <a:spLocks noChangeArrowheads="1"/>
          </p:cNvSpPr>
          <p:nvPr userDrawn="1"/>
        </p:nvSpPr>
        <p:spPr bwMode="auto">
          <a:xfrm>
            <a:off x="219075" y="6491288"/>
            <a:ext cx="4046538" cy="246221"/>
          </a:xfrm>
          <a:prstGeom prst="rect">
            <a:avLst/>
          </a:prstGeom>
          <a:noFill/>
          <a:ln w="9525">
            <a:noFill/>
            <a:miter lim="800000"/>
            <a:headEnd/>
            <a:tailEnd/>
          </a:ln>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50000"/>
              </a:spcBef>
              <a:defRPr/>
            </a:pPr>
            <a:r>
              <a:rPr lang="en-US" altLang="en-US" sz="1000" dirty="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2019 </a:t>
            </a:r>
            <a:r>
              <a:rPr lang="en-US" altLang="en-US" sz="1000" dirty="0" err="1" smtClean="0">
                <a:latin typeface="Arial" panose="020B0604020202020204" pitchFamily="34" charset="0"/>
                <a:cs typeface="Arial" panose="020B0604020202020204" pitchFamily="34" charset="0"/>
              </a:rPr>
              <a:t>Knobbe</a:t>
            </a:r>
            <a:r>
              <a:rPr lang="en-US" altLang="en-US" sz="1000" dirty="0" smtClean="0">
                <a:latin typeface="Arial" panose="020B0604020202020204" pitchFamily="34" charset="0"/>
                <a:cs typeface="Arial" panose="020B0604020202020204" pitchFamily="34" charset="0"/>
              </a:rPr>
              <a:t> Martens Olson &amp; Bear, L.L.P. and </a:t>
            </a:r>
            <a:r>
              <a:rPr lang="en-US" altLang="en-US" sz="1000" dirty="0" err="1" smtClean="0">
                <a:latin typeface="Arial" panose="020B0604020202020204" pitchFamily="34" charset="0"/>
                <a:cs typeface="Arial" panose="020B0604020202020204" pitchFamily="34" charset="0"/>
              </a:rPr>
              <a:t>Bugnion</a:t>
            </a:r>
            <a:r>
              <a:rPr lang="en-US" altLang="en-US" sz="1000" dirty="0" smtClean="0">
                <a:latin typeface="Arial" panose="020B0604020202020204" pitchFamily="34" charset="0"/>
                <a:cs typeface="Arial" panose="020B0604020202020204" pitchFamily="34" charset="0"/>
              </a:rPr>
              <a:t> S.p.A.</a:t>
            </a:r>
            <a:endParaRPr lang="en-US" altLang="en-US" sz="1000" dirty="0">
              <a:latin typeface="Arial" panose="020B0604020202020204" pitchFamily="34" charset="0"/>
              <a:cs typeface="Arial" panose="020B0604020202020204" pitchFamily="34" charset="0"/>
            </a:endParaRPr>
          </a:p>
        </p:txBody>
      </p:sp>
      <p:sp>
        <p:nvSpPr>
          <p:cNvPr id="3079" name="Rectangle 10"/>
          <p:cNvSpPr>
            <a:spLocks noChangeArrowheads="1"/>
          </p:cNvSpPr>
          <p:nvPr userDrawn="1"/>
        </p:nvSpPr>
        <p:spPr bwMode="auto">
          <a:xfrm>
            <a:off x="8264525" y="6467475"/>
            <a:ext cx="374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fld id="{566F1898-0B27-48DF-9FAC-12003956BD41}" type="slidenum">
              <a:rPr lang="en-US" altLang="en-US" sz="1200" smtClean="0">
                <a:latin typeface="Rockwell" pitchFamily="18" charset="0"/>
              </a:rPr>
              <a:pPr eaLnBrk="1" hangingPunct="1">
                <a:defRPr/>
              </a:pPr>
              <a:t>‹#›</a:t>
            </a:fld>
            <a:endParaRPr lang="en-US" altLang="en-US" sz="1200" dirty="0">
              <a:latin typeface="Rockwell" pitchFamily="18" charset="0"/>
            </a:endParaRP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1000" y="348328"/>
            <a:ext cx="2196826" cy="210684"/>
          </a:xfrm>
          <a:prstGeom prst="rect">
            <a:avLst/>
          </a:prstGeom>
        </p:spPr>
      </p:pic>
    </p:spTree>
  </p:cSld>
  <p:clrMap bg1="lt1" tx1="dk1" bg2="lt2" tx2="dk2" accent1="accent1" accent2="accent2" accent3="accent3" accent4="accent4" accent5="accent5" accent6="accent6" hlink="hlink" folHlink="folHlink"/>
  <p:sldLayoutIdLst>
    <p:sldLayoutId id="2147483990" r:id="rId1"/>
    <p:sldLayoutId id="2147483988" r:id="rId2"/>
    <p:sldLayoutId id="2147483999" r:id="rId3"/>
    <p:sldLayoutId id="2147484000" r:id="rId4"/>
    <p:sldLayoutId id="2147483989" r:id="rId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0" fontAlgn="base" hangingPunct="0">
        <a:spcBef>
          <a:spcPct val="0"/>
        </a:spcBef>
        <a:spcAft>
          <a:spcPct val="0"/>
        </a:spcAft>
        <a:defRPr sz="2400">
          <a:solidFill>
            <a:schemeClr val="tx1"/>
          </a:solidFill>
          <a:latin typeface="+mj-lt"/>
          <a:ea typeface="+mj-ea"/>
          <a:cs typeface="MS PGothic" charset="0"/>
        </a:defRPr>
      </a:lvl1pPr>
      <a:lvl2pPr algn="l" defTabSz="457200" rtl="0" eaLnBrk="0" fontAlgn="base" hangingPunct="0">
        <a:spcBef>
          <a:spcPct val="0"/>
        </a:spcBef>
        <a:spcAft>
          <a:spcPct val="0"/>
        </a:spcAft>
        <a:defRPr sz="3200">
          <a:solidFill>
            <a:schemeClr val="tx1"/>
          </a:solidFill>
          <a:latin typeface="Rockwell" pitchFamily="18" charset="0"/>
          <a:ea typeface="MS PGothic" pitchFamily="34" charset="-128"/>
          <a:cs typeface="MS PGothic" charset="0"/>
        </a:defRPr>
      </a:lvl2pPr>
      <a:lvl3pPr algn="l" defTabSz="457200" rtl="0" eaLnBrk="0" fontAlgn="base" hangingPunct="0">
        <a:spcBef>
          <a:spcPct val="0"/>
        </a:spcBef>
        <a:spcAft>
          <a:spcPct val="0"/>
        </a:spcAft>
        <a:defRPr sz="3200">
          <a:solidFill>
            <a:schemeClr val="tx1"/>
          </a:solidFill>
          <a:latin typeface="Rockwell" pitchFamily="18" charset="0"/>
          <a:ea typeface="MS PGothic" pitchFamily="34" charset="-128"/>
          <a:cs typeface="MS PGothic" charset="0"/>
        </a:defRPr>
      </a:lvl3pPr>
      <a:lvl4pPr algn="l" defTabSz="457200" rtl="0" eaLnBrk="0" fontAlgn="base" hangingPunct="0">
        <a:spcBef>
          <a:spcPct val="0"/>
        </a:spcBef>
        <a:spcAft>
          <a:spcPct val="0"/>
        </a:spcAft>
        <a:defRPr sz="3200">
          <a:solidFill>
            <a:schemeClr val="tx1"/>
          </a:solidFill>
          <a:latin typeface="Rockwell" pitchFamily="18" charset="0"/>
          <a:ea typeface="MS PGothic" pitchFamily="34" charset="-128"/>
          <a:cs typeface="MS PGothic" charset="0"/>
        </a:defRPr>
      </a:lvl4pPr>
      <a:lvl5pPr algn="l" defTabSz="457200" rtl="0" eaLnBrk="0" fontAlgn="base" hangingPunct="0">
        <a:spcBef>
          <a:spcPct val="0"/>
        </a:spcBef>
        <a:spcAft>
          <a:spcPct val="0"/>
        </a:spcAft>
        <a:defRPr sz="3200">
          <a:solidFill>
            <a:schemeClr val="tx1"/>
          </a:solidFill>
          <a:latin typeface="Rockwell" pitchFamily="18" charset="0"/>
          <a:ea typeface="MS PGothic" pitchFamily="34" charset="-128"/>
          <a:cs typeface="MS PGothic" charset="0"/>
        </a:defRPr>
      </a:lvl5pPr>
      <a:lvl6pPr marL="457200" algn="l" defTabSz="457200" rtl="0" fontAlgn="base">
        <a:spcBef>
          <a:spcPct val="0"/>
        </a:spcBef>
        <a:spcAft>
          <a:spcPct val="0"/>
        </a:spcAft>
        <a:defRPr sz="3200">
          <a:solidFill>
            <a:schemeClr val="tx1"/>
          </a:solidFill>
          <a:latin typeface="Rockwell" pitchFamily="18" charset="0"/>
          <a:ea typeface="MS PGothic" pitchFamily="34" charset="-128"/>
        </a:defRPr>
      </a:lvl6pPr>
      <a:lvl7pPr marL="914400" algn="l" defTabSz="457200" rtl="0" fontAlgn="base">
        <a:spcBef>
          <a:spcPct val="0"/>
        </a:spcBef>
        <a:spcAft>
          <a:spcPct val="0"/>
        </a:spcAft>
        <a:defRPr sz="3200">
          <a:solidFill>
            <a:schemeClr val="tx1"/>
          </a:solidFill>
          <a:latin typeface="Rockwell" pitchFamily="18" charset="0"/>
          <a:ea typeface="MS PGothic" pitchFamily="34" charset="-128"/>
        </a:defRPr>
      </a:lvl7pPr>
      <a:lvl8pPr marL="1371600" algn="l" defTabSz="457200" rtl="0" fontAlgn="base">
        <a:spcBef>
          <a:spcPct val="0"/>
        </a:spcBef>
        <a:spcAft>
          <a:spcPct val="0"/>
        </a:spcAft>
        <a:defRPr sz="3200">
          <a:solidFill>
            <a:schemeClr val="tx1"/>
          </a:solidFill>
          <a:latin typeface="Rockwell" pitchFamily="18" charset="0"/>
          <a:ea typeface="MS PGothic" pitchFamily="34" charset="-128"/>
        </a:defRPr>
      </a:lvl8pPr>
      <a:lvl9pPr marL="1828800" algn="l" defTabSz="457200" rtl="0" fontAlgn="base">
        <a:spcBef>
          <a:spcPct val="0"/>
        </a:spcBef>
        <a:spcAft>
          <a:spcPct val="0"/>
        </a:spcAft>
        <a:defRPr sz="3200">
          <a:solidFill>
            <a:schemeClr val="tx1"/>
          </a:solidFill>
          <a:latin typeface="Rockwell" pitchFamily="18" charset="0"/>
          <a:ea typeface="MS PGothic" pitchFamily="34" charset="-128"/>
        </a:defRPr>
      </a:lvl9pPr>
    </p:titleStyle>
    <p:body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cid:part8.DADEC86B.6BDDC6B5@bugnion.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cid:part8.DADEC86B.6BDDC6B5@bugnion.it"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cid:part8.DADEC86B.6BDDC6B5@bugnion.it"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cid:part8.DADEC86B.6BDDC6B5@bugnion.i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cid:part8.DADEC86B.6BDDC6B5@bugnion.it"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dan.altman@knobbe.com" TargetMode="External"/><Relationship Id="rId7" Type="http://schemas.openxmlformats.org/officeDocument/2006/relationships/image" Target="cid:part8.DADEC86B.6BDDC6B5@bugnion.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mailto:akhal@oakley.com" TargetMode="External"/><Relationship Id="rId4" Type="http://schemas.openxmlformats.org/officeDocument/2006/relationships/hyperlink" Target="mailto:ferro@bugnion.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cid:part8.DADEC86B.6BDDC6B5@bugnion.it"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B4BDF14-C8FE-4D34-B54C-F956EE9C1CB7}"/>
              </a:ext>
            </a:extLst>
          </p:cNvPr>
          <p:cNvSpPr>
            <a:spLocks noGrp="1"/>
          </p:cNvSpPr>
          <p:nvPr>
            <p:ph type="title"/>
          </p:nvPr>
        </p:nvSpPr>
        <p:spPr>
          <a:xfrm>
            <a:off x="211526" y="3345804"/>
            <a:ext cx="4313746" cy="663006"/>
          </a:xfrm>
        </p:spPr>
        <p:txBody>
          <a:bodyPr/>
          <a:lstStyle/>
          <a:p>
            <a:pPr algn="l"/>
            <a:r>
              <a:rPr lang="en-US" sz="2400" dirty="0"/>
              <a:t/>
            </a:r>
            <a:br>
              <a:rPr lang="en-US" sz="2400" dirty="0"/>
            </a:br>
            <a:r>
              <a:rPr lang="en-US" sz="2400" dirty="0"/>
              <a:t>Design Panel</a:t>
            </a:r>
          </a:p>
        </p:txBody>
      </p:sp>
      <p:sp>
        <p:nvSpPr>
          <p:cNvPr id="17" name="Text Placeholder 16">
            <a:extLst>
              <a:ext uri="{FF2B5EF4-FFF2-40B4-BE49-F238E27FC236}">
                <a16:creationId xmlns:a16="http://schemas.microsoft.com/office/drawing/2014/main" id="{60359426-5552-4D1E-8890-7EE9BDC77E85}"/>
              </a:ext>
            </a:extLst>
          </p:cNvPr>
          <p:cNvSpPr>
            <a:spLocks noGrp="1"/>
          </p:cNvSpPr>
          <p:nvPr>
            <p:ph type="body" sz="quarter" idx="12"/>
          </p:nvPr>
        </p:nvSpPr>
        <p:spPr>
          <a:xfrm>
            <a:off x="3044142" y="3365675"/>
            <a:ext cx="5879939" cy="439910"/>
          </a:xfrm>
        </p:spPr>
        <p:txBody>
          <a:bodyPr/>
          <a:lstStyle/>
          <a:p>
            <a:pPr algn="l"/>
            <a:r>
              <a:rPr lang="en-US" altLang="en-US" sz="1800" dirty="0" smtClean="0">
                <a:solidFill>
                  <a:srgbClr val="1F497D"/>
                </a:solidFill>
              </a:rPr>
              <a:t>Speakers:  Dan Altman (</a:t>
            </a:r>
            <a:r>
              <a:rPr lang="en-US" altLang="en-US" sz="1600" dirty="0" err="1" smtClean="0">
                <a:solidFill>
                  <a:srgbClr val="1F497D"/>
                </a:solidFill>
              </a:rPr>
              <a:t>Knobbe</a:t>
            </a:r>
            <a:r>
              <a:rPr lang="en-US" altLang="en-US" sz="1600" dirty="0" smtClean="0">
                <a:solidFill>
                  <a:srgbClr val="1F497D"/>
                </a:solidFill>
              </a:rPr>
              <a:t> Martens</a:t>
            </a:r>
            <a:r>
              <a:rPr lang="en-US" altLang="en-US" sz="1800" dirty="0" smtClean="0">
                <a:solidFill>
                  <a:srgbClr val="1F497D"/>
                </a:solidFill>
              </a:rPr>
              <a:t>), Stefano Ferro (</a:t>
            </a:r>
            <a:r>
              <a:rPr lang="en-US" altLang="en-US" sz="1600" dirty="0" err="1" smtClean="0">
                <a:solidFill>
                  <a:srgbClr val="1F497D"/>
                </a:solidFill>
              </a:rPr>
              <a:t>Bugnion</a:t>
            </a:r>
            <a:r>
              <a:rPr lang="en-US" altLang="en-US" sz="1800" dirty="0" smtClean="0">
                <a:solidFill>
                  <a:srgbClr val="1F497D"/>
                </a:solidFill>
              </a:rPr>
              <a:t>), Anbar Khal (</a:t>
            </a:r>
            <a:r>
              <a:rPr lang="en-US" altLang="en-US" sz="1600" dirty="0" smtClean="0">
                <a:solidFill>
                  <a:srgbClr val="1F497D"/>
                </a:solidFill>
              </a:rPr>
              <a:t>Oakley</a:t>
            </a:r>
            <a:r>
              <a:rPr lang="en-US" altLang="en-US" sz="1800" dirty="0" smtClean="0">
                <a:solidFill>
                  <a:srgbClr val="1F497D"/>
                </a:solidFill>
              </a:rPr>
              <a:t>)</a:t>
            </a:r>
          </a:p>
          <a:p>
            <a:pPr algn="l"/>
            <a:r>
              <a:rPr lang="en-US" sz="1800" dirty="0" smtClean="0">
                <a:solidFill>
                  <a:srgbClr val="1F497D"/>
                </a:solidFill>
              </a:rPr>
              <a:t>Moderated by:  Hans Mayer </a:t>
            </a:r>
            <a:r>
              <a:rPr lang="en-US" altLang="en-US" sz="2000" dirty="0">
                <a:solidFill>
                  <a:srgbClr val="1F497D"/>
                </a:solidFill>
              </a:rPr>
              <a:t>(</a:t>
            </a:r>
            <a:r>
              <a:rPr lang="en-US" altLang="en-US" sz="1600" dirty="0" err="1">
                <a:solidFill>
                  <a:srgbClr val="1F497D"/>
                </a:solidFill>
              </a:rPr>
              <a:t>Knobbe</a:t>
            </a:r>
            <a:r>
              <a:rPr lang="en-US" altLang="en-US" sz="1600" dirty="0">
                <a:solidFill>
                  <a:srgbClr val="1F497D"/>
                </a:solidFill>
              </a:rPr>
              <a:t> Martens</a:t>
            </a:r>
            <a:r>
              <a:rPr lang="en-US" altLang="en-US" sz="2000" dirty="0" smtClean="0">
                <a:solidFill>
                  <a:srgbClr val="1F497D"/>
                </a:solidFill>
              </a:rPr>
              <a:t>)</a:t>
            </a:r>
            <a:endParaRPr lang="en-US" sz="1800" dirty="0"/>
          </a:p>
        </p:txBody>
      </p:sp>
      <p:sp>
        <p:nvSpPr>
          <p:cNvPr id="6" name="TextBox 5"/>
          <p:cNvSpPr txBox="1"/>
          <p:nvPr/>
        </p:nvSpPr>
        <p:spPr>
          <a:xfrm>
            <a:off x="344870" y="5657671"/>
            <a:ext cx="2368534" cy="1384995"/>
          </a:xfrm>
          <a:prstGeom prst="rect">
            <a:avLst/>
          </a:prstGeom>
          <a:noFill/>
        </p:spPr>
        <p:txBody>
          <a:bodyPr wrap="none">
            <a:spAutoFit/>
          </a:bodyPr>
          <a:lstStyle/>
          <a:p>
            <a:pPr>
              <a:defRPr/>
            </a:pPr>
            <a:r>
              <a:rPr lang="en-US" dirty="0">
                <a:solidFill>
                  <a:schemeClr val="bg1"/>
                </a:solidFill>
                <a:latin typeface="Rockwell" panose="02060603020205020403" pitchFamily="18" charset="0"/>
              </a:rPr>
              <a:t> </a:t>
            </a:r>
            <a:r>
              <a:rPr lang="en-US" dirty="0" smtClean="0">
                <a:solidFill>
                  <a:schemeClr val="bg1"/>
                </a:solidFill>
                <a:latin typeface="Rockwell" panose="02060603020205020403" pitchFamily="18" charset="0"/>
              </a:rPr>
              <a:t>              </a:t>
            </a:r>
            <a:endParaRPr lang="en-US" dirty="0">
              <a:solidFill>
                <a:schemeClr val="bg1"/>
              </a:solidFill>
              <a:latin typeface="Rockwell" panose="02060603020205020403" pitchFamily="18" charset="0"/>
            </a:endParaRPr>
          </a:p>
          <a:p>
            <a:pPr>
              <a:defRPr/>
            </a:pPr>
            <a:r>
              <a:rPr lang="en-US" altLang="en-US" sz="1800" dirty="0" smtClean="0">
                <a:solidFill>
                  <a:schemeClr val="bg1"/>
                </a:solidFill>
                <a:latin typeface="Times New Roman" panose="02020603050405020304" pitchFamily="18" charset="0"/>
                <a:cs typeface="Times New Roman" panose="02020603050405020304" pitchFamily="18" charset="0"/>
              </a:rPr>
              <a:t>Washington in the West</a:t>
            </a:r>
          </a:p>
          <a:p>
            <a:pPr>
              <a:defRPr/>
            </a:pPr>
            <a:r>
              <a:rPr lang="en-US" altLang="en-US" sz="1800" dirty="0" smtClean="0">
                <a:solidFill>
                  <a:schemeClr val="bg1"/>
                </a:solidFill>
                <a:latin typeface="Times New Roman" panose="02020603050405020304" pitchFamily="18" charset="0"/>
                <a:cs typeface="Times New Roman" panose="02020603050405020304" pitchFamily="18" charset="0"/>
              </a:rPr>
              <a:t>January 29, 2019</a:t>
            </a:r>
            <a:endParaRPr lang="en-US" altLang="en-US" sz="1400" dirty="0">
              <a:solidFill>
                <a:schemeClr val="bg1"/>
              </a:solidFill>
              <a:latin typeface="Times New Roman" panose="02020603050405020304" pitchFamily="18" charset="0"/>
              <a:cs typeface="Times New Roman" panose="02020603050405020304" pitchFamily="18" charset="0"/>
            </a:endParaRPr>
          </a:p>
          <a:p>
            <a:pPr>
              <a:defRPr/>
            </a:pPr>
            <a:r>
              <a:rPr lang="en-US"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46" y="5673642"/>
            <a:ext cx="1160072" cy="331450"/>
          </a:xfrm>
          <a:prstGeom prst="rect">
            <a:avLst/>
          </a:prstGeom>
        </p:spPr>
      </p:pic>
      <p:pic>
        <p:nvPicPr>
          <p:cNvPr id="7" name="Picture 1" descr="Bugnio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26238" y="19419"/>
            <a:ext cx="2108750" cy="7623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66788" y="6316364"/>
            <a:ext cx="1261499" cy="338554"/>
          </a:xfrm>
          <a:prstGeom prst="rect">
            <a:avLst/>
          </a:prstGeom>
          <a:noFill/>
        </p:spPr>
        <p:txBody>
          <a:bodyPr wrap="none" rtlCol="0">
            <a:spAutoFit/>
          </a:bodyPr>
          <a:lstStyle/>
          <a:p>
            <a:r>
              <a:rPr lang="en-US" sz="1600" dirty="0">
                <a:solidFill>
                  <a:schemeClr val="bg1"/>
                </a:solidFill>
                <a:latin typeface="Rockwell" panose="02060603020205020403" pitchFamily="18" charset="0"/>
              </a:rPr>
              <a:t>b</a:t>
            </a:r>
            <a:r>
              <a:rPr lang="en-US" sz="1600" dirty="0" smtClean="0">
                <a:solidFill>
                  <a:schemeClr val="bg1"/>
                </a:solidFill>
                <a:latin typeface="Rockwell" panose="02060603020205020403" pitchFamily="18" charset="0"/>
              </a:rPr>
              <a:t>ugnion.eu</a:t>
            </a:r>
            <a:endParaRPr lang="en-US" sz="1600" dirty="0">
              <a:solidFill>
                <a:schemeClr val="bg1"/>
              </a:solidFill>
              <a:latin typeface="Rockwell" panose="02060603020205020403" pitchFamily="18" charset="0"/>
            </a:endParaRPr>
          </a:p>
        </p:txBody>
      </p:sp>
      <p:sp>
        <p:nvSpPr>
          <p:cNvPr id="9" name="TextBox 8"/>
          <p:cNvSpPr txBox="1"/>
          <p:nvPr/>
        </p:nvSpPr>
        <p:spPr>
          <a:xfrm>
            <a:off x="6466787" y="5872607"/>
            <a:ext cx="1252394" cy="338554"/>
          </a:xfrm>
          <a:prstGeom prst="rect">
            <a:avLst/>
          </a:prstGeom>
          <a:noFill/>
        </p:spPr>
        <p:txBody>
          <a:bodyPr wrap="none" rtlCol="0">
            <a:spAutoFit/>
          </a:bodyPr>
          <a:lstStyle/>
          <a:p>
            <a:r>
              <a:rPr lang="en-US" sz="1600" dirty="0">
                <a:solidFill>
                  <a:schemeClr val="bg1"/>
                </a:solidFill>
                <a:latin typeface="Rockwell" panose="02060603020205020403" pitchFamily="18" charset="0"/>
              </a:rPr>
              <a:t>o</a:t>
            </a:r>
            <a:r>
              <a:rPr lang="en-US" sz="1600" dirty="0" smtClean="0">
                <a:solidFill>
                  <a:schemeClr val="bg1"/>
                </a:solidFill>
                <a:latin typeface="Rockwell" panose="02060603020205020403" pitchFamily="18" charset="0"/>
              </a:rPr>
              <a:t>akley.com</a:t>
            </a:r>
            <a:endParaRPr lang="en-US" sz="1600" dirty="0">
              <a:solidFill>
                <a:schemeClr val="bg1"/>
              </a:solidFill>
              <a:latin typeface="Rockwell" panose="02060603020205020403" pitchFamily="18"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728" y="387267"/>
            <a:ext cx="1819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079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827107"/>
            <a:ext cx="8305800" cy="838200"/>
          </a:xfrm>
        </p:spPr>
        <p:txBody>
          <a:bodyPr/>
          <a:lstStyle/>
          <a:p>
            <a:pPr lvl="0"/>
            <a:r>
              <a:rPr lang="en-US" i="1" dirty="0"/>
              <a:t>International Seaway </a:t>
            </a:r>
            <a:endParaRPr lang="en-US" dirty="0"/>
          </a:p>
        </p:txBody>
      </p:sp>
      <p:sp>
        <p:nvSpPr>
          <p:cNvPr id="50179" name="Rectangle 3"/>
          <p:cNvSpPr>
            <a:spLocks noGrp="1" noChangeArrowheads="1"/>
          </p:cNvSpPr>
          <p:nvPr>
            <p:ph type="body" idx="1"/>
          </p:nvPr>
        </p:nvSpPr>
        <p:spPr>
          <a:xfrm>
            <a:off x="0" y="1669229"/>
            <a:ext cx="4791635" cy="4267200"/>
          </a:xfrm>
        </p:spPr>
        <p:txBody>
          <a:bodyPr/>
          <a:lstStyle/>
          <a:p>
            <a:endParaRPr lang="en-US" altLang="en-US" sz="2200" dirty="0">
              <a:latin typeface="+mj-lt"/>
            </a:endParaRPr>
          </a:p>
          <a:p>
            <a:pPr lvl="1"/>
            <a:endParaRPr lang="en-US" altLang="en-US" sz="2200" dirty="0"/>
          </a:p>
        </p:txBody>
      </p:sp>
      <p:sp>
        <p:nvSpPr>
          <p:cNvPr id="5" name="Rectangle 3"/>
          <p:cNvSpPr txBox="1">
            <a:spLocks noChangeArrowheads="1"/>
          </p:cNvSpPr>
          <p:nvPr/>
        </p:nvSpPr>
        <p:spPr>
          <a:xfrm>
            <a:off x="173182" y="1942185"/>
            <a:ext cx="8648699"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pPr marL="0" indent="0" algn="just">
              <a:buNone/>
            </a:pPr>
            <a:endParaRPr lang="en-US" b="1" dirty="0" smtClean="0"/>
          </a:p>
          <a:p>
            <a:pPr marL="0" indent="0" algn="ctr">
              <a:buNone/>
            </a:pPr>
            <a:r>
              <a:rPr lang="en-US" sz="2200" b="1" dirty="0" smtClean="0"/>
              <a:t>The </a:t>
            </a:r>
            <a:r>
              <a:rPr lang="en-US" sz="2200" b="1" dirty="0"/>
              <a:t>EU standpoint:</a:t>
            </a:r>
          </a:p>
          <a:p>
            <a:pPr marL="0" indent="0" algn="just">
              <a:buNone/>
            </a:pPr>
            <a:endParaRPr lang="en-US" b="1" dirty="0"/>
          </a:p>
          <a:p>
            <a:pPr algn="just">
              <a:buFontTx/>
              <a:buChar char="-"/>
            </a:pPr>
            <a:r>
              <a:rPr lang="en-US" sz="2000" dirty="0"/>
              <a:t>A design is </a:t>
            </a:r>
            <a:r>
              <a:rPr lang="en-US" sz="2000" b="1" dirty="0">
                <a:solidFill>
                  <a:srgbClr val="FF0000"/>
                </a:solidFill>
              </a:rPr>
              <a:t>new</a:t>
            </a:r>
            <a:r>
              <a:rPr lang="en-US" sz="2000" dirty="0"/>
              <a:t> if it is not anticipated by an identical design which was disclosed according to Article 7 CDR</a:t>
            </a:r>
          </a:p>
          <a:p>
            <a:pPr algn="just">
              <a:buFontTx/>
              <a:buChar char="-"/>
            </a:pPr>
            <a:r>
              <a:rPr lang="en-US" sz="2000" dirty="0"/>
              <a:t>Designs are considered as being ‘identical’ if their features differ only in </a:t>
            </a:r>
            <a:r>
              <a:rPr lang="en-US" sz="2000" b="1" dirty="0">
                <a:solidFill>
                  <a:srgbClr val="FF0000"/>
                </a:solidFill>
              </a:rPr>
              <a:t>immaterial details</a:t>
            </a:r>
          </a:p>
          <a:p>
            <a:pPr algn="just">
              <a:buFontTx/>
              <a:buChar char="-"/>
            </a:pPr>
            <a:r>
              <a:rPr lang="en-US" sz="2000" dirty="0"/>
              <a:t>Example of an immaterial detail: slight variation in shade of color pattern of the compared design</a:t>
            </a:r>
          </a:p>
          <a:p>
            <a:pPr marL="457200" lvl="1" indent="0">
              <a:buNone/>
            </a:pPr>
            <a:endParaRPr lang="en-US" dirty="0" smtClean="0"/>
          </a:p>
          <a:p>
            <a:pPr marL="457200" lvl="1" indent="0">
              <a:buNone/>
            </a:pPr>
            <a:endParaRPr lang="en-US" dirty="0"/>
          </a:p>
          <a:p>
            <a:pPr lvl="1"/>
            <a:endParaRPr lang="en-US" dirty="0" smtClean="0"/>
          </a:p>
          <a:p>
            <a:pPr lvl="1"/>
            <a:endParaRPr lang="en-US" dirty="0"/>
          </a:p>
          <a:p>
            <a:endParaRPr lang="en-US" dirty="0" smtClean="0"/>
          </a:p>
          <a:p>
            <a:endParaRPr lang="en-US" altLang="en-US" sz="2400" kern="0" dirty="0">
              <a:latin typeface="+mn-lt"/>
            </a:endParaRPr>
          </a:p>
        </p:txBody>
      </p:sp>
      <p:pic>
        <p:nvPicPr>
          <p:cNvPr id="1025" name="Picture 1" descr="Bugn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 y="19419"/>
            <a:ext cx="2276881" cy="8230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277" y="2156674"/>
            <a:ext cx="948963" cy="632642"/>
          </a:xfrm>
          <a:prstGeom prst="rect">
            <a:avLst/>
          </a:prstGeom>
        </p:spPr>
      </p:pic>
    </p:spTree>
    <p:extLst>
      <p:ext uri="{BB962C8B-B14F-4D97-AF65-F5344CB8AC3E}">
        <p14:creationId xmlns:p14="http://schemas.microsoft.com/office/powerpoint/2010/main" val="307660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i="1" dirty="0" smtClean="0"/>
              <a:t>International Seaway Trading Corp – Practical Application</a:t>
            </a:r>
            <a:endParaRPr lang="en-US" sz="2000" i="1" dirty="0"/>
          </a:p>
        </p:txBody>
      </p:sp>
      <p:cxnSp>
        <p:nvCxnSpPr>
          <p:cNvPr id="6" name="Straight Connector 5"/>
          <p:cNvCxnSpPr/>
          <p:nvPr/>
        </p:nvCxnSpPr>
        <p:spPr>
          <a:xfrm flipV="1">
            <a:off x="891988" y="1990163"/>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6788" y="2003611"/>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00200" y="2438400"/>
            <a:ext cx="609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2200" y="2438400"/>
            <a:ext cx="609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71800" y="2026023"/>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90047" y="2034987"/>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2"/>
            <a:endCxn id="10" idx="6"/>
          </p:cNvCxnSpPr>
          <p:nvPr/>
        </p:nvCxnSpPr>
        <p:spPr>
          <a:xfrm flipH="1">
            <a:off x="2209800" y="28194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047999" y="3392016"/>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2799" y="3381933"/>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024720" y="3412190"/>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8485" y="3378570"/>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36677" y="4187638"/>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93488" y="5199759"/>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8288" y="5213207"/>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916222" y="5268115"/>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21022" y="5286727"/>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66989" y="6051407"/>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Chord 37"/>
          <p:cNvSpPr/>
          <p:nvPr/>
        </p:nvSpPr>
        <p:spPr>
          <a:xfrm rot="17718012">
            <a:off x="6423263" y="5729521"/>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7631101">
            <a:off x="7171377" y="5746606"/>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p:nvSpPr>
        <p:spPr>
          <a:xfrm rot="10800000">
            <a:off x="4462183" y="4040840"/>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p:cNvSpPr/>
          <p:nvPr/>
        </p:nvSpPr>
        <p:spPr>
          <a:xfrm rot="10800000">
            <a:off x="3785347" y="4040840"/>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290401" y="1728442"/>
            <a:ext cx="1522276" cy="369332"/>
          </a:xfrm>
          <a:prstGeom prst="rect">
            <a:avLst/>
          </a:prstGeom>
          <a:noFill/>
        </p:spPr>
        <p:txBody>
          <a:bodyPr wrap="none" rtlCol="0">
            <a:spAutoFit/>
          </a:bodyPr>
          <a:lstStyle/>
          <a:p>
            <a:r>
              <a:rPr lang="en-US" dirty="0" smtClean="0"/>
              <a:t>Cited Prior Art</a:t>
            </a:r>
            <a:endParaRPr lang="en-US" dirty="0"/>
          </a:p>
        </p:txBody>
      </p:sp>
      <p:sp>
        <p:nvSpPr>
          <p:cNvPr id="48" name="TextBox 47"/>
          <p:cNvSpPr txBox="1"/>
          <p:nvPr/>
        </p:nvSpPr>
        <p:spPr>
          <a:xfrm>
            <a:off x="3281182" y="2939202"/>
            <a:ext cx="1712585" cy="369332"/>
          </a:xfrm>
          <a:prstGeom prst="rect">
            <a:avLst/>
          </a:prstGeom>
          <a:noFill/>
        </p:spPr>
        <p:txBody>
          <a:bodyPr wrap="none" rtlCol="0">
            <a:spAutoFit/>
          </a:bodyPr>
          <a:lstStyle/>
          <a:p>
            <a:r>
              <a:rPr lang="en-US" dirty="0" smtClean="0">
                <a:solidFill>
                  <a:srgbClr val="FF0000"/>
                </a:solidFill>
              </a:rPr>
              <a:t>Patented Design</a:t>
            </a:r>
            <a:endParaRPr lang="en-US" dirty="0">
              <a:solidFill>
                <a:srgbClr val="FF0000"/>
              </a:solidFill>
            </a:endParaRPr>
          </a:p>
        </p:txBody>
      </p:sp>
      <p:sp>
        <p:nvSpPr>
          <p:cNvPr id="49" name="TextBox 48"/>
          <p:cNvSpPr txBox="1"/>
          <p:nvPr/>
        </p:nvSpPr>
        <p:spPr>
          <a:xfrm>
            <a:off x="6066620" y="4087363"/>
            <a:ext cx="2505537" cy="923330"/>
          </a:xfrm>
          <a:prstGeom prst="rect">
            <a:avLst/>
          </a:prstGeom>
          <a:noFill/>
        </p:spPr>
        <p:txBody>
          <a:bodyPr wrap="square" rtlCol="0">
            <a:spAutoFit/>
          </a:bodyPr>
          <a:lstStyle/>
          <a:p>
            <a:r>
              <a:rPr lang="en-US" dirty="0" smtClean="0"/>
              <a:t>Prior Art 2 – Substantially similar; Invalidates</a:t>
            </a:r>
            <a:endParaRPr lang="en-US" dirty="0"/>
          </a:p>
        </p:txBody>
      </p:sp>
      <p:cxnSp>
        <p:nvCxnSpPr>
          <p:cNvPr id="66" name="Straight Connector 65"/>
          <p:cNvCxnSpPr/>
          <p:nvPr/>
        </p:nvCxnSpPr>
        <p:spPr>
          <a:xfrm flipV="1">
            <a:off x="499441" y="5123328"/>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04241" y="5136776"/>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458429" y="5235618"/>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63370" y="5217918"/>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752600" y="6021102"/>
            <a:ext cx="2000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37202" y="3653627"/>
            <a:ext cx="2765612" cy="923330"/>
          </a:xfrm>
          <a:prstGeom prst="rect">
            <a:avLst/>
          </a:prstGeom>
          <a:noFill/>
        </p:spPr>
        <p:txBody>
          <a:bodyPr wrap="square" rtlCol="0">
            <a:spAutoFit/>
          </a:bodyPr>
          <a:lstStyle/>
          <a:p>
            <a:r>
              <a:rPr lang="en-US" dirty="0" smtClean="0"/>
              <a:t>Prior Art 1 – </a:t>
            </a:r>
          </a:p>
          <a:p>
            <a:r>
              <a:rPr lang="en-US" dirty="0" smtClean="0"/>
              <a:t>Not substantially similar; Does not invalidate</a:t>
            </a:r>
            <a:endParaRPr lang="en-US" dirty="0"/>
          </a:p>
        </p:txBody>
      </p:sp>
      <p:sp>
        <p:nvSpPr>
          <p:cNvPr id="74" name="Rounded Rectangle 73"/>
          <p:cNvSpPr/>
          <p:nvPr/>
        </p:nvSpPr>
        <p:spPr>
          <a:xfrm>
            <a:off x="1196788" y="5726274"/>
            <a:ext cx="555812" cy="61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905000" y="5726274"/>
            <a:ext cx="555812" cy="61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574675" y="2667000"/>
            <a:ext cx="221877"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7016" y="190919"/>
            <a:ext cx="2565661" cy="461665"/>
          </a:xfrm>
          <a:prstGeom prst="rect">
            <a:avLst/>
          </a:prstGeom>
          <a:solidFill>
            <a:schemeClr val="bg1"/>
          </a:solidFill>
          <a:ln>
            <a:solidFill>
              <a:schemeClr val="bg1"/>
            </a:solidFill>
          </a:ln>
        </p:spPr>
        <p:txBody>
          <a:bodyPr wrap="square" rtlCol="0">
            <a:sp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0" y="302688"/>
            <a:ext cx="1819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8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MRC Innovations, Inc. v. Hunter Mfg., LLP</a:t>
            </a:r>
            <a:r>
              <a:rPr lang="en-US" dirty="0"/>
              <a:t>, 747 F.3d 1326 (Fed. Cir. 2014)</a:t>
            </a:r>
          </a:p>
        </p:txBody>
      </p:sp>
      <p:sp>
        <p:nvSpPr>
          <p:cNvPr id="3" name="Content Placeholder 2"/>
          <p:cNvSpPr>
            <a:spLocks noGrp="1"/>
          </p:cNvSpPr>
          <p:nvPr>
            <p:ph idx="1"/>
          </p:nvPr>
        </p:nvSpPr>
        <p:spPr>
          <a:xfrm>
            <a:off x="3943944" y="1850462"/>
            <a:ext cx="4922150" cy="4675844"/>
          </a:xfrm>
        </p:spPr>
        <p:txBody>
          <a:bodyPr/>
          <a:lstStyle/>
          <a:p>
            <a:endParaRPr lang="en-US" altLang="en-US" sz="2200" dirty="0"/>
          </a:p>
          <a:p>
            <a:endParaRPr lang="en-US" dirty="0"/>
          </a:p>
        </p:txBody>
      </p:sp>
      <p:sp>
        <p:nvSpPr>
          <p:cNvPr id="4" name="Content Placeholder 1"/>
          <p:cNvSpPr txBox="1">
            <a:spLocks/>
          </p:cNvSpPr>
          <p:nvPr/>
        </p:nvSpPr>
        <p:spPr>
          <a:xfrm>
            <a:off x="381000" y="1895475"/>
            <a:ext cx="8305800"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r>
              <a:rPr lang="en-US" sz="2000" dirty="0"/>
              <a:t>The test for obviousness in design patent </a:t>
            </a:r>
            <a:r>
              <a:rPr lang="en-US" sz="2000" dirty="0" smtClean="0"/>
              <a:t>cases</a:t>
            </a:r>
          </a:p>
          <a:p>
            <a:pPr lvl="1"/>
            <a:r>
              <a:rPr lang="en-US" sz="2000" dirty="0" smtClean="0"/>
              <a:t>identification </a:t>
            </a:r>
            <a:r>
              <a:rPr lang="en-US" sz="2000" dirty="0"/>
              <a:t>of a primary </a:t>
            </a:r>
            <a:r>
              <a:rPr lang="en-US" sz="2000" dirty="0" smtClean="0"/>
              <a:t>reference</a:t>
            </a:r>
          </a:p>
          <a:p>
            <a:pPr lvl="2"/>
            <a:r>
              <a:rPr lang="en-US" sz="2000" dirty="0" smtClean="0"/>
              <a:t>“</a:t>
            </a:r>
            <a:r>
              <a:rPr lang="en-US" sz="2000" dirty="0"/>
              <a:t>something in existence” </a:t>
            </a:r>
            <a:endParaRPr lang="en-US" sz="2000" dirty="0" smtClean="0"/>
          </a:p>
          <a:p>
            <a:pPr lvl="2"/>
            <a:r>
              <a:rPr lang="en-US" sz="2000" dirty="0" smtClean="0"/>
              <a:t>has </a:t>
            </a:r>
            <a:r>
              <a:rPr lang="en-US" sz="2000" dirty="0"/>
              <a:t>basically the same characteristics of the claimed design.  </a:t>
            </a:r>
            <a:endParaRPr lang="en-US" sz="2000" dirty="0" smtClean="0"/>
          </a:p>
          <a:p>
            <a:pPr lvl="1"/>
            <a:r>
              <a:rPr lang="en-US" sz="2000" dirty="0" smtClean="0"/>
              <a:t>Secondary </a:t>
            </a:r>
            <a:r>
              <a:rPr lang="en-US" sz="2000" dirty="0"/>
              <a:t>references </a:t>
            </a:r>
            <a:endParaRPr lang="en-US" sz="2000" dirty="0" smtClean="0"/>
          </a:p>
          <a:p>
            <a:pPr lvl="2"/>
            <a:r>
              <a:rPr lang="en-US" sz="2000" dirty="0" smtClean="0"/>
              <a:t>used </a:t>
            </a:r>
            <a:r>
              <a:rPr lang="en-US" sz="2000" dirty="0"/>
              <a:t>to modify the design of the primary reference.  </a:t>
            </a:r>
            <a:endParaRPr lang="en-US" sz="2000" dirty="0" smtClean="0"/>
          </a:p>
          <a:p>
            <a:pPr lvl="2"/>
            <a:r>
              <a:rPr lang="en-US" sz="2000" dirty="0" smtClean="0"/>
              <a:t>“</a:t>
            </a:r>
            <a:r>
              <a:rPr lang="en-US" sz="2000" dirty="0"/>
              <a:t>so related to the primary reference that the appearance of certain ornamental features in one would suggest the application of those features to the </a:t>
            </a:r>
            <a:r>
              <a:rPr lang="en-US" sz="2000" dirty="0" smtClean="0"/>
              <a:t>other” </a:t>
            </a:r>
          </a:p>
          <a:p>
            <a:pPr lvl="2"/>
            <a:r>
              <a:rPr lang="en-US" sz="2000" i="1" dirty="0" smtClean="0"/>
              <a:t>de </a:t>
            </a:r>
            <a:r>
              <a:rPr lang="en-US" sz="2000" i="1" dirty="0" err="1"/>
              <a:t>minimis</a:t>
            </a:r>
            <a:r>
              <a:rPr lang="en-US" sz="2000" dirty="0"/>
              <a:t> changes may not require a secondary reference.</a:t>
            </a:r>
          </a:p>
          <a:p>
            <a:endParaRPr lang="en-US" kern="0" dirty="0"/>
          </a:p>
        </p:txBody>
      </p:sp>
    </p:spTree>
    <p:extLst>
      <p:ext uri="{BB962C8B-B14F-4D97-AF65-F5344CB8AC3E}">
        <p14:creationId xmlns:p14="http://schemas.microsoft.com/office/powerpoint/2010/main" val="1607326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MRC </a:t>
            </a:r>
            <a:r>
              <a:rPr lang="en-US" i="1" dirty="0" smtClean="0"/>
              <a:t>Innovations </a:t>
            </a:r>
            <a:endParaRPr lang="en-US" dirty="0"/>
          </a:p>
        </p:txBody>
      </p:sp>
      <p:sp>
        <p:nvSpPr>
          <p:cNvPr id="3" name="Content Placeholder 2"/>
          <p:cNvSpPr>
            <a:spLocks noGrp="1"/>
          </p:cNvSpPr>
          <p:nvPr>
            <p:ph idx="1"/>
          </p:nvPr>
        </p:nvSpPr>
        <p:spPr>
          <a:xfrm>
            <a:off x="3943944" y="1850462"/>
            <a:ext cx="4922150" cy="4675844"/>
          </a:xfrm>
        </p:spPr>
        <p:txBody>
          <a:bodyPr/>
          <a:lstStyle/>
          <a:p>
            <a:endParaRPr lang="en-US" altLang="en-US" sz="2200" dirty="0"/>
          </a:p>
          <a:p>
            <a:endParaRPr lang="en-US" dirty="0"/>
          </a:p>
        </p:txBody>
      </p:sp>
      <p:sp>
        <p:nvSpPr>
          <p:cNvPr id="6" name="TextBox 5"/>
          <p:cNvSpPr txBox="1"/>
          <p:nvPr/>
        </p:nvSpPr>
        <p:spPr>
          <a:xfrm>
            <a:off x="907645" y="4793308"/>
            <a:ext cx="1790875" cy="461665"/>
          </a:xfrm>
          <a:prstGeom prst="rect">
            <a:avLst/>
          </a:prstGeom>
          <a:noFill/>
        </p:spPr>
        <p:txBody>
          <a:bodyPr wrap="none" rtlCol="0">
            <a:spAutoFit/>
          </a:bodyPr>
          <a:lstStyle/>
          <a:p>
            <a:r>
              <a:rPr lang="en-US" dirty="0" smtClean="0"/>
              <a:t>US D634,487</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3734"/>
          <a:stretch/>
        </p:blipFill>
        <p:spPr>
          <a:xfrm>
            <a:off x="96824" y="1850462"/>
            <a:ext cx="3412519" cy="27589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1852317"/>
            <a:ext cx="2940992" cy="2940992"/>
          </a:xfrm>
          <a:prstGeom prst="rect">
            <a:avLst/>
          </a:prstGeom>
        </p:spPr>
      </p:pic>
      <p:sp>
        <p:nvSpPr>
          <p:cNvPr id="12" name="TextBox 11"/>
          <p:cNvSpPr txBox="1"/>
          <p:nvPr/>
        </p:nvSpPr>
        <p:spPr>
          <a:xfrm>
            <a:off x="4827668" y="4793309"/>
            <a:ext cx="1801006" cy="830997"/>
          </a:xfrm>
          <a:prstGeom prst="rect">
            <a:avLst/>
          </a:prstGeom>
          <a:noFill/>
        </p:spPr>
        <p:txBody>
          <a:bodyPr wrap="none" rtlCol="0">
            <a:spAutoFit/>
          </a:bodyPr>
          <a:lstStyle/>
          <a:p>
            <a:r>
              <a:rPr lang="en-US" dirty="0" smtClean="0"/>
              <a:t>Eagles Jersey</a:t>
            </a:r>
          </a:p>
          <a:p>
            <a:pPr algn="ctr"/>
            <a:r>
              <a:rPr lang="en-US" dirty="0" smtClean="0"/>
              <a:t>(Prior Art)</a:t>
            </a:r>
            <a:endParaRPr lang="en-US" dirty="0"/>
          </a:p>
        </p:txBody>
      </p:sp>
    </p:spTree>
    <p:extLst>
      <p:ext uri="{BB962C8B-B14F-4D97-AF65-F5344CB8AC3E}">
        <p14:creationId xmlns:p14="http://schemas.microsoft.com/office/powerpoint/2010/main" val="55684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MRC Innovations </a:t>
            </a:r>
            <a:endParaRPr lang="en-US" dirty="0"/>
          </a:p>
        </p:txBody>
      </p:sp>
      <p:sp>
        <p:nvSpPr>
          <p:cNvPr id="3" name="Content Placeholder 2"/>
          <p:cNvSpPr>
            <a:spLocks noGrp="1"/>
          </p:cNvSpPr>
          <p:nvPr>
            <p:ph idx="1"/>
          </p:nvPr>
        </p:nvSpPr>
        <p:spPr>
          <a:xfrm>
            <a:off x="3943944" y="1850462"/>
            <a:ext cx="4922150" cy="4675844"/>
          </a:xfrm>
        </p:spPr>
        <p:txBody>
          <a:bodyPr/>
          <a:lstStyle/>
          <a:p>
            <a:endParaRPr lang="en-US" altLang="en-US" sz="2200" dirty="0"/>
          </a:p>
          <a:p>
            <a:endParaRPr lang="en-US" dirty="0"/>
          </a:p>
        </p:txBody>
      </p:sp>
      <p:sp>
        <p:nvSpPr>
          <p:cNvPr id="4" name="Content Placeholder 1"/>
          <p:cNvSpPr txBox="1">
            <a:spLocks/>
          </p:cNvSpPr>
          <p:nvPr/>
        </p:nvSpPr>
        <p:spPr>
          <a:xfrm>
            <a:off x="381000" y="1685869"/>
            <a:ext cx="8305800"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r>
              <a:rPr lang="en-US" sz="1900" dirty="0" smtClean="0"/>
              <a:t>Verbal Description </a:t>
            </a:r>
          </a:p>
          <a:p>
            <a:pPr lvl="1"/>
            <a:r>
              <a:rPr lang="en-US" sz="1900" dirty="0" smtClean="0"/>
              <a:t>Similarities </a:t>
            </a:r>
            <a:r>
              <a:rPr lang="en-US" sz="1900" dirty="0"/>
              <a:t>between the claimed design and the Eagles jersey</a:t>
            </a:r>
            <a:r>
              <a:rPr lang="en-US" sz="1900" dirty="0" smtClean="0"/>
              <a:t>:</a:t>
            </a:r>
          </a:p>
          <a:p>
            <a:pPr lvl="2"/>
            <a:r>
              <a:rPr lang="en-US" sz="1900" dirty="0" smtClean="0"/>
              <a:t>an </a:t>
            </a:r>
            <a:r>
              <a:rPr lang="en-US" sz="1900" dirty="0"/>
              <a:t>opening at the collar portion for the </a:t>
            </a:r>
            <a:r>
              <a:rPr lang="en-US" sz="1900" dirty="0" smtClean="0"/>
              <a:t>head</a:t>
            </a:r>
          </a:p>
          <a:p>
            <a:pPr lvl="2"/>
            <a:r>
              <a:rPr lang="en-US" sz="1900" dirty="0" smtClean="0"/>
              <a:t>two </a:t>
            </a:r>
            <a:r>
              <a:rPr lang="en-US" sz="1900" dirty="0"/>
              <a:t>openings and sleeves stitched to the body of the jersey for </a:t>
            </a:r>
            <a:r>
              <a:rPr lang="en-US" sz="1900" dirty="0" smtClean="0"/>
              <a:t>limbs </a:t>
            </a:r>
          </a:p>
          <a:p>
            <a:pPr lvl="2"/>
            <a:r>
              <a:rPr lang="en-US" sz="1900" dirty="0" smtClean="0"/>
              <a:t>a </a:t>
            </a:r>
            <a:r>
              <a:rPr lang="en-US" sz="1900" dirty="0"/>
              <a:t>body portion on which a football logo is </a:t>
            </a:r>
            <a:r>
              <a:rPr lang="en-US" sz="1900" dirty="0" smtClean="0"/>
              <a:t>applied</a:t>
            </a:r>
          </a:p>
          <a:p>
            <a:pPr lvl="2"/>
            <a:r>
              <a:rPr lang="en-US" sz="1900" dirty="0" smtClean="0"/>
              <a:t>made </a:t>
            </a:r>
            <a:r>
              <a:rPr lang="en-US" sz="1900" dirty="0"/>
              <a:t>“primarily of a mesh and interlock fabric</a:t>
            </a:r>
            <a:r>
              <a:rPr lang="en-US" sz="1900" dirty="0" smtClean="0"/>
              <a:t>”</a:t>
            </a:r>
          </a:p>
          <a:p>
            <a:pPr lvl="2"/>
            <a:r>
              <a:rPr lang="en-US" sz="1900" dirty="0" smtClean="0"/>
              <a:t>contains </a:t>
            </a:r>
            <a:r>
              <a:rPr lang="en-US" sz="1900" dirty="0"/>
              <a:t>at least some ornamental surge </a:t>
            </a:r>
            <a:r>
              <a:rPr lang="en-US" sz="1900" dirty="0" smtClean="0"/>
              <a:t>stitching</a:t>
            </a:r>
          </a:p>
          <a:p>
            <a:pPr lvl="1"/>
            <a:r>
              <a:rPr lang="en-US" sz="1900" dirty="0" smtClean="0"/>
              <a:t>Differences</a:t>
            </a:r>
          </a:p>
          <a:p>
            <a:pPr lvl="2"/>
            <a:r>
              <a:rPr lang="en-US" sz="1900" dirty="0" smtClean="0"/>
              <a:t>different "interlock </a:t>
            </a:r>
            <a:r>
              <a:rPr lang="en-US" sz="1900" dirty="0"/>
              <a:t>fabric" </a:t>
            </a:r>
            <a:endParaRPr lang="en-US" sz="1900" dirty="0" smtClean="0"/>
          </a:p>
          <a:p>
            <a:pPr lvl="2"/>
            <a:r>
              <a:rPr lang="en-US" sz="1900" dirty="0" smtClean="0"/>
              <a:t>V-neck </a:t>
            </a:r>
            <a:r>
              <a:rPr lang="en-US" sz="1900" dirty="0"/>
              <a:t>collar </a:t>
            </a:r>
            <a:endParaRPr lang="en-US" sz="1900" dirty="0" smtClean="0"/>
          </a:p>
          <a:p>
            <a:pPr lvl="2"/>
            <a:r>
              <a:rPr lang="en-US" sz="1900" dirty="0" smtClean="0"/>
              <a:t>surge </a:t>
            </a:r>
            <a:r>
              <a:rPr lang="en-US" sz="1900" dirty="0"/>
              <a:t>stitching on the </a:t>
            </a:r>
            <a:r>
              <a:rPr lang="en-US" sz="1900" i="1" dirty="0"/>
              <a:t>rear</a:t>
            </a:r>
            <a:r>
              <a:rPr lang="en-US" sz="1900" dirty="0"/>
              <a:t> portion of the jersey</a:t>
            </a:r>
          </a:p>
          <a:p>
            <a:endParaRPr lang="en-US" kern="0" dirty="0"/>
          </a:p>
        </p:txBody>
      </p:sp>
    </p:spTree>
    <p:extLst>
      <p:ext uri="{BB962C8B-B14F-4D97-AF65-F5344CB8AC3E}">
        <p14:creationId xmlns:p14="http://schemas.microsoft.com/office/powerpoint/2010/main" val="111876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MRC Innovations </a:t>
            </a:r>
            <a:endParaRPr lang="en-US" dirty="0"/>
          </a:p>
        </p:txBody>
      </p:sp>
      <p:sp>
        <p:nvSpPr>
          <p:cNvPr id="3" name="Content Placeholder 2"/>
          <p:cNvSpPr>
            <a:spLocks noGrp="1"/>
          </p:cNvSpPr>
          <p:nvPr>
            <p:ph idx="1"/>
          </p:nvPr>
        </p:nvSpPr>
        <p:spPr>
          <a:xfrm>
            <a:off x="3943944" y="1850462"/>
            <a:ext cx="4922150" cy="4675844"/>
          </a:xfrm>
        </p:spPr>
        <p:txBody>
          <a:bodyPr/>
          <a:lstStyle/>
          <a:p>
            <a:endParaRPr lang="en-US" altLang="en-US" sz="2200" dirty="0"/>
          </a:p>
          <a:p>
            <a:endParaRPr lang="en-US" dirty="0"/>
          </a:p>
        </p:txBody>
      </p:sp>
      <p:sp>
        <p:nvSpPr>
          <p:cNvPr id="4" name="Content Placeholder 1"/>
          <p:cNvSpPr txBox="1">
            <a:spLocks/>
          </p:cNvSpPr>
          <p:nvPr/>
        </p:nvSpPr>
        <p:spPr>
          <a:xfrm>
            <a:off x="457200" y="1895475"/>
            <a:ext cx="8162925"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r>
              <a:rPr lang="en-US" sz="2000" dirty="0" smtClean="0"/>
              <a:t>Holding</a:t>
            </a:r>
          </a:p>
          <a:p>
            <a:pPr lvl="1"/>
            <a:r>
              <a:rPr lang="en-US" sz="2000" dirty="0" smtClean="0"/>
              <a:t>Eagles jersey </a:t>
            </a:r>
            <a:r>
              <a:rPr lang="en-US" sz="2000" dirty="0"/>
              <a:t>has basically the same characteristics of the claimed </a:t>
            </a:r>
            <a:r>
              <a:rPr lang="en-US" sz="2000" dirty="0" smtClean="0"/>
              <a:t>design</a:t>
            </a:r>
          </a:p>
          <a:p>
            <a:pPr lvl="1"/>
            <a:r>
              <a:rPr lang="en-US" sz="2000" dirty="0" smtClean="0"/>
              <a:t>Secondary references not necessary because differences are </a:t>
            </a:r>
            <a:r>
              <a:rPr lang="en-US" sz="2000" i="1" dirty="0" smtClean="0"/>
              <a:t>de </a:t>
            </a:r>
            <a:r>
              <a:rPr lang="en-US" sz="2000" i="1" dirty="0" err="1" smtClean="0"/>
              <a:t>minimis</a:t>
            </a:r>
            <a:endParaRPr lang="en-US" sz="2000" i="1" dirty="0" smtClean="0"/>
          </a:p>
          <a:p>
            <a:r>
              <a:rPr lang="en-US" sz="2000" dirty="0" smtClean="0"/>
              <a:t>Summary judgment of invalidity for obviousness appropriate</a:t>
            </a:r>
            <a:endParaRPr lang="en-US" sz="2000" dirty="0"/>
          </a:p>
          <a:p>
            <a:endParaRPr lang="en-US" kern="0" dirty="0"/>
          </a:p>
        </p:txBody>
      </p:sp>
    </p:spTree>
    <p:extLst>
      <p:ext uri="{BB962C8B-B14F-4D97-AF65-F5344CB8AC3E}">
        <p14:creationId xmlns:p14="http://schemas.microsoft.com/office/powerpoint/2010/main" val="332379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MRC Innovations </a:t>
            </a:r>
            <a:endParaRPr lang="en-US" dirty="0"/>
          </a:p>
        </p:txBody>
      </p:sp>
      <p:sp>
        <p:nvSpPr>
          <p:cNvPr id="3" name="Content Placeholder 2"/>
          <p:cNvSpPr>
            <a:spLocks noGrp="1"/>
          </p:cNvSpPr>
          <p:nvPr>
            <p:ph idx="1"/>
          </p:nvPr>
        </p:nvSpPr>
        <p:spPr>
          <a:xfrm>
            <a:off x="3943944" y="1850462"/>
            <a:ext cx="4922150" cy="4675844"/>
          </a:xfrm>
        </p:spPr>
        <p:txBody>
          <a:bodyPr/>
          <a:lstStyle/>
          <a:p>
            <a:endParaRPr lang="en-US" altLang="en-US" sz="2200" dirty="0"/>
          </a:p>
          <a:p>
            <a:endParaRPr lang="en-US" dirty="0"/>
          </a:p>
        </p:txBody>
      </p:sp>
      <p:sp>
        <p:nvSpPr>
          <p:cNvPr id="4" name="Content Placeholder 1"/>
          <p:cNvSpPr txBox="1">
            <a:spLocks/>
          </p:cNvSpPr>
          <p:nvPr/>
        </p:nvSpPr>
        <p:spPr>
          <a:xfrm>
            <a:off x="457200" y="1895475"/>
            <a:ext cx="8162925"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pPr marL="0" indent="0" algn="ctr">
              <a:buNone/>
            </a:pPr>
            <a:r>
              <a:rPr lang="en-US" sz="2000" b="1" dirty="0" smtClean="0"/>
              <a:t>The </a:t>
            </a:r>
            <a:r>
              <a:rPr lang="en-US" sz="2000" b="1" dirty="0"/>
              <a:t>EU standpoint:</a:t>
            </a:r>
          </a:p>
          <a:p>
            <a:pPr marL="0" indent="0" algn="just">
              <a:buNone/>
            </a:pPr>
            <a:endParaRPr lang="en-US" b="1" dirty="0"/>
          </a:p>
          <a:p>
            <a:pPr algn="just">
              <a:buFontTx/>
              <a:buChar char="-"/>
            </a:pPr>
            <a:r>
              <a:rPr lang="en-US" sz="1900" dirty="0" smtClean="0"/>
              <a:t>European Courts do not use the word </a:t>
            </a:r>
            <a:r>
              <a:rPr lang="en-US" sz="1900" b="1" dirty="0" smtClean="0">
                <a:solidFill>
                  <a:srgbClr val="FF0000"/>
                </a:solidFill>
              </a:rPr>
              <a:t>obviousness</a:t>
            </a:r>
            <a:r>
              <a:rPr lang="en-US" sz="1900" dirty="0" smtClean="0"/>
              <a:t> when dealing with registered designs (because they differ from patents), but…</a:t>
            </a:r>
            <a:endParaRPr lang="en-US" sz="1900" dirty="0"/>
          </a:p>
          <a:p>
            <a:pPr algn="just">
              <a:buFontTx/>
              <a:buChar char="-"/>
            </a:pPr>
            <a:r>
              <a:rPr lang="en-US" sz="1900" dirty="0" smtClean="0"/>
              <a:t>An issue which is taken into consideration is </a:t>
            </a:r>
            <a:r>
              <a:rPr lang="en-US" sz="1900" b="1" dirty="0" smtClean="0">
                <a:solidFill>
                  <a:srgbClr val="FF0000"/>
                </a:solidFill>
              </a:rPr>
              <a:t>designer’s degree of freedom</a:t>
            </a:r>
            <a:r>
              <a:rPr lang="en-US" sz="1900" dirty="0" smtClean="0"/>
              <a:t>: it depends on the nature and the intended purpose of the product in which the design is incorporated, as well as on the industrial sector to which the product belongs (the more the designer’s freedom is restricted… the more likely minor differences will be enough to produce a different overall impression on the informed user)</a:t>
            </a:r>
          </a:p>
          <a:p>
            <a:pPr algn="just">
              <a:buFontTx/>
              <a:buChar char="-"/>
            </a:pPr>
            <a:r>
              <a:rPr lang="en-US" sz="1900" b="1" dirty="0" smtClean="0">
                <a:solidFill>
                  <a:srgbClr val="FF0000"/>
                </a:solidFill>
              </a:rPr>
              <a:t>Saturation of the prior art </a:t>
            </a:r>
            <a:r>
              <a:rPr lang="en-US" sz="1900" dirty="0" smtClean="0"/>
              <a:t>(which could lead to a different overall impression even if differences are minor) could also have an impact, but the holder of the contested RCD must file sufficient evidence</a:t>
            </a:r>
          </a:p>
          <a:p>
            <a:pPr algn="just">
              <a:buFontTx/>
              <a:buChar char="-"/>
            </a:pPr>
            <a:endParaRPr lang="en-US" dirty="0"/>
          </a:p>
          <a:p>
            <a:pPr marL="0" indent="0">
              <a:buNone/>
            </a:pPr>
            <a:endParaRPr lang="en-US" dirty="0" smtClean="0"/>
          </a:p>
          <a:p>
            <a:endParaRPr lang="en-US" kern="0" dirty="0"/>
          </a:p>
        </p:txBody>
      </p:sp>
      <p:pic>
        <p:nvPicPr>
          <p:cNvPr id="5" name="Picture 1" descr="Bugn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 y="19419"/>
            <a:ext cx="2276881" cy="8230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99" y="1780116"/>
            <a:ext cx="948963" cy="632642"/>
          </a:xfrm>
          <a:prstGeom prst="rect">
            <a:avLst/>
          </a:prstGeom>
        </p:spPr>
      </p:pic>
    </p:spTree>
    <p:extLst>
      <p:ext uri="{BB962C8B-B14F-4D97-AF65-F5344CB8AC3E}">
        <p14:creationId xmlns:p14="http://schemas.microsoft.com/office/powerpoint/2010/main" val="292402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876300"/>
            <a:ext cx="8305800" cy="838200"/>
          </a:xfrm>
        </p:spPr>
        <p:txBody>
          <a:bodyPr/>
          <a:lstStyle/>
          <a:p>
            <a:pPr>
              <a:lnSpc>
                <a:spcPct val="90000"/>
              </a:lnSpc>
            </a:pPr>
            <a:r>
              <a:rPr lang="en-US" i="1" dirty="0"/>
              <a:t>Sport Dimension, Inc. v. Coleman Co. Inc.</a:t>
            </a:r>
            <a:r>
              <a:rPr lang="en-US" dirty="0"/>
              <a:t>, 820 </a:t>
            </a:r>
            <a:r>
              <a:rPr lang="en-US" dirty="0" smtClean="0"/>
              <a:t>F.3d. </a:t>
            </a:r>
            <a:r>
              <a:rPr lang="en-US" dirty="0"/>
              <a:t>1316, 118 USPQ2d 1607 (Fed. Cir. 2016).</a:t>
            </a:r>
            <a:endParaRPr lang="en-US" altLang="en-US" dirty="0"/>
          </a:p>
        </p:txBody>
      </p:sp>
      <p:sp>
        <p:nvSpPr>
          <p:cNvPr id="87043" name="Rectangle 3"/>
          <p:cNvSpPr>
            <a:spLocks noGrp="1" noChangeArrowheads="1"/>
          </p:cNvSpPr>
          <p:nvPr>
            <p:ph type="body" idx="1"/>
          </p:nvPr>
        </p:nvSpPr>
        <p:spPr>
          <a:xfrm>
            <a:off x="247650" y="1840353"/>
            <a:ext cx="8734986" cy="4267200"/>
          </a:xfrm>
        </p:spPr>
        <p:txBody>
          <a:bodyPr/>
          <a:lstStyle/>
          <a:p>
            <a:r>
              <a:rPr lang="en-US" sz="2000" dirty="0" smtClean="0"/>
              <a:t>A design </a:t>
            </a:r>
            <a:r>
              <a:rPr lang="en-US" sz="2000" dirty="0"/>
              <a:t>patent cannot claim a purely functional </a:t>
            </a:r>
            <a:r>
              <a:rPr lang="en-US" sz="2000" dirty="0" smtClean="0"/>
              <a:t>design</a:t>
            </a:r>
          </a:p>
          <a:p>
            <a:pPr lvl="1"/>
            <a:r>
              <a:rPr lang="en-US" sz="2000" dirty="0" smtClean="0"/>
              <a:t>invalid </a:t>
            </a:r>
            <a:r>
              <a:rPr lang="en-US" sz="2000" dirty="0"/>
              <a:t>if </a:t>
            </a:r>
            <a:r>
              <a:rPr lang="en-US" sz="2000" dirty="0" smtClean="0"/>
              <a:t>appearance </a:t>
            </a:r>
            <a:r>
              <a:rPr lang="en-US" sz="2000" dirty="0"/>
              <a:t>is </a:t>
            </a:r>
            <a:r>
              <a:rPr lang="en-US" sz="2000" dirty="0" smtClean="0"/>
              <a:t>“dictated by” </a:t>
            </a:r>
            <a:r>
              <a:rPr lang="en-US" sz="2000" dirty="0"/>
              <a:t>its </a:t>
            </a:r>
            <a:r>
              <a:rPr lang="en-US" sz="2000" dirty="0" smtClean="0"/>
              <a:t>function</a:t>
            </a:r>
          </a:p>
          <a:p>
            <a:pPr lvl="1"/>
            <a:r>
              <a:rPr lang="en-US" sz="2000" dirty="0" smtClean="0"/>
              <a:t>not invalid as </a:t>
            </a:r>
            <a:r>
              <a:rPr lang="en-US" sz="2000" dirty="0"/>
              <a:t>long as the design is not primarily </a:t>
            </a:r>
            <a:r>
              <a:rPr lang="en-US" sz="2000" dirty="0" smtClean="0"/>
              <a:t>functional</a:t>
            </a:r>
          </a:p>
          <a:p>
            <a:pPr lvl="2"/>
            <a:r>
              <a:rPr lang="en-US" sz="2000" dirty="0" smtClean="0"/>
              <a:t>even </a:t>
            </a:r>
            <a:r>
              <a:rPr lang="en-US" sz="2000" dirty="0"/>
              <a:t>if certain elements have functional purposes</a:t>
            </a:r>
            <a:r>
              <a:rPr lang="en-US" sz="2000" dirty="0" smtClean="0"/>
              <a:t>.</a:t>
            </a:r>
          </a:p>
          <a:p>
            <a:r>
              <a:rPr lang="en-US" sz="2000" dirty="0" smtClean="0"/>
              <a:t>Where </a:t>
            </a:r>
            <a:r>
              <a:rPr lang="en-US" sz="2000" dirty="0"/>
              <a:t>a design contains both functional and nonfunctional </a:t>
            </a:r>
            <a:r>
              <a:rPr lang="en-US" sz="2000" dirty="0" smtClean="0"/>
              <a:t>elements</a:t>
            </a:r>
          </a:p>
          <a:p>
            <a:pPr lvl="1"/>
            <a:r>
              <a:rPr lang="en-US" sz="2000" dirty="0" smtClean="0"/>
              <a:t>the </a:t>
            </a:r>
            <a:r>
              <a:rPr lang="en-US" sz="2000" dirty="0"/>
              <a:t>scope of the claim must be construed in order to identify the non-functional aspects of the design as shown in the </a:t>
            </a:r>
            <a:r>
              <a:rPr lang="en-US" sz="2000" dirty="0" smtClean="0"/>
              <a:t>patent</a:t>
            </a:r>
            <a:endParaRPr lang="en-US" altLang="en-US" sz="2000" dirty="0">
              <a:latin typeface="+mn-lt"/>
            </a:endParaRPr>
          </a:p>
        </p:txBody>
      </p:sp>
    </p:spTree>
    <p:extLst>
      <p:ext uri="{BB962C8B-B14F-4D97-AF65-F5344CB8AC3E}">
        <p14:creationId xmlns:p14="http://schemas.microsoft.com/office/powerpoint/2010/main" val="1411697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876300"/>
            <a:ext cx="8305800" cy="838200"/>
          </a:xfrm>
        </p:spPr>
        <p:txBody>
          <a:bodyPr/>
          <a:lstStyle/>
          <a:p>
            <a:pPr>
              <a:lnSpc>
                <a:spcPct val="90000"/>
              </a:lnSpc>
            </a:pPr>
            <a:r>
              <a:rPr lang="en-US" i="1" dirty="0"/>
              <a:t>Sport </a:t>
            </a:r>
            <a:r>
              <a:rPr lang="en-US" i="1" dirty="0" smtClean="0"/>
              <a:t>Dimension</a:t>
            </a:r>
            <a:endParaRPr lang="en-US" altLang="en-US" dirty="0"/>
          </a:p>
        </p:txBody>
      </p:sp>
      <p:pic>
        <p:nvPicPr>
          <p:cNvPr id="1026" name="Picture 2" descr="https://www.wintechblog.com/files/2016/04/Fig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4" y="1835149"/>
            <a:ext cx="6731617"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wintechblog.com/files/2016/04/Life-vest-fro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26" y="3743324"/>
            <a:ext cx="3283566" cy="1875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wintechblog.com/files/2016/04/Life-vest-b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4" y="3719443"/>
            <a:ext cx="3136901" cy="18990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48500" y="2558403"/>
            <a:ext cx="1790875" cy="461665"/>
          </a:xfrm>
          <a:prstGeom prst="rect">
            <a:avLst/>
          </a:prstGeom>
          <a:noFill/>
        </p:spPr>
        <p:txBody>
          <a:bodyPr wrap="none" rtlCol="0">
            <a:spAutoFit/>
          </a:bodyPr>
          <a:lstStyle/>
          <a:p>
            <a:r>
              <a:rPr lang="en-US" dirty="0" smtClean="0"/>
              <a:t>US D</a:t>
            </a:r>
            <a:r>
              <a:rPr lang="en-US" dirty="0"/>
              <a:t>623,714</a:t>
            </a:r>
          </a:p>
        </p:txBody>
      </p:sp>
      <p:sp>
        <p:nvSpPr>
          <p:cNvPr id="4" name="TextBox 3"/>
          <p:cNvSpPr txBox="1"/>
          <p:nvPr/>
        </p:nvSpPr>
        <p:spPr>
          <a:xfrm>
            <a:off x="7007719" y="4265412"/>
            <a:ext cx="1872436" cy="830997"/>
          </a:xfrm>
          <a:prstGeom prst="rect">
            <a:avLst/>
          </a:prstGeom>
          <a:noFill/>
        </p:spPr>
        <p:txBody>
          <a:bodyPr wrap="none" rtlCol="0">
            <a:spAutoFit/>
          </a:bodyPr>
          <a:lstStyle/>
          <a:p>
            <a:pPr algn="ctr"/>
            <a:r>
              <a:rPr lang="en-US" dirty="0" smtClean="0"/>
              <a:t>Competitor’s </a:t>
            </a:r>
          </a:p>
          <a:p>
            <a:pPr algn="ctr"/>
            <a:r>
              <a:rPr lang="en-US" dirty="0" smtClean="0"/>
              <a:t>Design</a:t>
            </a:r>
            <a:endParaRPr lang="en-US" dirty="0"/>
          </a:p>
        </p:txBody>
      </p:sp>
    </p:spTree>
    <p:extLst>
      <p:ext uri="{BB962C8B-B14F-4D97-AF65-F5344CB8AC3E}">
        <p14:creationId xmlns:p14="http://schemas.microsoft.com/office/powerpoint/2010/main" val="3039927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876300"/>
            <a:ext cx="8305800" cy="838200"/>
          </a:xfrm>
        </p:spPr>
        <p:txBody>
          <a:bodyPr/>
          <a:lstStyle/>
          <a:p>
            <a:pPr>
              <a:lnSpc>
                <a:spcPct val="90000"/>
              </a:lnSpc>
            </a:pPr>
            <a:r>
              <a:rPr lang="en-US" i="1" dirty="0"/>
              <a:t>Sport </a:t>
            </a:r>
            <a:r>
              <a:rPr lang="en-US" i="1" dirty="0" smtClean="0"/>
              <a:t>Dimension</a:t>
            </a:r>
            <a:endParaRPr lang="en-US" altLang="en-US" dirty="0"/>
          </a:p>
        </p:txBody>
      </p:sp>
      <p:sp>
        <p:nvSpPr>
          <p:cNvPr id="87043" name="Rectangle 3"/>
          <p:cNvSpPr>
            <a:spLocks noGrp="1" noChangeArrowheads="1"/>
          </p:cNvSpPr>
          <p:nvPr>
            <p:ph type="body" idx="1"/>
          </p:nvPr>
        </p:nvSpPr>
        <p:spPr>
          <a:xfrm>
            <a:off x="247650" y="1840353"/>
            <a:ext cx="8734986" cy="4267200"/>
          </a:xfrm>
        </p:spPr>
        <p:txBody>
          <a:bodyPr/>
          <a:lstStyle/>
          <a:p>
            <a:r>
              <a:rPr lang="en-US" sz="2000" dirty="0" smtClean="0"/>
              <a:t>Factors </a:t>
            </a:r>
            <a:r>
              <a:rPr lang="en-US" sz="2000" dirty="0"/>
              <a:t>are for determining whether a claimed design is dictated by function </a:t>
            </a:r>
            <a:endParaRPr lang="en-US" sz="2000" dirty="0" smtClean="0"/>
          </a:p>
          <a:p>
            <a:pPr lvl="1"/>
            <a:r>
              <a:rPr lang="en-US" sz="2000" dirty="0" smtClean="0"/>
              <a:t>whether </a:t>
            </a:r>
            <a:r>
              <a:rPr lang="en-US" sz="2000" dirty="0"/>
              <a:t>the protected design represents the best design</a:t>
            </a:r>
          </a:p>
          <a:p>
            <a:pPr lvl="1"/>
            <a:r>
              <a:rPr lang="en-US" sz="2000" dirty="0"/>
              <a:t>whether alternative designs would adversely affect the utility of the specified article</a:t>
            </a:r>
          </a:p>
          <a:p>
            <a:pPr lvl="1"/>
            <a:r>
              <a:rPr lang="en-US" sz="2000" dirty="0"/>
              <a:t>whether there are any concomitant utility patents</a:t>
            </a:r>
          </a:p>
          <a:p>
            <a:pPr lvl="1"/>
            <a:r>
              <a:rPr lang="en-US" sz="2000" dirty="0"/>
              <a:t>whether the advertising touts particular features of the design as having specific utility</a:t>
            </a:r>
          </a:p>
          <a:p>
            <a:pPr lvl="1"/>
            <a:r>
              <a:rPr lang="en-US" sz="2000" dirty="0"/>
              <a:t>whether there are any elements in the design or an overall appearance clearly not dictated by function</a:t>
            </a:r>
          </a:p>
        </p:txBody>
      </p:sp>
    </p:spTree>
    <p:extLst>
      <p:ext uri="{BB962C8B-B14F-4D97-AF65-F5344CB8AC3E}">
        <p14:creationId xmlns:p14="http://schemas.microsoft.com/office/powerpoint/2010/main" val="17737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3097" y="876300"/>
            <a:ext cx="9040903" cy="838200"/>
          </a:xfrm>
        </p:spPr>
        <p:txBody>
          <a:bodyPr/>
          <a:lstStyle/>
          <a:p>
            <a:pPr>
              <a:lnSpc>
                <a:spcPct val="90000"/>
              </a:lnSpc>
            </a:pPr>
            <a:r>
              <a:rPr lang="en-US" dirty="0" smtClean="0"/>
              <a:t>Design Patents: Important Decisions and Practical Applications</a:t>
            </a:r>
            <a:endParaRPr lang="en-US" altLang="en-US" dirty="0"/>
          </a:p>
        </p:txBody>
      </p:sp>
      <p:sp>
        <p:nvSpPr>
          <p:cNvPr id="8" name="Content Placeholder 1"/>
          <p:cNvSpPr>
            <a:spLocks noGrp="1"/>
          </p:cNvSpPr>
          <p:nvPr>
            <p:ph idx="1"/>
          </p:nvPr>
        </p:nvSpPr>
        <p:spPr>
          <a:xfrm>
            <a:off x="381000" y="1895475"/>
            <a:ext cx="8305800" cy="4267200"/>
          </a:xfrm>
        </p:spPr>
        <p:txBody>
          <a:bodyPr/>
          <a:lstStyle/>
          <a:p>
            <a:r>
              <a:rPr lang="en-US" sz="2000" dirty="0" smtClean="0"/>
              <a:t>Standards and Considerations for:</a:t>
            </a:r>
          </a:p>
          <a:p>
            <a:pPr lvl="1"/>
            <a:r>
              <a:rPr lang="en-US" sz="2000" dirty="0" smtClean="0"/>
              <a:t>Infringement </a:t>
            </a:r>
          </a:p>
          <a:p>
            <a:pPr lvl="1"/>
            <a:r>
              <a:rPr lang="en-US" sz="2000" dirty="0" smtClean="0"/>
              <a:t>Novelty</a:t>
            </a:r>
          </a:p>
          <a:p>
            <a:pPr lvl="1"/>
            <a:r>
              <a:rPr lang="en-US" sz="2000" dirty="0" smtClean="0"/>
              <a:t>Obviousness</a:t>
            </a:r>
          </a:p>
          <a:p>
            <a:pPr lvl="1"/>
            <a:r>
              <a:rPr lang="en-US" sz="2000" dirty="0" smtClean="0"/>
              <a:t>Functionality</a:t>
            </a:r>
          </a:p>
          <a:p>
            <a:pPr lvl="1"/>
            <a:r>
              <a:rPr lang="en-US" sz="2000" dirty="0" smtClean="0"/>
              <a:t>Use of “broken lines”</a:t>
            </a:r>
          </a:p>
          <a:p>
            <a:r>
              <a:rPr lang="en-US" sz="2000" dirty="0" smtClean="0"/>
              <a:t>The EU Standpoint</a:t>
            </a:r>
          </a:p>
          <a:p>
            <a:r>
              <a:rPr lang="en-US" sz="2000" dirty="0" smtClean="0"/>
              <a:t>Practical Applications</a:t>
            </a:r>
          </a:p>
          <a:p>
            <a:endParaRPr lang="en-US" sz="2000" dirty="0" smtClean="0"/>
          </a:p>
          <a:p>
            <a:endParaRPr lang="en-US" sz="2000" dirty="0" smtClean="0"/>
          </a:p>
          <a:p>
            <a:endParaRPr lang="en-US" sz="2000" dirty="0"/>
          </a:p>
        </p:txBody>
      </p:sp>
      <p:pic>
        <p:nvPicPr>
          <p:cNvPr id="14" name="Picture 13"/>
          <p:cNvPicPr>
            <a:picLocks noChangeAspect="1"/>
          </p:cNvPicPr>
          <p:nvPr/>
        </p:nvPicPr>
        <p:blipFill>
          <a:blip r:embed="rId2"/>
          <a:stretch>
            <a:fillRect/>
          </a:stretch>
        </p:blipFill>
        <p:spPr>
          <a:xfrm>
            <a:off x="7227794" y="1841303"/>
            <a:ext cx="1652255" cy="1240015"/>
          </a:xfrm>
          <a:prstGeom prst="rect">
            <a:avLst/>
          </a:prstGeom>
        </p:spPr>
      </p:pic>
      <p:pic>
        <p:nvPicPr>
          <p:cNvPr id="2" name="Picture 1"/>
          <p:cNvPicPr>
            <a:picLocks noChangeAspect="1"/>
          </p:cNvPicPr>
          <p:nvPr/>
        </p:nvPicPr>
        <p:blipFill>
          <a:blip r:embed="rId3"/>
          <a:stretch>
            <a:fillRect/>
          </a:stretch>
        </p:blipFill>
        <p:spPr>
          <a:xfrm>
            <a:off x="4533900" y="3875349"/>
            <a:ext cx="2107383" cy="1018333"/>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3734"/>
          <a:stretch/>
        </p:blipFill>
        <p:spPr>
          <a:xfrm>
            <a:off x="5046346" y="1801291"/>
            <a:ext cx="2181448" cy="1763631"/>
          </a:xfrm>
          <a:prstGeom prst="rect">
            <a:avLst/>
          </a:prstGeom>
        </p:spPr>
      </p:pic>
      <p:pic>
        <p:nvPicPr>
          <p:cNvPr id="16" name="Picture 2" descr="https://www.wintechblog.com/files/2016/04/Figs.-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974" y="5204109"/>
            <a:ext cx="3978734" cy="11278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patentlyo.com/media/images/2013/03/6a00d8341c588553ef017d4260ca61970c-800w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3505" y="3440478"/>
            <a:ext cx="1963108" cy="159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7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876300"/>
            <a:ext cx="8305800" cy="838200"/>
          </a:xfrm>
        </p:spPr>
        <p:txBody>
          <a:bodyPr/>
          <a:lstStyle/>
          <a:p>
            <a:pPr>
              <a:lnSpc>
                <a:spcPct val="90000"/>
              </a:lnSpc>
            </a:pPr>
            <a:r>
              <a:rPr lang="en-US" i="1" dirty="0"/>
              <a:t>Sport </a:t>
            </a:r>
            <a:r>
              <a:rPr lang="en-US" i="1" dirty="0" smtClean="0"/>
              <a:t>Dimension</a:t>
            </a:r>
            <a:endParaRPr lang="en-US" altLang="en-US" dirty="0"/>
          </a:p>
        </p:txBody>
      </p:sp>
      <p:sp>
        <p:nvSpPr>
          <p:cNvPr id="87043" name="Rectangle 3"/>
          <p:cNvSpPr>
            <a:spLocks noGrp="1" noChangeArrowheads="1"/>
          </p:cNvSpPr>
          <p:nvPr>
            <p:ph type="body" idx="1"/>
          </p:nvPr>
        </p:nvSpPr>
        <p:spPr>
          <a:xfrm>
            <a:off x="247650" y="1840353"/>
            <a:ext cx="8734986" cy="4267200"/>
          </a:xfrm>
        </p:spPr>
        <p:txBody>
          <a:bodyPr/>
          <a:lstStyle/>
          <a:p>
            <a:r>
              <a:rPr lang="en-US" sz="2000" dirty="0" smtClean="0"/>
              <a:t>In valid design patents, same factors </a:t>
            </a:r>
            <a:r>
              <a:rPr lang="en-US" sz="2000" dirty="0"/>
              <a:t>provide useful guidance </a:t>
            </a:r>
            <a:r>
              <a:rPr lang="en-US" sz="2000" dirty="0" smtClean="0"/>
              <a:t>to determine which elements are functional</a:t>
            </a:r>
          </a:p>
          <a:p>
            <a:pPr lvl="1"/>
            <a:r>
              <a:rPr lang="en-US" sz="2000" dirty="0" smtClean="0"/>
              <a:t>Claim construction cannot eliminate functional elements</a:t>
            </a:r>
          </a:p>
          <a:p>
            <a:pPr lvl="1"/>
            <a:r>
              <a:rPr lang="en-US" sz="2000" dirty="0" smtClean="0"/>
              <a:t>Design </a:t>
            </a:r>
            <a:r>
              <a:rPr lang="en-US" sz="2000" dirty="0"/>
              <a:t>patents protect the overall ornamentation of a design, not an aggregation of separable </a:t>
            </a:r>
            <a:r>
              <a:rPr lang="en-US" sz="2000" dirty="0" smtClean="0"/>
              <a:t>elements</a:t>
            </a:r>
          </a:p>
          <a:p>
            <a:pPr lvl="1"/>
            <a:r>
              <a:rPr lang="en-US" sz="2000" dirty="0" smtClean="0"/>
              <a:t>Fact </a:t>
            </a:r>
            <a:r>
              <a:rPr lang="en-US" sz="2000" dirty="0"/>
              <a:t>finder should not focus on the particular designs of </a:t>
            </a:r>
            <a:r>
              <a:rPr lang="en-US" sz="2000" dirty="0" smtClean="0"/>
              <a:t>functional </a:t>
            </a:r>
            <a:r>
              <a:rPr lang="en-US" sz="2000" dirty="0"/>
              <a:t>elements when determining infringement, but rather focus on what these elements contribute to the design’s overall </a:t>
            </a:r>
            <a:r>
              <a:rPr lang="en-US" sz="2000" dirty="0" smtClean="0"/>
              <a:t>ornamentation</a:t>
            </a:r>
          </a:p>
          <a:p>
            <a:r>
              <a:rPr lang="en-US" sz="2000" dirty="0" smtClean="0"/>
              <a:t>Remanded for further proceedings to determine infringement</a:t>
            </a:r>
          </a:p>
          <a:p>
            <a:pPr lvl="1"/>
            <a:endParaRPr lang="en-US" sz="2400" dirty="0"/>
          </a:p>
        </p:txBody>
      </p:sp>
    </p:spTree>
    <p:extLst>
      <p:ext uri="{BB962C8B-B14F-4D97-AF65-F5344CB8AC3E}">
        <p14:creationId xmlns:p14="http://schemas.microsoft.com/office/powerpoint/2010/main" val="387484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876300"/>
            <a:ext cx="8305800" cy="838200"/>
          </a:xfrm>
        </p:spPr>
        <p:txBody>
          <a:bodyPr/>
          <a:lstStyle/>
          <a:p>
            <a:pPr>
              <a:lnSpc>
                <a:spcPct val="90000"/>
              </a:lnSpc>
            </a:pPr>
            <a:r>
              <a:rPr lang="en-US" i="1" dirty="0"/>
              <a:t>Sport </a:t>
            </a:r>
            <a:r>
              <a:rPr lang="en-US" i="1" dirty="0" smtClean="0"/>
              <a:t>Dimension</a:t>
            </a:r>
            <a:endParaRPr lang="en-US" altLang="en-US" dirty="0"/>
          </a:p>
        </p:txBody>
      </p:sp>
      <p:sp>
        <p:nvSpPr>
          <p:cNvPr id="87043" name="Rectangle 3"/>
          <p:cNvSpPr>
            <a:spLocks noGrp="1" noChangeArrowheads="1"/>
          </p:cNvSpPr>
          <p:nvPr>
            <p:ph type="body" idx="1"/>
          </p:nvPr>
        </p:nvSpPr>
        <p:spPr>
          <a:xfrm>
            <a:off x="247650" y="1840353"/>
            <a:ext cx="8734986" cy="4267200"/>
          </a:xfrm>
        </p:spPr>
        <p:txBody>
          <a:bodyPr/>
          <a:lstStyle/>
          <a:p>
            <a:pPr marL="0" indent="0" algn="ctr">
              <a:buNone/>
            </a:pPr>
            <a:r>
              <a:rPr lang="en-US" sz="2000" b="1" dirty="0"/>
              <a:t>The EU standpoint:</a:t>
            </a:r>
          </a:p>
          <a:p>
            <a:pPr marL="0" indent="0" algn="just">
              <a:buNone/>
            </a:pPr>
            <a:endParaRPr lang="en-US" sz="2000" b="1" dirty="0"/>
          </a:p>
          <a:p>
            <a:pPr algn="just">
              <a:buFontTx/>
              <a:buChar char="-"/>
            </a:pPr>
            <a:r>
              <a:rPr lang="en-US" sz="1900" dirty="0" smtClean="0"/>
              <a:t>A Community Design cannot confer any exclusive right on features of appearance of a product which are </a:t>
            </a:r>
            <a:r>
              <a:rPr lang="en-US" sz="1900" b="1" dirty="0" smtClean="0">
                <a:solidFill>
                  <a:srgbClr val="FF0000"/>
                </a:solidFill>
              </a:rPr>
              <a:t>solely</a:t>
            </a:r>
            <a:r>
              <a:rPr lang="en-US" sz="1900" dirty="0" smtClean="0"/>
              <a:t> dictated by its </a:t>
            </a:r>
            <a:r>
              <a:rPr lang="en-US" sz="1900" b="1" dirty="0" smtClean="0">
                <a:solidFill>
                  <a:srgbClr val="FF0000"/>
                </a:solidFill>
              </a:rPr>
              <a:t>technical function</a:t>
            </a:r>
          </a:p>
          <a:p>
            <a:pPr algn="just">
              <a:buFontTx/>
              <a:buChar char="-"/>
            </a:pPr>
            <a:r>
              <a:rPr lang="en-US" sz="1900" dirty="0" smtClean="0"/>
              <a:t>The aim of this limitation is to prevent technological innovations from being hampered by design protection for features which are merely technical</a:t>
            </a:r>
          </a:p>
          <a:p>
            <a:pPr algn="just">
              <a:buFontTx/>
              <a:buChar char="-"/>
            </a:pPr>
            <a:r>
              <a:rPr lang="en-US" sz="1900" dirty="0" smtClean="0"/>
              <a:t>The design as a whole is invalid only if </a:t>
            </a:r>
            <a:r>
              <a:rPr lang="en-US" sz="1900" b="1" dirty="0" smtClean="0">
                <a:solidFill>
                  <a:srgbClr val="FF0000"/>
                </a:solidFill>
              </a:rPr>
              <a:t>all essential features </a:t>
            </a:r>
            <a:r>
              <a:rPr lang="en-US" sz="1900" dirty="0" smtClean="0"/>
              <a:t>of the appearance of the product are solely dictated by its technical function</a:t>
            </a:r>
          </a:p>
          <a:p>
            <a:pPr algn="just">
              <a:buFontTx/>
              <a:buChar char="-"/>
            </a:pPr>
            <a:r>
              <a:rPr lang="en-US" sz="1900" dirty="0" smtClean="0"/>
              <a:t>The rule on technical function applies also to </a:t>
            </a:r>
            <a:r>
              <a:rPr lang="en-US" sz="1900" b="1" dirty="0" smtClean="0">
                <a:solidFill>
                  <a:srgbClr val="FF0000"/>
                </a:solidFill>
              </a:rPr>
              <a:t>designs of interconnections </a:t>
            </a:r>
            <a:r>
              <a:rPr lang="en-US" sz="1900" dirty="0" smtClean="0"/>
              <a:t>(when that exact shape or dimension is necessary in order to permit the product to be mechanically connected to, or placed in, around or against another product so that either product may perform its own function)</a:t>
            </a: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399" y="1714500"/>
            <a:ext cx="948963" cy="632642"/>
          </a:xfrm>
          <a:prstGeom prst="rect">
            <a:avLst/>
          </a:prstGeom>
        </p:spPr>
      </p:pic>
      <p:pic>
        <p:nvPicPr>
          <p:cNvPr id="5" name="Picture 1" descr="Bugnio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19419"/>
            <a:ext cx="2276881" cy="82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0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i="1" dirty="0" smtClean="0"/>
              <a:t>Sport Dimension, Inc. – Practical Application</a:t>
            </a:r>
            <a:endParaRPr lang="en-US" sz="2000" i="1" dirty="0"/>
          </a:p>
        </p:txBody>
      </p:sp>
      <p:cxnSp>
        <p:nvCxnSpPr>
          <p:cNvPr id="24" name="Straight Connector 23"/>
          <p:cNvCxnSpPr/>
          <p:nvPr/>
        </p:nvCxnSpPr>
        <p:spPr>
          <a:xfrm flipV="1">
            <a:off x="2925113" y="1762254"/>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360000">
            <a:off x="3272506" y="1721448"/>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360000" flipH="1">
            <a:off x="5053635" y="1755638"/>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2285" y="1811217"/>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33648" y="2483904"/>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83172" y="3123577"/>
            <a:ext cx="304800" cy="3048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87972" y="3137025"/>
            <a:ext cx="443753" cy="8382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005906" y="3191933"/>
            <a:ext cx="318247" cy="79337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15631" y="3203822"/>
            <a:ext cx="367553" cy="26894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256673" y="3975225"/>
            <a:ext cx="1524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8" name="Chord 37"/>
          <p:cNvSpPr/>
          <p:nvPr/>
        </p:nvSpPr>
        <p:spPr>
          <a:xfrm rot="17718012">
            <a:off x="4512947" y="3653339"/>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7631101">
            <a:off x="5261061" y="3670424"/>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p:nvSpPr>
        <p:spPr>
          <a:xfrm rot="10800000">
            <a:off x="4457431" y="2268417"/>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p:cNvSpPr/>
          <p:nvPr/>
        </p:nvSpPr>
        <p:spPr>
          <a:xfrm rot="10800000">
            <a:off x="3753396" y="2270948"/>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0651" y="2700209"/>
            <a:ext cx="3460563" cy="369332"/>
          </a:xfrm>
          <a:prstGeom prst="rect">
            <a:avLst/>
          </a:prstGeom>
          <a:noFill/>
        </p:spPr>
        <p:txBody>
          <a:bodyPr wrap="none" rtlCol="0">
            <a:spAutoFit/>
          </a:bodyPr>
          <a:lstStyle/>
          <a:p>
            <a:r>
              <a:rPr lang="en-US" b="1" dirty="0" smtClean="0"/>
              <a:t>District Court’s Claim Construction</a:t>
            </a:r>
            <a:endParaRPr lang="en-US" b="1" dirty="0"/>
          </a:p>
        </p:txBody>
      </p:sp>
      <p:sp>
        <p:nvSpPr>
          <p:cNvPr id="48" name="TextBox 47"/>
          <p:cNvSpPr txBox="1"/>
          <p:nvPr/>
        </p:nvSpPr>
        <p:spPr>
          <a:xfrm>
            <a:off x="5688891" y="2299238"/>
            <a:ext cx="1712585" cy="369332"/>
          </a:xfrm>
          <a:prstGeom prst="rect">
            <a:avLst/>
          </a:prstGeom>
          <a:noFill/>
        </p:spPr>
        <p:txBody>
          <a:bodyPr wrap="none" rtlCol="0">
            <a:spAutoFit/>
          </a:bodyPr>
          <a:lstStyle/>
          <a:p>
            <a:r>
              <a:rPr lang="en-US" dirty="0" smtClean="0">
                <a:solidFill>
                  <a:srgbClr val="FF0000"/>
                </a:solidFill>
              </a:rPr>
              <a:t>Patented Design</a:t>
            </a:r>
            <a:endParaRPr lang="en-US" dirty="0">
              <a:solidFill>
                <a:srgbClr val="FF0000"/>
              </a:solidFill>
            </a:endParaRPr>
          </a:p>
        </p:txBody>
      </p:sp>
      <p:sp>
        <p:nvSpPr>
          <p:cNvPr id="73" name="TextBox 72"/>
          <p:cNvSpPr txBox="1"/>
          <p:nvPr/>
        </p:nvSpPr>
        <p:spPr>
          <a:xfrm>
            <a:off x="4315933" y="3137025"/>
            <a:ext cx="1999971" cy="307777"/>
          </a:xfrm>
          <a:prstGeom prst="rect">
            <a:avLst/>
          </a:prstGeom>
          <a:noFill/>
        </p:spPr>
        <p:txBody>
          <a:bodyPr wrap="none" rtlCol="0">
            <a:spAutoFit/>
          </a:bodyPr>
          <a:lstStyle/>
          <a:p>
            <a:r>
              <a:rPr lang="en-US" sz="1400" dirty="0" smtClean="0"/>
              <a:t>Alleged Infringing Design</a:t>
            </a:r>
            <a:endParaRPr lang="en-US" sz="1400" dirty="0"/>
          </a:p>
        </p:txBody>
      </p:sp>
      <p:sp>
        <p:nvSpPr>
          <p:cNvPr id="40" name="TextBox 39"/>
          <p:cNvSpPr txBox="1"/>
          <p:nvPr/>
        </p:nvSpPr>
        <p:spPr>
          <a:xfrm>
            <a:off x="459521" y="4657234"/>
            <a:ext cx="3560398" cy="369332"/>
          </a:xfrm>
          <a:prstGeom prst="rect">
            <a:avLst/>
          </a:prstGeom>
          <a:noFill/>
        </p:spPr>
        <p:txBody>
          <a:bodyPr wrap="none" rtlCol="0">
            <a:spAutoFit/>
          </a:bodyPr>
          <a:lstStyle/>
          <a:p>
            <a:r>
              <a:rPr lang="en-US" b="1" dirty="0" smtClean="0"/>
              <a:t>Federal Circuit’s Claim Construction</a:t>
            </a:r>
            <a:endParaRPr lang="en-US" b="1" dirty="0"/>
          </a:p>
        </p:txBody>
      </p:sp>
      <p:cxnSp>
        <p:nvCxnSpPr>
          <p:cNvPr id="41" name="Straight Connector 40"/>
          <p:cNvCxnSpPr/>
          <p:nvPr/>
        </p:nvCxnSpPr>
        <p:spPr>
          <a:xfrm flipV="1">
            <a:off x="544268" y="3147108"/>
            <a:ext cx="304800" cy="3048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49068" y="3137025"/>
            <a:ext cx="443753" cy="8382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520989" y="3167282"/>
            <a:ext cx="318247" cy="793377"/>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34754" y="3133662"/>
            <a:ext cx="367553" cy="26894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832946" y="3942730"/>
            <a:ext cx="1524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1" name="Round Same Side Corner Rectangle 50"/>
          <p:cNvSpPr/>
          <p:nvPr/>
        </p:nvSpPr>
        <p:spPr>
          <a:xfrm rot="10800000">
            <a:off x="1958452" y="3795932"/>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Same Side Corner Rectangle 51"/>
          <p:cNvSpPr/>
          <p:nvPr/>
        </p:nvSpPr>
        <p:spPr>
          <a:xfrm rot="10800000">
            <a:off x="1281616" y="3795932"/>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3896384" y="5138724"/>
            <a:ext cx="304800" cy="30480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01184" y="5152172"/>
            <a:ext cx="443753" cy="8382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19118" y="5207080"/>
            <a:ext cx="318247" cy="79337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23918" y="5225692"/>
            <a:ext cx="367553" cy="268942"/>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269885" y="5990372"/>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Chord 57"/>
          <p:cNvSpPr/>
          <p:nvPr/>
        </p:nvSpPr>
        <p:spPr>
          <a:xfrm rot="17718012">
            <a:off x="4526159" y="5668486"/>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ord 58"/>
          <p:cNvSpPr/>
          <p:nvPr/>
        </p:nvSpPr>
        <p:spPr>
          <a:xfrm rot="17631101">
            <a:off x="5274273" y="5685571"/>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V="1">
            <a:off x="515027" y="5192323"/>
            <a:ext cx="304800" cy="30480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19827" y="5182240"/>
            <a:ext cx="443753" cy="83820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491748" y="5212497"/>
            <a:ext cx="318247" cy="793377"/>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805513" y="5178877"/>
            <a:ext cx="367553" cy="268942"/>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803705" y="5987945"/>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2" name="Round Same Side Corner Rectangle 81"/>
          <p:cNvSpPr/>
          <p:nvPr/>
        </p:nvSpPr>
        <p:spPr>
          <a:xfrm rot="10800000">
            <a:off x="1929211" y="5841147"/>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Same Side Corner Rectangle 82"/>
          <p:cNvSpPr/>
          <p:nvPr/>
        </p:nvSpPr>
        <p:spPr>
          <a:xfrm rot="10800000">
            <a:off x="1252375" y="5841147"/>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93517" y="3536685"/>
            <a:ext cx="2087879" cy="400110"/>
          </a:xfrm>
          <a:prstGeom prst="rect">
            <a:avLst/>
          </a:prstGeom>
          <a:noFill/>
        </p:spPr>
        <p:txBody>
          <a:bodyPr wrap="none" rtlCol="0">
            <a:spAutoFit/>
          </a:bodyPr>
          <a:lstStyle/>
          <a:p>
            <a:r>
              <a:rPr lang="en-US" sz="2000" dirty="0" smtClean="0"/>
              <a:t> </a:t>
            </a:r>
            <a:r>
              <a:rPr lang="en-US" sz="2000" dirty="0"/>
              <a:t> </a:t>
            </a:r>
            <a:r>
              <a:rPr lang="en-US" sz="2000" dirty="0" err="1" smtClean="0"/>
              <a:t>Noninfringement</a:t>
            </a:r>
            <a:endParaRPr lang="en-US" sz="2000" dirty="0"/>
          </a:p>
        </p:txBody>
      </p:sp>
      <p:sp>
        <p:nvSpPr>
          <p:cNvPr id="12" name="Right Bracket 11"/>
          <p:cNvSpPr/>
          <p:nvPr/>
        </p:nvSpPr>
        <p:spPr>
          <a:xfrm>
            <a:off x="6691471" y="3069541"/>
            <a:ext cx="301070" cy="1383268"/>
          </a:xfrm>
          <a:prstGeom prst="rightBracket">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Right Bracket 84"/>
          <p:cNvSpPr/>
          <p:nvPr/>
        </p:nvSpPr>
        <p:spPr>
          <a:xfrm>
            <a:off x="6691471" y="4986207"/>
            <a:ext cx="301070" cy="1465523"/>
          </a:xfrm>
          <a:prstGeom prst="rightBracket">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7071559" y="5101353"/>
            <a:ext cx="1688446" cy="1015663"/>
          </a:xfrm>
          <a:prstGeom prst="rect">
            <a:avLst/>
          </a:prstGeom>
          <a:noFill/>
        </p:spPr>
        <p:txBody>
          <a:bodyPr wrap="square" rtlCol="0">
            <a:spAutoFit/>
          </a:bodyPr>
          <a:lstStyle/>
          <a:p>
            <a:r>
              <a:rPr lang="en-US" sz="2000" dirty="0" smtClean="0"/>
              <a:t>Remanded for decision on infringement </a:t>
            </a:r>
            <a:endParaRPr lang="en-US" sz="2000" dirty="0"/>
          </a:p>
        </p:txBody>
      </p:sp>
      <p:sp>
        <p:nvSpPr>
          <p:cNvPr id="87" name="TextBox 86"/>
          <p:cNvSpPr txBox="1"/>
          <p:nvPr/>
        </p:nvSpPr>
        <p:spPr>
          <a:xfrm>
            <a:off x="4305465" y="5071803"/>
            <a:ext cx="1999971" cy="307777"/>
          </a:xfrm>
          <a:prstGeom prst="rect">
            <a:avLst/>
          </a:prstGeom>
          <a:noFill/>
        </p:spPr>
        <p:txBody>
          <a:bodyPr wrap="none" rtlCol="0">
            <a:spAutoFit/>
          </a:bodyPr>
          <a:lstStyle/>
          <a:p>
            <a:r>
              <a:rPr lang="en-US" sz="1400" dirty="0" smtClean="0"/>
              <a:t>Alleged Infringing Design</a:t>
            </a:r>
            <a:endParaRPr lang="en-US" sz="1400" dirty="0"/>
          </a:p>
        </p:txBody>
      </p:sp>
      <p:sp>
        <p:nvSpPr>
          <p:cNvPr id="88" name="TextBox 87"/>
          <p:cNvSpPr txBox="1"/>
          <p:nvPr/>
        </p:nvSpPr>
        <p:spPr>
          <a:xfrm>
            <a:off x="1221201" y="3137025"/>
            <a:ext cx="1375889" cy="307777"/>
          </a:xfrm>
          <a:prstGeom prst="rect">
            <a:avLst/>
          </a:prstGeom>
          <a:noFill/>
        </p:spPr>
        <p:txBody>
          <a:bodyPr wrap="none" rtlCol="0">
            <a:spAutoFit/>
          </a:bodyPr>
          <a:lstStyle/>
          <a:p>
            <a:r>
              <a:rPr lang="en-US" sz="1400" dirty="0" smtClean="0"/>
              <a:t>Patented Design</a:t>
            </a:r>
            <a:endParaRPr lang="en-US" sz="1400" dirty="0"/>
          </a:p>
        </p:txBody>
      </p:sp>
      <p:sp>
        <p:nvSpPr>
          <p:cNvPr id="89" name="TextBox 88"/>
          <p:cNvSpPr txBox="1"/>
          <p:nvPr/>
        </p:nvSpPr>
        <p:spPr>
          <a:xfrm>
            <a:off x="1191960" y="5156965"/>
            <a:ext cx="1375889" cy="307777"/>
          </a:xfrm>
          <a:prstGeom prst="rect">
            <a:avLst/>
          </a:prstGeom>
          <a:noFill/>
        </p:spPr>
        <p:txBody>
          <a:bodyPr wrap="none" rtlCol="0">
            <a:spAutoFit/>
          </a:bodyPr>
          <a:lstStyle/>
          <a:p>
            <a:r>
              <a:rPr lang="en-US" sz="1400" dirty="0" smtClean="0"/>
              <a:t>Patented Design</a:t>
            </a:r>
            <a:endParaRPr lang="en-US" sz="1400" dirty="0"/>
          </a:p>
        </p:txBody>
      </p:sp>
      <p:sp>
        <p:nvSpPr>
          <p:cNvPr id="60" name="TextBox 59"/>
          <p:cNvSpPr txBox="1"/>
          <p:nvPr/>
        </p:nvSpPr>
        <p:spPr>
          <a:xfrm>
            <a:off x="290834" y="205054"/>
            <a:ext cx="2360037" cy="461665"/>
          </a:xfrm>
          <a:prstGeom prst="rect">
            <a:avLst/>
          </a:prstGeom>
          <a:solidFill>
            <a:schemeClr val="bg1"/>
          </a:solidFill>
        </p:spPr>
        <p:txBody>
          <a:bodyPr wrap="square" rtlCol="0">
            <a:spAutoFit/>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21" y="316823"/>
            <a:ext cx="1819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51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827107"/>
            <a:ext cx="8305800" cy="838200"/>
          </a:xfrm>
        </p:spPr>
        <p:txBody>
          <a:bodyPr/>
          <a:lstStyle/>
          <a:p>
            <a:r>
              <a:rPr lang="en-US" dirty="0"/>
              <a:t> </a:t>
            </a:r>
            <a:r>
              <a:rPr lang="en-US" i="1" dirty="0" smtClean="0"/>
              <a:t>In </a:t>
            </a:r>
            <a:r>
              <a:rPr lang="en-US" i="1" dirty="0"/>
              <a:t>re Owens</a:t>
            </a:r>
            <a:r>
              <a:rPr lang="en-US" dirty="0"/>
              <a:t>, 106 USPQ2d </a:t>
            </a:r>
            <a:r>
              <a:rPr lang="en-US" dirty="0" smtClean="0"/>
              <a:t>1248 (</a:t>
            </a:r>
            <a:r>
              <a:rPr lang="en-US" dirty="0"/>
              <a:t>Fed. Cir. 2013)</a:t>
            </a:r>
          </a:p>
        </p:txBody>
      </p:sp>
      <p:pic>
        <p:nvPicPr>
          <p:cNvPr id="2050" name="Picture 2" descr="https://patentlyo.com/media/images/2013/03/6a00d8341c588553ef017d4260ca61970c-800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4" y="1760557"/>
            <a:ext cx="4153614" cy="33734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6848" y="5123125"/>
            <a:ext cx="2641429" cy="461665"/>
          </a:xfrm>
          <a:prstGeom prst="rect">
            <a:avLst/>
          </a:prstGeom>
          <a:noFill/>
        </p:spPr>
        <p:txBody>
          <a:bodyPr wrap="none" rtlCol="0">
            <a:spAutoFit/>
          </a:bodyPr>
          <a:lstStyle/>
          <a:p>
            <a:r>
              <a:rPr lang="en-US" dirty="0" smtClean="0"/>
              <a:t>Original Application</a:t>
            </a:r>
            <a:endParaRPr lang="en-US" dirty="0"/>
          </a:p>
        </p:txBody>
      </p:sp>
      <p:pic>
        <p:nvPicPr>
          <p:cNvPr id="2052" name="Picture 4" descr="https://patentlyo.com/media/images/2013/03/6a00d8341c588553ef017ee9d4de6e970d-800w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1760557"/>
            <a:ext cx="4219377" cy="33625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6996" y="5123124"/>
            <a:ext cx="2106667" cy="461665"/>
          </a:xfrm>
          <a:prstGeom prst="rect">
            <a:avLst/>
          </a:prstGeom>
          <a:noFill/>
        </p:spPr>
        <p:txBody>
          <a:bodyPr wrap="none" rtlCol="0">
            <a:spAutoFit/>
          </a:bodyPr>
          <a:lstStyle/>
          <a:p>
            <a:r>
              <a:rPr lang="en-US" dirty="0" smtClean="0"/>
              <a:t>Claimed Design</a:t>
            </a:r>
            <a:endParaRPr lang="en-US" dirty="0"/>
          </a:p>
        </p:txBody>
      </p:sp>
      <p:sp>
        <p:nvSpPr>
          <p:cNvPr id="4" name="TextBox 3"/>
          <p:cNvSpPr txBox="1"/>
          <p:nvPr/>
        </p:nvSpPr>
        <p:spPr>
          <a:xfrm>
            <a:off x="495997" y="5886449"/>
            <a:ext cx="8033931" cy="461665"/>
          </a:xfrm>
          <a:prstGeom prst="rect">
            <a:avLst/>
          </a:prstGeom>
          <a:noFill/>
        </p:spPr>
        <p:txBody>
          <a:bodyPr wrap="none" rtlCol="0">
            <a:spAutoFit/>
          </a:bodyPr>
          <a:lstStyle/>
          <a:p>
            <a:r>
              <a:rPr lang="en-US" b="1" dirty="0" smtClean="0">
                <a:solidFill>
                  <a:schemeClr val="accent2"/>
                </a:solidFill>
              </a:rPr>
              <a:t>Was it new matter to add the boundary line shown by arrow?</a:t>
            </a:r>
            <a:endParaRPr lang="en-US" b="1" dirty="0">
              <a:solidFill>
                <a:schemeClr val="accent2"/>
              </a:solidFill>
            </a:endParaRPr>
          </a:p>
        </p:txBody>
      </p:sp>
      <p:sp>
        <p:nvSpPr>
          <p:cNvPr id="9" name="Down Arrow 8"/>
          <p:cNvSpPr/>
          <p:nvPr/>
        </p:nvSpPr>
        <p:spPr>
          <a:xfrm rot="-2700000">
            <a:off x="313434" y="2857906"/>
            <a:ext cx="231776" cy="2190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1849051" y="3017306"/>
            <a:ext cx="231776" cy="2190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296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827107"/>
            <a:ext cx="8305800" cy="838200"/>
          </a:xfrm>
        </p:spPr>
        <p:txBody>
          <a:bodyPr/>
          <a:lstStyle/>
          <a:p>
            <a:r>
              <a:rPr lang="en-US" dirty="0"/>
              <a:t> </a:t>
            </a:r>
            <a:r>
              <a:rPr lang="en-US" i="1" dirty="0" smtClean="0"/>
              <a:t>In </a:t>
            </a:r>
            <a:r>
              <a:rPr lang="en-US" i="1" dirty="0"/>
              <a:t>re Owens</a:t>
            </a:r>
            <a:r>
              <a:rPr lang="en-US" dirty="0"/>
              <a:t>, 106 USPQ2d </a:t>
            </a:r>
            <a:r>
              <a:rPr lang="en-US" dirty="0" smtClean="0"/>
              <a:t>1248 (</a:t>
            </a:r>
            <a:r>
              <a:rPr lang="en-US" dirty="0"/>
              <a:t>Fed. Cir. 2013)</a:t>
            </a:r>
          </a:p>
        </p:txBody>
      </p:sp>
      <p:sp>
        <p:nvSpPr>
          <p:cNvPr id="10" name="Rectangle 3"/>
          <p:cNvSpPr txBox="1">
            <a:spLocks noChangeArrowheads="1"/>
          </p:cNvSpPr>
          <p:nvPr/>
        </p:nvSpPr>
        <p:spPr>
          <a:xfrm>
            <a:off x="247650" y="1840353"/>
            <a:ext cx="8734986"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r>
              <a:rPr lang="en-US" sz="2000" dirty="0"/>
              <a:t>Claim was broadened by changing a solid lines to broken lines</a:t>
            </a:r>
            <a:endParaRPr lang="en-US" sz="2000" kern="0" dirty="0"/>
          </a:p>
          <a:p>
            <a:r>
              <a:rPr lang="en-US" sz="2000" dirty="0" smtClean="0"/>
              <a:t>Broken </a:t>
            </a:r>
            <a:r>
              <a:rPr lang="en-US" sz="2000" dirty="0"/>
              <a:t>lines can be used to show: </a:t>
            </a:r>
          </a:p>
          <a:p>
            <a:pPr lvl="1"/>
            <a:r>
              <a:rPr lang="en-US" sz="2000" dirty="0" smtClean="0"/>
              <a:t>unclaimed </a:t>
            </a:r>
            <a:r>
              <a:rPr lang="en-US" sz="2000" dirty="0"/>
              <a:t>“environmental” matter </a:t>
            </a:r>
            <a:r>
              <a:rPr lang="en-US" sz="2000" dirty="0" smtClean="0"/>
              <a:t>(e.g. the cap shown in claimed design)</a:t>
            </a:r>
          </a:p>
          <a:p>
            <a:pPr lvl="1"/>
            <a:r>
              <a:rPr lang="en-US" sz="2000" dirty="0" smtClean="0"/>
              <a:t>unclaimed boundaries (e.g. the line shown by arrow)</a:t>
            </a:r>
          </a:p>
          <a:p>
            <a:pPr lvl="2"/>
            <a:r>
              <a:rPr lang="en-US" sz="2000" dirty="0" smtClean="0"/>
              <a:t>boundary </a:t>
            </a:r>
            <a:r>
              <a:rPr lang="en-US" sz="2000" dirty="0"/>
              <a:t>does not exist in reality in the article embodying the </a:t>
            </a:r>
            <a:r>
              <a:rPr lang="en-US" sz="2000" dirty="0" smtClean="0"/>
              <a:t>design</a:t>
            </a:r>
          </a:p>
          <a:p>
            <a:pPr lvl="2"/>
            <a:r>
              <a:rPr lang="en-US" sz="2000" dirty="0" smtClean="0"/>
              <a:t>understood </a:t>
            </a:r>
            <a:r>
              <a:rPr lang="en-US" sz="2000" dirty="0"/>
              <a:t>that the claimed design extends to the boundary but does not include the </a:t>
            </a:r>
            <a:r>
              <a:rPr lang="en-US" sz="2000" dirty="0" smtClean="0"/>
              <a:t>boundary</a:t>
            </a:r>
          </a:p>
        </p:txBody>
      </p:sp>
    </p:spTree>
    <p:extLst>
      <p:ext uri="{BB962C8B-B14F-4D97-AF65-F5344CB8AC3E}">
        <p14:creationId xmlns:p14="http://schemas.microsoft.com/office/powerpoint/2010/main" val="62858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827107"/>
            <a:ext cx="8305800" cy="838200"/>
          </a:xfrm>
        </p:spPr>
        <p:txBody>
          <a:bodyPr/>
          <a:lstStyle/>
          <a:p>
            <a:r>
              <a:rPr lang="en-US" i="1" dirty="0" smtClean="0"/>
              <a:t>Owens</a:t>
            </a:r>
            <a:endParaRPr lang="en-US" dirty="0"/>
          </a:p>
        </p:txBody>
      </p:sp>
      <p:sp>
        <p:nvSpPr>
          <p:cNvPr id="10" name="Rectangle 3"/>
          <p:cNvSpPr txBox="1">
            <a:spLocks noChangeArrowheads="1"/>
          </p:cNvSpPr>
          <p:nvPr/>
        </p:nvSpPr>
        <p:spPr>
          <a:xfrm>
            <a:off x="247650" y="1840353"/>
            <a:ext cx="8734986"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r>
              <a:rPr lang="en-US" sz="2000" dirty="0" smtClean="0"/>
              <a:t>The boundary lines in the claimed design did not appear in the original application</a:t>
            </a:r>
            <a:endParaRPr lang="en-US" sz="2000" kern="0" dirty="0" smtClean="0"/>
          </a:p>
          <a:p>
            <a:pPr lvl="1"/>
            <a:r>
              <a:rPr lang="en-US" sz="2000" kern="0" dirty="0" smtClean="0"/>
              <a:t>No basis to introduce them in original application</a:t>
            </a:r>
          </a:p>
          <a:p>
            <a:r>
              <a:rPr lang="en-US" sz="2000" kern="0" dirty="0" smtClean="0"/>
              <a:t>The broken lines formed in the cap were in the original application as solid lines</a:t>
            </a:r>
          </a:p>
          <a:p>
            <a:pPr lvl="1"/>
            <a:r>
              <a:rPr lang="en-US" sz="2000" kern="0" dirty="0" smtClean="0"/>
              <a:t>No issue of new matter raised by converting these to broken lines</a:t>
            </a:r>
          </a:p>
          <a:p>
            <a:r>
              <a:rPr lang="en-US" sz="2000" kern="0" dirty="0" smtClean="0"/>
              <a:t>A boundary line formed from an existing solid line </a:t>
            </a:r>
          </a:p>
          <a:p>
            <a:pPr lvl="1"/>
            <a:r>
              <a:rPr lang="en-US" sz="2000" kern="0" dirty="0" smtClean="0"/>
              <a:t>After some confusion, now accepted by USPTO</a:t>
            </a:r>
            <a:endParaRPr lang="en-US" sz="2000" dirty="0" smtClean="0"/>
          </a:p>
        </p:txBody>
      </p:sp>
    </p:spTree>
    <p:extLst>
      <p:ext uri="{BB962C8B-B14F-4D97-AF65-F5344CB8AC3E}">
        <p14:creationId xmlns:p14="http://schemas.microsoft.com/office/powerpoint/2010/main" val="3809240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827107"/>
            <a:ext cx="8305800" cy="838200"/>
          </a:xfrm>
        </p:spPr>
        <p:txBody>
          <a:bodyPr/>
          <a:lstStyle/>
          <a:p>
            <a:r>
              <a:rPr lang="en-US" i="1" dirty="0" smtClean="0"/>
              <a:t>Owens</a:t>
            </a:r>
            <a:endParaRPr lang="en-US" dirty="0"/>
          </a:p>
        </p:txBody>
      </p:sp>
      <p:sp>
        <p:nvSpPr>
          <p:cNvPr id="10" name="Rectangle 3"/>
          <p:cNvSpPr txBox="1">
            <a:spLocks noChangeArrowheads="1"/>
          </p:cNvSpPr>
          <p:nvPr/>
        </p:nvSpPr>
        <p:spPr>
          <a:xfrm>
            <a:off x="247650" y="1840353"/>
            <a:ext cx="8734986"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pPr marL="0" indent="0" algn="ctr">
              <a:buNone/>
            </a:pPr>
            <a:r>
              <a:rPr lang="en-US" sz="2400" b="1" dirty="0"/>
              <a:t>The EU </a:t>
            </a:r>
            <a:r>
              <a:rPr lang="en-US" sz="2400" b="1" dirty="0" smtClean="0"/>
              <a:t>standpoint</a:t>
            </a:r>
            <a:endParaRPr lang="en-US" sz="2400" b="1" dirty="0"/>
          </a:p>
          <a:p>
            <a:pPr marL="0" indent="0" algn="just">
              <a:buNone/>
            </a:pPr>
            <a:endParaRPr lang="en-US" sz="2000" b="1" dirty="0"/>
          </a:p>
          <a:p>
            <a:pPr algn="just">
              <a:buFontTx/>
              <a:buChar char="-"/>
            </a:pPr>
            <a:r>
              <a:rPr lang="en-US" sz="2000" dirty="0"/>
              <a:t>Up to 7 views for each design</a:t>
            </a:r>
          </a:p>
          <a:p>
            <a:pPr algn="just">
              <a:buFontTx/>
              <a:buChar char="-"/>
            </a:pPr>
            <a:r>
              <a:rPr lang="en-US" sz="2000" dirty="0" smtClean="0"/>
              <a:t>Examination </a:t>
            </a:r>
            <a:r>
              <a:rPr lang="en-US" sz="2000" dirty="0"/>
              <a:t>on consistency of the views (they must clearly relate to the same design)</a:t>
            </a:r>
          </a:p>
          <a:p>
            <a:pPr algn="just">
              <a:buFontTx/>
              <a:buChar char="-"/>
            </a:pPr>
            <a:r>
              <a:rPr lang="en-US" sz="2000" dirty="0" smtClean="0"/>
              <a:t>Alternative </a:t>
            </a:r>
            <a:r>
              <a:rPr lang="en-US" sz="2000" dirty="0"/>
              <a:t>positions – exploded views – partial views – sets of articles: </a:t>
            </a:r>
            <a:r>
              <a:rPr lang="en-US" sz="2000" b="1" dirty="0">
                <a:solidFill>
                  <a:srgbClr val="FF0000"/>
                </a:solidFill>
              </a:rPr>
              <a:t>allowed</a:t>
            </a:r>
          </a:p>
          <a:p>
            <a:pPr algn="just">
              <a:buFontTx/>
              <a:buChar char="-"/>
            </a:pPr>
            <a:r>
              <a:rPr lang="en-US" sz="2000" dirty="0" smtClean="0"/>
              <a:t>Variations </a:t>
            </a:r>
            <a:r>
              <a:rPr lang="en-US" sz="2000" dirty="0"/>
              <a:t>of the same design: </a:t>
            </a:r>
            <a:r>
              <a:rPr lang="en-US" sz="2000" b="1" dirty="0">
                <a:solidFill>
                  <a:srgbClr val="FF0000"/>
                </a:solidFill>
              </a:rPr>
              <a:t>not allowed </a:t>
            </a:r>
            <a:r>
              <a:rPr lang="en-US" sz="2000" dirty="0"/>
              <a:t>(but they can be bundled in a multiple application)</a:t>
            </a:r>
          </a:p>
          <a:p>
            <a:pPr algn="just">
              <a:buFontTx/>
              <a:buChar char="-"/>
            </a:pPr>
            <a:r>
              <a:rPr lang="en-US" sz="2000" dirty="0" smtClean="0"/>
              <a:t>Broken </a:t>
            </a:r>
            <a:r>
              <a:rPr lang="en-US" sz="2000" dirty="0"/>
              <a:t>lines – blurring – </a:t>
            </a:r>
            <a:r>
              <a:rPr lang="en-US" sz="2000" dirty="0" smtClean="0"/>
              <a:t>color </a:t>
            </a:r>
            <a:r>
              <a:rPr lang="en-US" sz="2000" dirty="0"/>
              <a:t>shades – photographs (b/w and </a:t>
            </a:r>
            <a:r>
              <a:rPr lang="en-US" sz="2000" dirty="0" smtClean="0"/>
              <a:t>colors</a:t>
            </a:r>
            <a:r>
              <a:rPr lang="en-US" sz="2000" dirty="0"/>
              <a:t>): </a:t>
            </a:r>
            <a:r>
              <a:rPr lang="en-US" sz="2000" b="1" dirty="0">
                <a:solidFill>
                  <a:srgbClr val="FF0000"/>
                </a:solidFill>
              </a:rPr>
              <a:t>allowed</a:t>
            </a:r>
          </a:p>
          <a:p>
            <a:pPr algn="just">
              <a:buFontTx/>
              <a:buChar char="-"/>
            </a:pPr>
            <a:r>
              <a:rPr lang="en-US" sz="2000" dirty="0" smtClean="0"/>
              <a:t>Explanatory </a:t>
            </a:r>
            <a:r>
              <a:rPr lang="en-US" sz="2000" dirty="0"/>
              <a:t>wordings or symbols: </a:t>
            </a:r>
            <a:r>
              <a:rPr lang="en-US" sz="2000" b="1" dirty="0">
                <a:solidFill>
                  <a:srgbClr val="FF0000"/>
                </a:solidFill>
              </a:rPr>
              <a:t>not allowed </a:t>
            </a:r>
          </a:p>
          <a:p>
            <a:pPr algn="just">
              <a:buFontTx/>
              <a:buChar char="-"/>
            </a:pPr>
            <a:endParaRPr lang="en-US" sz="1400" dirty="0" smtClean="0"/>
          </a:p>
        </p:txBody>
      </p:sp>
      <p:pic>
        <p:nvPicPr>
          <p:cNvPr id="4" name="Picture 1" descr="Bugn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 y="19419"/>
            <a:ext cx="2276881" cy="823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99" y="1770690"/>
            <a:ext cx="948963" cy="632642"/>
          </a:xfrm>
          <a:prstGeom prst="rect">
            <a:avLst/>
          </a:prstGeom>
        </p:spPr>
      </p:pic>
    </p:spTree>
    <p:extLst>
      <p:ext uri="{BB962C8B-B14F-4D97-AF65-F5344CB8AC3E}">
        <p14:creationId xmlns:p14="http://schemas.microsoft.com/office/powerpoint/2010/main" val="118079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3315" y="3415222"/>
            <a:ext cx="8003357" cy="330507"/>
          </a:xfrm>
        </p:spPr>
        <p:txBody>
          <a:bodyPr/>
          <a:lstStyle/>
          <a:p>
            <a:pPr fontAlgn="auto">
              <a:spcBef>
                <a:spcPts val="0"/>
              </a:spcBef>
              <a:spcAft>
                <a:spcPts val="0"/>
              </a:spcAft>
            </a:pPr>
            <a:r>
              <a:rPr lang="en-US" altLang="en-US" sz="2000" dirty="0">
                <a:solidFill>
                  <a:srgbClr val="1F497D"/>
                </a:solidFill>
              </a:rPr>
              <a:t>Dan Altman: </a:t>
            </a:r>
            <a:r>
              <a:rPr lang="en-US" altLang="en-US" sz="2000" dirty="0">
                <a:solidFill>
                  <a:srgbClr val="1F497D"/>
                </a:solidFill>
                <a:hlinkClick r:id="rId3"/>
              </a:rPr>
              <a:t>dan.altman@knobbe.com</a:t>
            </a:r>
            <a:r>
              <a:rPr lang="en-US" altLang="en-US" sz="2000" dirty="0">
                <a:solidFill>
                  <a:srgbClr val="1F497D"/>
                </a:solidFill>
              </a:rPr>
              <a:t>, </a:t>
            </a:r>
            <a:r>
              <a:rPr lang="en-US" altLang="en-US" sz="2000" dirty="0" smtClean="0">
                <a:solidFill>
                  <a:srgbClr val="1F497D"/>
                </a:solidFill>
              </a:rPr>
              <a:t>949-760-0404</a:t>
            </a:r>
          </a:p>
          <a:p>
            <a:pPr fontAlgn="auto">
              <a:spcBef>
                <a:spcPts val="0"/>
              </a:spcBef>
              <a:spcAft>
                <a:spcPts val="0"/>
              </a:spcAft>
            </a:pPr>
            <a:r>
              <a:rPr lang="en-US" altLang="en-US" sz="2000" dirty="0" smtClean="0">
                <a:solidFill>
                  <a:srgbClr val="1F497D"/>
                </a:solidFill>
              </a:rPr>
              <a:t>Stefano Ferro:  </a:t>
            </a:r>
            <a:r>
              <a:rPr lang="en-US" altLang="en-US" sz="2000" dirty="0" smtClean="0">
                <a:solidFill>
                  <a:srgbClr val="1F497D"/>
                </a:solidFill>
                <a:hlinkClick r:id="rId4"/>
              </a:rPr>
              <a:t>ferro@bugnion.it</a:t>
            </a:r>
            <a:r>
              <a:rPr lang="en-US" altLang="en-US" sz="2000" dirty="0" smtClean="0">
                <a:solidFill>
                  <a:srgbClr val="1F497D"/>
                </a:solidFill>
              </a:rPr>
              <a:t>, +39 45 8005310</a:t>
            </a:r>
          </a:p>
          <a:p>
            <a:pPr fontAlgn="auto">
              <a:spcBef>
                <a:spcPts val="0"/>
              </a:spcBef>
              <a:spcAft>
                <a:spcPts val="0"/>
              </a:spcAft>
            </a:pPr>
            <a:r>
              <a:rPr lang="en-US" altLang="en-US" sz="2000" dirty="0" smtClean="0">
                <a:solidFill>
                  <a:srgbClr val="1F497D"/>
                </a:solidFill>
              </a:rPr>
              <a:t>Anbar Khal:  </a:t>
            </a:r>
            <a:r>
              <a:rPr lang="en-US" altLang="en-US" sz="2000" dirty="0" smtClean="0">
                <a:solidFill>
                  <a:srgbClr val="1F497D"/>
                </a:solidFill>
                <a:hlinkClick r:id="rId5"/>
              </a:rPr>
              <a:t>akhal@oakley.com</a:t>
            </a:r>
            <a:endParaRPr lang="en-US" altLang="en-US" sz="2000" dirty="0">
              <a:solidFill>
                <a:srgbClr val="1F497D"/>
              </a:solidFill>
            </a:endParaRPr>
          </a:p>
          <a:p>
            <a:pPr fontAlgn="auto">
              <a:spcBef>
                <a:spcPts val="0"/>
              </a:spcBef>
              <a:spcAft>
                <a:spcPts val="0"/>
              </a:spcAft>
            </a:pPr>
            <a:r>
              <a:rPr lang="en-US" altLang="en-US" sz="1600" dirty="0">
                <a:solidFill>
                  <a:srgbClr val="1F497D"/>
                </a:solidFill>
              </a:rPr>
              <a:t/>
            </a:r>
            <a:br>
              <a:rPr lang="en-US" altLang="en-US" sz="1600" dirty="0">
                <a:solidFill>
                  <a:srgbClr val="1F497D"/>
                </a:solidFill>
              </a:rPr>
            </a:br>
            <a:r>
              <a:rPr lang="en-US" altLang="en-US" sz="1800" dirty="0">
                <a:solidFill>
                  <a:srgbClr val="1F497D"/>
                </a:solidFill>
              </a:rPr>
              <a:t/>
            </a:r>
            <a:br>
              <a:rPr lang="en-US" altLang="en-US" sz="1800" dirty="0">
                <a:solidFill>
                  <a:srgbClr val="1F497D"/>
                </a:solidFill>
              </a:rPr>
            </a:br>
            <a:endParaRPr lang="en-US" dirty="0"/>
          </a:p>
        </p:txBody>
      </p:sp>
      <p:pic>
        <p:nvPicPr>
          <p:cNvPr id="3" name="Picture 1" descr="Bugnion"/>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869677" y="0"/>
            <a:ext cx="2276881" cy="8230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66788" y="6316364"/>
            <a:ext cx="1261499" cy="338554"/>
          </a:xfrm>
          <a:prstGeom prst="rect">
            <a:avLst/>
          </a:prstGeom>
          <a:noFill/>
        </p:spPr>
        <p:txBody>
          <a:bodyPr wrap="none" rtlCol="0">
            <a:spAutoFit/>
          </a:bodyPr>
          <a:lstStyle/>
          <a:p>
            <a:r>
              <a:rPr lang="en-US" sz="1600" dirty="0">
                <a:solidFill>
                  <a:schemeClr val="bg1"/>
                </a:solidFill>
                <a:latin typeface="Rockwell" panose="02060603020205020403" pitchFamily="18" charset="0"/>
              </a:rPr>
              <a:t>b</a:t>
            </a:r>
            <a:r>
              <a:rPr lang="en-US" sz="1600" dirty="0" smtClean="0">
                <a:solidFill>
                  <a:schemeClr val="bg1"/>
                </a:solidFill>
                <a:latin typeface="Rockwell" panose="02060603020205020403" pitchFamily="18" charset="0"/>
              </a:rPr>
              <a:t>ugnion.eu</a:t>
            </a:r>
            <a:endParaRPr lang="en-US" sz="1600" dirty="0">
              <a:solidFill>
                <a:schemeClr val="bg1"/>
              </a:solidFill>
              <a:latin typeface="Rockwell" panose="02060603020205020403" pitchFamily="18" charset="0"/>
            </a:endParaRPr>
          </a:p>
        </p:txBody>
      </p:sp>
      <p:sp>
        <p:nvSpPr>
          <p:cNvPr id="12" name="TextBox 11"/>
          <p:cNvSpPr txBox="1"/>
          <p:nvPr/>
        </p:nvSpPr>
        <p:spPr>
          <a:xfrm>
            <a:off x="6466787" y="5866881"/>
            <a:ext cx="1252394" cy="338554"/>
          </a:xfrm>
          <a:prstGeom prst="rect">
            <a:avLst/>
          </a:prstGeom>
          <a:noFill/>
        </p:spPr>
        <p:txBody>
          <a:bodyPr wrap="none" rtlCol="0">
            <a:spAutoFit/>
          </a:bodyPr>
          <a:lstStyle/>
          <a:p>
            <a:r>
              <a:rPr lang="en-US" sz="1600" dirty="0">
                <a:solidFill>
                  <a:schemeClr val="bg1"/>
                </a:solidFill>
                <a:latin typeface="Rockwell" panose="02060603020205020403" pitchFamily="18" charset="0"/>
              </a:rPr>
              <a:t>o</a:t>
            </a:r>
            <a:r>
              <a:rPr lang="en-US" sz="1600" dirty="0" smtClean="0">
                <a:solidFill>
                  <a:schemeClr val="bg1"/>
                </a:solidFill>
                <a:latin typeface="Rockwell" panose="02060603020205020403" pitchFamily="18" charset="0"/>
              </a:rPr>
              <a:t>akley.com</a:t>
            </a:r>
            <a:endParaRPr lang="en-US" sz="1600" dirty="0">
              <a:solidFill>
                <a:schemeClr val="bg1"/>
              </a:solidFill>
              <a:latin typeface="Rockwell" panose="02060603020205020403" pitchFamily="18"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149" y="292486"/>
            <a:ext cx="1819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1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3097" y="876300"/>
            <a:ext cx="9040903" cy="838200"/>
          </a:xfrm>
        </p:spPr>
        <p:txBody>
          <a:bodyPr/>
          <a:lstStyle/>
          <a:p>
            <a:pPr>
              <a:lnSpc>
                <a:spcPct val="90000"/>
              </a:lnSpc>
            </a:pPr>
            <a:r>
              <a:rPr lang="en-US" sz="2800" i="1" dirty="0"/>
              <a:t>Egyptian Goddess Inc. v. </a:t>
            </a:r>
            <a:r>
              <a:rPr lang="en-US" sz="2800" i="1" dirty="0" err="1"/>
              <a:t>Swissa</a:t>
            </a:r>
            <a:r>
              <a:rPr lang="en-US" sz="2800" i="1" dirty="0"/>
              <a:t> Inc.,</a:t>
            </a:r>
            <a:r>
              <a:rPr lang="en-US" sz="2800" dirty="0"/>
              <a:t> 543 F.3d 665, </a:t>
            </a:r>
            <a:br>
              <a:rPr lang="en-US" sz="2800" dirty="0"/>
            </a:br>
            <a:r>
              <a:rPr lang="en-US" sz="2800" dirty="0"/>
              <a:t>88 USPQ2d 1658 (Fed. Cir. 2008) (</a:t>
            </a:r>
            <a:r>
              <a:rPr lang="en-US" sz="2800" i="1" dirty="0" err="1"/>
              <a:t>en</a:t>
            </a:r>
            <a:r>
              <a:rPr lang="en-US" sz="2800" i="1" dirty="0"/>
              <a:t> banc).</a:t>
            </a:r>
            <a:endParaRPr lang="en-US" altLang="en-US" sz="2800" dirty="0"/>
          </a:p>
        </p:txBody>
      </p:sp>
      <p:sp>
        <p:nvSpPr>
          <p:cNvPr id="8" name="Content Placeholder 1"/>
          <p:cNvSpPr>
            <a:spLocks noGrp="1"/>
          </p:cNvSpPr>
          <p:nvPr>
            <p:ph idx="1"/>
          </p:nvPr>
        </p:nvSpPr>
        <p:spPr>
          <a:xfrm>
            <a:off x="381000" y="1895475"/>
            <a:ext cx="8305800" cy="4267200"/>
          </a:xfrm>
        </p:spPr>
        <p:txBody>
          <a:bodyPr/>
          <a:lstStyle/>
          <a:p>
            <a:r>
              <a:rPr lang="en-US" sz="1900" dirty="0" smtClean="0"/>
              <a:t>The </a:t>
            </a:r>
            <a:r>
              <a:rPr lang="en-US" sz="1900" dirty="0"/>
              <a:t>standard for Infringement of design patents is the “</a:t>
            </a:r>
            <a:r>
              <a:rPr lang="en-US" sz="1900" b="1" i="1" dirty="0"/>
              <a:t>ordinary observer test</a:t>
            </a:r>
            <a:r>
              <a:rPr lang="en-US" sz="1900" dirty="0" smtClean="0"/>
              <a:t>”:  </a:t>
            </a:r>
          </a:p>
          <a:p>
            <a:pPr lvl="1"/>
            <a:r>
              <a:rPr lang="en-US" sz="1900" dirty="0" smtClean="0"/>
              <a:t>“if</a:t>
            </a:r>
            <a:r>
              <a:rPr lang="en-US" sz="1900" dirty="0"/>
              <a:t>, in the eye of an ordinary observer, </a:t>
            </a:r>
            <a:endParaRPr lang="en-US" sz="1900" dirty="0" smtClean="0"/>
          </a:p>
          <a:p>
            <a:pPr lvl="1"/>
            <a:r>
              <a:rPr lang="en-US" sz="1900" dirty="0" smtClean="0"/>
              <a:t>giving </a:t>
            </a:r>
            <a:r>
              <a:rPr lang="en-US" sz="1900" dirty="0"/>
              <a:t>such attention as a purchaser usually gives, </a:t>
            </a:r>
            <a:endParaRPr lang="en-US" sz="1900" dirty="0" smtClean="0"/>
          </a:p>
          <a:p>
            <a:pPr lvl="1"/>
            <a:r>
              <a:rPr lang="en-US" sz="1900" dirty="0" smtClean="0"/>
              <a:t>two </a:t>
            </a:r>
            <a:r>
              <a:rPr lang="en-US" sz="1900" dirty="0"/>
              <a:t>designs are substantially the same, </a:t>
            </a:r>
            <a:endParaRPr lang="en-US" sz="1900" dirty="0" smtClean="0"/>
          </a:p>
          <a:p>
            <a:pPr lvl="1"/>
            <a:r>
              <a:rPr lang="en-US" sz="1900" dirty="0" smtClean="0"/>
              <a:t>if </a:t>
            </a:r>
            <a:r>
              <a:rPr lang="en-US" sz="1900" dirty="0"/>
              <a:t>the resemblance is such as to deceive such an observer, </a:t>
            </a:r>
            <a:endParaRPr lang="en-US" sz="1900" dirty="0" smtClean="0"/>
          </a:p>
          <a:p>
            <a:pPr lvl="1"/>
            <a:r>
              <a:rPr lang="en-US" sz="1900" dirty="0" smtClean="0"/>
              <a:t>inducing </a:t>
            </a:r>
            <a:r>
              <a:rPr lang="en-US" sz="1900" dirty="0"/>
              <a:t>him to purchase one supposing it to be the other, </a:t>
            </a:r>
            <a:endParaRPr lang="en-US" sz="1900" dirty="0" smtClean="0"/>
          </a:p>
          <a:p>
            <a:pPr lvl="1"/>
            <a:r>
              <a:rPr lang="en-US" sz="1900" dirty="0" smtClean="0"/>
              <a:t>the </a:t>
            </a:r>
            <a:r>
              <a:rPr lang="en-US" sz="1900" dirty="0"/>
              <a:t>first one patented is infringed by the other</a:t>
            </a:r>
            <a:r>
              <a:rPr lang="en-US" sz="1900" dirty="0" smtClean="0"/>
              <a:t>.”</a:t>
            </a:r>
            <a:endParaRPr lang="en-US" sz="1900" dirty="0"/>
          </a:p>
          <a:p>
            <a:r>
              <a:rPr lang="en-US" sz="1900" dirty="0" smtClean="0"/>
              <a:t>Point of novelty test not applied</a:t>
            </a:r>
          </a:p>
          <a:p>
            <a:pPr lvl="1"/>
            <a:r>
              <a:rPr lang="en-US" sz="1900" dirty="0" smtClean="0"/>
              <a:t>Nevertheless, ordinary observer assumed to be aware of prior art</a:t>
            </a:r>
            <a:endParaRPr lang="en-US" sz="1900" dirty="0"/>
          </a:p>
        </p:txBody>
      </p:sp>
    </p:spTree>
    <p:extLst>
      <p:ext uri="{BB962C8B-B14F-4D97-AF65-F5344CB8AC3E}">
        <p14:creationId xmlns:p14="http://schemas.microsoft.com/office/powerpoint/2010/main" val="380140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3097" y="876300"/>
            <a:ext cx="9040903" cy="838200"/>
          </a:xfrm>
        </p:spPr>
        <p:txBody>
          <a:bodyPr/>
          <a:lstStyle/>
          <a:p>
            <a:pPr>
              <a:lnSpc>
                <a:spcPct val="90000"/>
              </a:lnSpc>
            </a:pPr>
            <a:r>
              <a:rPr lang="en-US" sz="2800" i="1" dirty="0"/>
              <a:t>Egyptian Goddess </a:t>
            </a:r>
            <a:r>
              <a:rPr lang="en-US" sz="2800" i="1" dirty="0" smtClean="0"/>
              <a:t> </a:t>
            </a:r>
            <a:endParaRPr lang="en-US" altLang="en-US" sz="2800" dirty="0"/>
          </a:p>
        </p:txBody>
      </p:sp>
      <p:pic>
        <p:nvPicPr>
          <p:cNvPr id="3" name="Picture 2"/>
          <p:cNvPicPr>
            <a:picLocks noChangeAspect="1"/>
          </p:cNvPicPr>
          <p:nvPr/>
        </p:nvPicPr>
        <p:blipFill>
          <a:blip r:embed="rId2"/>
          <a:stretch>
            <a:fillRect/>
          </a:stretch>
        </p:blipFill>
        <p:spPr>
          <a:xfrm>
            <a:off x="5341205" y="2822121"/>
            <a:ext cx="2954380" cy="2217258"/>
          </a:xfrm>
          <a:prstGeom prst="rect">
            <a:avLst/>
          </a:prstGeom>
        </p:spPr>
      </p:pic>
      <p:sp>
        <p:nvSpPr>
          <p:cNvPr id="4" name="TextBox 3"/>
          <p:cNvSpPr txBox="1"/>
          <p:nvPr/>
        </p:nvSpPr>
        <p:spPr>
          <a:xfrm>
            <a:off x="5477473" y="5039378"/>
            <a:ext cx="3242683" cy="1200329"/>
          </a:xfrm>
          <a:prstGeom prst="rect">
            <a:avLst/>
          </a:prstGeom>
          <a:noFill/>
        </p:spPr>
        <p:txBody>
          <a:bodyPr wrap="none" rtlCol="0">
            <a:spAutoFit/>
          </a:bodyPr>
          <a:lstStyle/>
          <a:p>
            <a:pPr algn="ctr"/>
            <a:r>
              <a:rPr lang="en-US" dirty="0"/>
              <a:t>Fig. 1</a:t>
            </a:r>
          </a:p>
          <a:p>
            <a:pPr algn="ctr"/>
            <a:r>
              <a:rPr lang="en-US" dirty="0" smtClean="0"/>
              <a:t>US D467,389</a:t>
            </a:r>
          </a:p>
          <a:p>
            <a:pPr algn="ctr"/>
            <a:r>
              <a:rPr lang="en-US" dirty="0" smtClean="0"/>
              <a:t>(abrasive on three sides)</a:t>
            </a:r>
          </a:p>
        </p:txBody>
      </p:sp>
      <p:pic>
        <p:nvPicPr>
          <p:cNvPr id="12" name="Content Placeholder 5"/>
          <p:cNvPicPr>
            <a:picLocks noChangeAspect="1"/>
          </p:cNvPicPr>
          <p:nvPr/>
        </p:nvPicPr>
        <p:blipFill rotWithShape="1">
          <a:blip r:embed="rId3"/>
          <a:srcRect l="47873" t="-1925" r="26981" b="34327"/>
          <a:stretch/>
        </p:blipFill>
        <p:spPr>
          <a:xfrm>
            <a:off x="1018309" y="2828347"/>
            <a:ext cx="2088574" cy="1460167"/>
          </a:xfrm>
          <a:prstGeom prst="rect">
            <a:avLst/>
          </a:prstGeom>
        </p:spPr>
      </p:pic>
      <p:sp>
        <p:nvSpPr>
          <p:cNvPr id="13" name="TextBox 12"/>
          <p:cNvSpPr txBox="1"/>
          <p:nvPr/>
        </p:nvSpPr>
        <p:spPr>
          <a:xfrm>
            <a:off x="519417" y="4208382"/>
            <a:ext cx="3086358" cy="830997"/>
          </a:xfrm>
          <a:prstGeom prst="rect">
            <a:avLst/>
          </a:prstGeom>
          <a:noFill/>
        </p:spPr>
        <p:txBody>
          <a:bodyPr wrap="none" rtlCol="0">
            <a:spAutoFit/>
          </a:bodyPr>
          <a:lstStyle/>
          <a:p>
            <a:pPr algn="ctr"/>
            <a:r>
              <a:rPr lang="en-US" dirty="0" smtClean="0"/>
              <a:t>Accused Product</a:t>
            </a:r>
          </a:p>
          <a:p>
            <a:pPr algn="ctr"/>
            <a:r>
              <a:rPr lang="en-US" dirty="0" smtClean="0"/>
              <a:t>(abrasive on four sides)</a:t>
            </a:r>
          </a:p>
        </p:txBody>
      </p:sp>
      <p:sp>
        <p:nvSpPr>
          <p:cNvPr id="14" name="TextBox 13"/>
          <p:cNvSpPr txBox="1"/>
          <p:nvPr/>
        </p:nvSpPr>
        <p:spPr>
          <a:xfrm>
            <a:off x="2311667" y="1912170"/>
            <a:ext cx="3891706" cy="461665"/>
          </a:xfrm>
          <a:prstGeom prst="rect">
            <a:avLst/>
          </a:prstGeom>
          <a:noFill/>
        </p:spPr>
        <p:txBody>
          <a:bodyPr wrap="none" rtlCol="0">
            <a:spAutoFit/>
          </a:bodyPr>
          <a:lstStyle/>
          <a:p>
            <a:r>
              <a:rPr lang="en-US" dirty="0" smtClean="0"/>
              <a:t>Devices for buffing fingernails</a:t>
            </a:r>
            <a:endParaRPr lang="en-US" dirty="0"/>
          </a:p>
        </p:txBody>
      </p:sp>
    </p:spTree>
    <p:extLst>
      <p:ext uri="{BB962C8B-B14F-4D97-AF65-F5344CB8AC3E}">
        <p14:creationId xmlns:p14="http://schemas.microsoft.com/office/powerpoint/2010/main" val="68809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3097" y="876300"/>
            <a:ext cx="9040903" cy="838200"/>
          </a:xfrm>
        </p:spPr>
        <p:txBody>
          <a:bodyPr/>
          <a:lstStyle/>
          <a:p>
            <a:pPr>
              <a:lnSpc>
                <a:spcPct val="90000"/>
              </a:lnSpc>
            </a:pPr>
            <a:r>
              <a:rPr lang="en-US" sz="2800" i="1" dirty="0"/>
              <a:t>Egyptian Goddess </a:t>
            </a:r>
            <a:endParaRPr lang="en-US" altLang="en-US" sz="2800" dirty="0"/>
          </a:p>
        </p:txBody>
      </p:sp>
      <p:sp>
        <p:nvSpPr>
          <p:cNvPr id="8" name="Content Placeholder 1"/>
          <p:cNvSpPr>
            <a:spLocks noGrp="1"/>
          </p:cNvSpPr>
          <p:nvPr>
            <p:ph idx="1"/>
          </p:nvPr>
        </p:nvSpPr>
        <p:spPr>
          <a:xfrm>
            <a:off x="381000" y="1895475"/>
            <a:ext cx="8305800" cy="4267200"/>
          </a:xfrm>
        </p:spPr>
        <p:txBody>
          <a:bodyPr/>
          <a:lstStyle/>
          <a:p>
            <a:r>
              <a:rPr lang="en-US" sz="1900" dirty="0" smtClean="0"/>
              <a:t>General shape of accused and patented products is the same</a:t>
            </a:r>
            <a:endParaRPr lang="en-US" sz="1900" dirty="0"/>
          </a:p>
          <a:p>
            <a:r>
              <a:rPr lang="en-US" sz="1900" dirty="0" smtClean="0"/>
              <a:t>Ordinary observer would take into account the prior art:</a:t>
            </a:r>
          </a:p>
          <a:p>
            <a:endParaRPr lang="en-US" sz="1900" dirty="0" smtClean="0"/>
          </a:p>
          <a:p>
            <a:endParaRPr lang="en-US" dirty="0"/>
          </a:p>
          <a:p>
            <a:endParaRPr lang="en-US" dirty="0" smtClean="0"/>
          </a:p>
          <a:p>
            <a:endParaRPr lang="en-US" sz="1900" dirty="0" smtClean="0"/>
          </a:p>
          <a:p>
            <a:r>
              <a:rPr lang="en-US" sz="1900" dirty="0" smtClean="0"/>
              <a:t>Both patented design and accused device have four sides</a:t>
            </a:r>
          </a:p>
          <a:p>
            <a:pPr lvl="1"/>
            <a:r>
              <a:rPr lang="en-US" sz="1900" dirty="0" smtClean="0"/>
              <a:t>Like prior art, accused device has abrasive pads on </a:t>
            </a:r>
            <a:r>
              <a:rPr lang="en-US" sz="1900" b="1" u="sng" dirty="0" smtClean="0"/>
              <a:t>all</a:t>
            </a:r>
            <a:r>
              <a:rPr lang="en-US" sz="1900" dirty="0" smtClean="0"/>
              <a:t> sides</a:t>
            </a:r>
          </a:p>
          <a:p>
            <a:pPr lvl="1"/>
            <a:r>
              <a:rPr lang="en-US" sz="1900" dirty="0" smtClean="0"/>
              <a:t>Unlike prior art, patented design has abrasive pads on only three of four sides</a:t>
            </a:r>
          </a:p>
        </p:txBody>
      </p:sp>
      <p:pic>
        <p:nvPicPr>
          <p:cNvPr id="2" name="Picture 1"/>
          <p:cNvPicPr>
            <a:picLocks noChangeAspect="1"/>
          </p:cNvPicPr>
          <p:nvPr/>
        </p:nvPicPr>
        <p:blipFill rotWithShape="1">
          <a:blip r:embed="rId2"/>
          <a:srcRect l="26981" t="-9576" r="50479" b="33510"/>
          <a:stretch/>
        </p:blipFill>
        <p:spPr>
          <a:xfrm>
            <a:off x="1085301" y="2733773"/>
            <a:ext cx="1546627" cy="1357459"/>
          </a:xfrm>
          <a:prstGeom prst="rect">
            <a:avLst/>
          </a:prstGeom>
        </p:spPr>
      </p:pic>
      <p:sp>
        <p:nvSpPr>
          <p:cNvPr id="3" name="TextBox 2"/>
          <p:cNvSpPr txBox="1"/>
          <p:nvPr/>
        </p:nvSpPr>
        <p:spPr>
          <a:xfrm>
            <a:off x="2566554" y="3181669"/>
            <a:ext cx="6067430" cy="461665"/>
          </a:xfrm>
          <a:prstGeom prst="rect">
            <a:avLst/>
          </a:prstGeom>
          <a:noFill/>
        </p:spPr>
        <p:txBody>
          <a:bodyPr wrap="none" rtlCol="0">
            <a:spAutoFit/>
          </a:bodyPr>
          <a:lstStyle/>
          <a:p>
            <a:r>
              <a:rPr lang="en-US" i="1" dirty="0" smtClean="0"/>
              <a:t>Similar to patented design, but only three sides</a:t>
            </a:r>
            <a:endParaRPr lang="en-US" i="1" dirty="0"/>
          </a:p>
        </p:txBody>
      </p:sp>
    </p:spTree>
    <p:extLst>
      <p:ext uri="{BB962C8B-B14F-4D97-AF65-F5344CB8AC3E}">
        <p14:creationId xmlns:p14="http://schemas.microsoft.com/office/powerpoint/2010/main" val="3870175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3097" y="876300"/>
            <a:ext cx="9040903" cy="838200"/>
          </a:xfrm>
        </p:spPr>
        <p:txBody>
          <a:bodyPr/>
          <a:lstStyle/>
          <a:p>
            <a:pPr>
              <a:lnSpc>
                <a:spcPct val="90000"/>
              </a:lnSpc>
            </a:pPr>
            <a:r>
              <a:rPr lang="en-US" sz="2800" i="1" dirty="0"/>
              <a:t>Egyptian Goddess </a:t>
            </a:r>
            <a:endParaRPr lang="en-US" altLang="en-US" sz="2800" dirty="0"/>
          </a:p>
        </p:txBody>
      </p:sp>
      <p:sp>
        <p:nvSpPr>
          <p:cNvPr id="8" name="Content Placeholder 1"/>
          <p:cNvSpPr>
            <a:spLocks noGrp="1"/>
          </p:cNvSpPr>
          <p:nvPr>
            <p:ph idx="1"/>
          </p:nvPr>
        </p:nvSpPr>
        <p:spPr>
          <a:xfrm>
            <a:off x="381000" y="1895475"/>
            <a:ext cx="8305800" cy="4267200"/>
          </a:xfrm>
        </p:spPr>
        <p:txBody>
          <a:bodyPr/>
          <a:lstStyle/>
          <a:p>
            <a:r>
              <a:rPr lang="en-US" sz="2000" dirty="0" smtClean="0"/>
              <a:t>The ordinary observer knows that prior </a:t>
            </a:r>
            <a:r>
              <a:rPr lang="en-US" sz="2000" dirty="0"/>
              <a:t>art has pads on </a:t>
            </a:r>
            <a:r>
              <a:rPr lang="en-US" sz="2000" b="1" u="sng" dirty="0"/>
              <a:t>all</a:t>
            </a:r>
            <a:r>
              <a:rPr lang="en-US" sz="2000" dirty="0"/>
              <a:t> </a:t>
            </a:r>
            <a:r>
              <a:rPr lang="en-US" sz="2000" dirty="0" smtClean="0"/>
              <a:t>sides</a:t>
            </a:r>
          </a:p>
          <a:p>
            <a:pPr lvl="1"/>
            <a:r>
              <a:rPr lang="en-US" sz="2000" dirty="0" smtClean="0"/>
              <a:t>Appearance of accused device and patented design must be viewed as a whole</a:t>
            </a:r>
          </a:p>
          <a:p>
            <a:pPr lvl="1"/>
            <a:r>
              <a:rPr lang="en-US" sz="2000" dirty="0" smtClean="0"/>
              <a:t>The patented design as a whole </a:t>
            </a:r>
            <a:r>
              <a:rPr lang="en-US" sz="2000" dirty="0"/>
              <a:t>having a fourth side without a pad would not be viewed as substantially the same as the accused device having </a:t>
            </a:r>
            <a:r>
              <a:rPr lang="en-US" sz="2000" dirty="0" smtClean="0"/>
              <a:t>a pad on </a:t>
            </a:r>
            <a:r>
              <a:rPr lang="en-US" sz="2000" b="1" u="sng" dirty="0" smtClean="0"/>
              <a:t>all</a:t>
            </a:r>
            <a:r>
              <a:rPr lang="en-US" sz="2000" dirty="0" smtClean="0"/>
              <a:t> four sides</a:t>
            </a:r>
            <a:endParaRPr lang="en-US" sz="2000" dirty="0"/>
          </a:p>
          <a:p>
            <a:pPr lvl="1"/>
            <a:r>
              <a:rPr lang="en-US" sz="2000" dirty="0" smtClean="0"/>
              <a:t>Therefore, no infringement</a:t>
            </a:r>
            <a:endParaRPr lang="en-US" sz="2000" dirty="0"/>
          </a:p>
        </p:txBody>
      </p:sp>
    </p:spTree>
    <p:extLst>
      <p:ext uri="{BB962C8B-B14F-4D97-AF65-F5344CB8AC3E}">
        <p14:creationId xmlns:p14="http://schemas.microsoft.com/office/powerpoint/2010/main" val="299733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3097" y="876300"/>
            <a:ext cx="9040903" cy="838200"/>
          </a:xfrm>
        </p:spPr>
        <p:txBody>
          <a:bodyPr/>
          <a:lstStyle/>
          <a:p>
            <a:pPr>
              <a:lnSpc>
                <a:spcPct val="90000"/>
              </a:lnSpc>
            </a:pPr>
            <a:r>
              <a:rPr lang="en-US" sz="2800" i="1" dirty="0"/>
              <a:t>Egyptian Goddess </a:t>
            </a:r>
            <a:endParaRPr lang="en-US" altLang="en-US" sz="2800" dirty="0"/>
          </a:p>
        </p:txBody>
      </p:sp>
      <p:sp>
        <p:nvSpPr>
          <p:cNvPr id="8" name="Content Placeholder 1"/>
          <p:cNvSpPr>
            <a:spLocks noGrp="1"/>
          </p:cNvSpPr>
          <p:nvPr>
            <p:ph idx="1"/>
          </p:nvPr>
        </p:nvSpPr>
        <p:spPr>
          <a:xfrm>
            <a:off x="381000" y="1895475"/>
            <a:ext cx="8305800" cy="4267200"/>
          </a:xfrm>
        </p:spPr>
        <p:txBody>
          <a:bodyPr/>
          <a:lstStyle/>
          <a:p>
            <a:pPr marL="0" indent="0" algn="ctr">
              <a:buNone/>
            </a:pPr>
            <a:r>
              <a:rPr lang="en-US" sz="2200" b="1" dirty="0"/>
              <a:t>The EU standpoint:</a:t>
            </a:r>
          </a:p>
          <a:p>
            <a:pPr marL="0" indent="0" algn="just">
              <a:buNone/>
            </a:pPr>
            <a:endParaRPr lang="en-US" dirty="0"/>
          </a:p>
          <a:p>
            <a:pPr algn="just">
              <a:buFontTx/>
              <a:buChar char="-"/>
            </a:pPr>
            <a:r>
              <a:rPr lang="en-US" sz="2000" dirty="0"/>
              <a:t>A Registered Community Design has </a:t>
            </a:r>
            <a:r>
              <a:rPr lang="en-US" sz="2000" b="1" dirty="0">
                <a:solidFill>
                  <a:srgbClr val="FF0000"/>
                </a:solidFill>
              </a:rPr>
              <a:t>individual character </a:t>
            </a:r>
            <a:r>
              <a:rPr lang="en-US" sz="2000" dirty="0"/>
              <a:t>only if its overall impression is different for an </a:t>
            </a:r>
            <a:r>
              <a:rPr lang="en-US" sz="2000" b="1" dirty="0">
                <a:solidFill>
                  <a:srgbClr val="FF0000"/>
                </a:solidFill>
              </a:rPr>
              <a:t>informed user</a:t>
            </a:r>
          </a:p>
          <a:p>
            <a:pPr algn="just">
              <a:buFontTx/>
              <a:buChar char="-"/>
            </a:pPr>
            <a:r>
              <a:rPr lang="en-US" sz="2000" dirty="0"/>
              <a:t>Who is the informed user? Half a way between the sectorial expert (or designer) and the average consumer</a:t>
            </a:r>
          </a:p>
          <a:p>
            <a:pPr algn="just">
              <a:buFontTx/>
              <a:buChar char="-"/>
            </a:pPr>
            <a:r>
              <a:rPr lang="en-US" sz="2000" dirty="0"/>
              <a:t>Who is the informed user in this specific case? Probably a woman who takes care of her nails and has some awareness of the existing designs in that sector</a:t>
            </a:r>
          </a:p>
          <a:p>
            <a:pPr algn="just">
              <a:buFontTx/>
              <a:buChar char="-"/>
            </a:pPr>
            <a:r>
              <a:rPr lang="en-US" sz="2000" dirty="0"/>
              <a:t>The two designs must be compared globally but… not all features have the same weight (in this case the difference concerns a functional element)</a:t>
            </a:r>
          </a:p>
          <a:p>
            <a:pPr marL="0" indent="0">
              <a:buNone/>
            </a:pPr>
            <a:endParaRPr lang="en-US" dirty="0"/>
          </a:p>
        </p:txBody>
      </p:sp>
      <p:pic>
        <p:nvPicPr>
          <p:cNvPr id="4" name="Picture 1" descr="Bugn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 y="19419"/>
            <a:ext cx="2276881" cy="823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99" y="1748283"/>
            <a:ext cx="948963" cy="632642"/>
          </a:xfrm>
          <a:prstGeom prst="rect">
            <a:avLst/>
          </a:prstGeom>
        </p:spPr>
      </p:pic>
    </p:spTree>
    <p:extLst>
      <p:ext uri="{BB962C8B-B14F-4D97-AF65-F5344CB8AC3E}">
        <p14:creationId xmlns:p14="http://schemas.microsoft.com/office/powerpoint/2010/main" val="95788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i="1" dirty="0" smtClean="0"/>
              <a:t>Egyptian Goddess – Practical Application</a:t>
            </a:r>
            <a:endParaRPr lang="en-US" sz="2000" i="1" dirty="0"/>
          </a:p>
        </p:txBody>
      </p:sp>
      <p:cxnSp>
        <p:nvCxnSpPr>
          <p:cNvPr id="6" name="Straight Connector 5"/>
          <p:cNvCxnSpPr/>
          <p:nvPr/>
        </p:nvCxnSpPr>
        <p:spPr>
          <a:xfrm flipV="1">
            <a:off x="891988" y="1990163"/>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6788" y="2003611"/>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00200" y="2438400"/>
            <a:ext cx="609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2200" y="2438400"/>
            <a:ext cx="609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71800" y="2026023"/>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90047" y="2034987"/>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2"/>
            <a:endCxn id="10" idx="6"/>
          </p:cNvCxnSpPr>
          <p:nvPr/>
        </p:nvCxnSpPr>
        <p:spPr>
          <a:xfrm flipH="1">
            <a:off x="2209800" y="28194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047999" y="3392016"/>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2799" y="3381933"/>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024720" y="3412190"/>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8485" y="3378570"/>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36677" y="4187638"/>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93488" y="5199759"/>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8288" y="5213207"/>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916222" y="5268115"/>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21022" y="5286727"/>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66989" y="6051407"/>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Chord 37"/>
          <p:cNvSpPr/>
          <p:nvPr/>
        </p:nvSpPr>
        <p:spPr>
          <a:xfrm rot="17718012">
            <a:off x="6423263" y="5729521"/>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7631101">
            <a:off x="7171377" y="5746606"/>
            <a:ext cx="829236" cy="6096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Same Side Corner Rectangle 44"/>
          <p:cNvSpPr/>
          <p:nvPr/>
        </p:nvSpPr>
        <p:spPr>
          <a:xfrm rot="10800000">
            <a:off x="4462183" y="4040840"/>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p:cNvSpPr/>
          <p:nvPr/>
        </p:nvSpPr>
        <p:spPr>
          <a:xfrm rot="10800000">
            <a:off x="3785347" y="4040840"/>
            <a:ext cx="562537" cy="5221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24000" y="1752600"/>
            <a:ext cx="981359" cy="369332"/>
          </a:xfrm>
          <a:prstGeom prst="rect">
            <a:avLst/>
          </a:prstGeom>
          <a:noFill/>
        </p:spPr>
        <p:txBody>
          <a:bodyPr wrap="none" rtlCol="0">
            <a:spAutoFit/>
          </a:bodyPr>
          <a:lstStyle/>
          <a:p>
            <a:r>
              <a:rPr lang="en-US" dirty="0" smtClean="0"/>
              <a:t>Prior Art</a:t>
            </a:r>
            <a:endParaRPr lang="en-US" dirty="0"/>
          </a:p>
        </p:txBody>
      </p:sp>
      <p:sp>
        <p:nvSpPr>
          <p:cNvPr id="48" name="TextBox 47"/>
          <p:cNvSpPr txBox="1"/>
          <p:nvPr/>
        </p:nvSpPr>
        <p:spPr>
          <a:xfrm>
            <a:off x="3254282" y="2989070"/>
            <a:ext cx="1712585" cy="369332"/>
          </a:xfrm>
          <a:prstGeom prst="rect">
            <a:avLst/>
          </a:prstGeom>
          <a:noFill/>
        </p:spPr>
        <p:txBody>
          <a:bodyPr wrap="none" rtlCol="0">
            <a:spAutoFit/>
          </a:bodyPr>
          <a:lstStyle/>
          <a:p>
            <a:r>
              <a:rPr lang="en-US" dirty="0" smtClean="0">
                <a:solidFill>
                  <a:srgbClr val="FF0000"/>
                </a:solidFill>
              </a:rPr>
              <a:t>Patented Design</a:t>
            </a:r>
            <a:endParaRPr lang="en-US" dirty="0">
              <a:solidFill>
                <a:srgbClr val="FF0000"/>
              </a:solidFill>
            </a:endParaRPr>
          </a:p>
        </p:txBody>
      </p:sp>
      <p:sp>
        <p:nvSpPr>
          <p:cNvPr id="49" name="TextBox 48"/>
          <p:cNvSpPr txBox="1"/>
          <p:nvPr/>
        </p:nvSpPr>
        <p:spPr>
          <a:xfrm>
            <a:off x="5338485" y="4815839"/>
            <a:ext cx="2942087" cy="369332"/>
          </a:xfrm>
          <a:prstGeom prst="rect">
            <a:avLst/>
          </a:prstGeom>
          <a:noFill/>
        </p:spPr>
        <p:txBody>
          <a:bodyPr wrap="none" rtlCol="0">
            <a:spAutoFit/>
          </a:bodyPr>
          <a:lstStyle/>
          <a:p>
            <a:r>
              <a:rPr lang="en-US" dirty="0" smtClean="0"/>
              <a:t>Accused Design B – Infringing</a:t>
            </a:r>
            <a:endParaRPr lang="en-US" dirty="0"/>
          </a:p>
        </p:txBody>
      </p:sp>
      <p:cxnSp>
        <p:nvCxnSpPr>
          <p:cNvPr id="66" name="Straight Connector 65"/>
          <p:cNvCxnSpPr/>
          <p:nvPr/>
        </p:nvCxnSpPr>
        <p:spPr>
          <a:xfrm flipV="1">
            <a:off x="499441" y="5123328"/>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04241" y="5136776"/>
            <a:ext cx="443753"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458429" y="5235618"/>
            <a:ext cx="318247" cy="7933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63370" y="5217918"/>
            <a:ext cx="367553" cy="2689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752600" y="6021102"/>
            <a:ext cx="2000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9305" y="4754675"/>
            <a:ext cx="3410357" cy="369332"/>
          </a:xfrm>
          <a:prstGeom prst="rect">
            <a:avLst/>
          </a:prstGeom>
          <a:noFill/>
        </p:spPr>
        <p:txBody>
          <a:bodyPr wrap="none" rtlCol="0">
            <a:spAutoFit/>
          </a:bodyPr>
          <a:lstStyle/>
          <a:p>
            <a:r>
              <a:rPr lang="en-US" dirty="0" smtClean="0"/>
              <a:t>Accused Design A – NOT Infringing</a:t>
            </a:r>
            <a:endParaRPr lang="en-US" dirty="0"/>
          </a:p>
        </p:txBody>
      </p:sp>
      <p:sp>
        <p:nvSpPr>
          <p:cNvPr id="74" name="Rounded Rectangle 73"/>
          <p:cNvSpPr/>
          <p:nvPr/>
        </p:nvSpPr>
        <p:spPr>
          <a:xfrm>
            <a:off x="1196788" y="5726274"/>
            <a:ext cx="555812" cy="61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905000" y="5726274"/>
            <a:ext cx="555812" cy="616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6963" y="198815"/>
            <a:ext cx="2360037" cy="461665"/>
          </a:xfrm>
          <a:prstGeom prst="rect">
            <a:avLst/>
          </a:prstGeom>
          <a:solidFill>
            <a:schemeClr val="bg1"/>
          </a:solidFill>
        </p:spPr>
        <p:txBody>
          <a:bodyPr wrap="squar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0584"/>
            <a:ext cx="1819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62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827107"/>
            <a:ext cx="8305800" cy="838200"/>
          </a:xfrm>
        </p:spPr>
        <p:txBody>
          <a:bodyPr/>
          <a:lstStyle/>
          <a:p>
            <a:pPr lvl="0"/>
            <a:r>
              <a:rPr lang="en-US" i="1" dirty="0"/>
              <a:t>International Seaway Trading Corp. v. Walgreens Corp.,</a:t>
            </a:r>
            <a:r>
              <a:rPr lang="en-US" dirty="0"/>
              <a:t> 589 F.3d 1233, </a:t>
            </a:r>
            <a:r>
              <a:rPr lang="en-US" dirty="0" smtClean="0"/>
              <a:t>93 </a:t>
            </a:r>
            <a:r>
              <a:rPr lang="en-US" dirty="0"/>
              <a:t>USPQ2d </a:t>
            </a:r>
            <a:r>
              <a:rPr lang="en-US" dirty="0" smtClean="0"/>
              <a:t>1001 (</a:t>
            </a:r>
            <a:r>
              <a:rPr lang="en-US" dirty="0"/>
              <a:t>Fed. Cir. 2009).</a:t>
            </a:r>
          </a:p>
        </p:txBody>
      </p:sp>
      <p:sp>
        <p:nvSpPr>
          <p:cNvPr id="50179" name="Rectangle 3"/>
          <p:cNvSpPr>
            <a:spLocks noGrp="1" noChangeArrowheads="1"/>
          </p:cNvSpPr>
          <p:nvPr>
            <p:ph type="body" idx="1"/>
          </p:nvPr>
        </p:nvSpPr>
        <p:spPr>
          <a:xfrm>
            <a:off x="0" y="1669229"/>
            <a:ext cx="4791635" cy="4267200"/>
          </a:xfrm>
        </p:spPr>
        <p:txBody>
          <a:bodyPr/>
          <a:lstStyle/>
          <a:p>
            <a:endParaRPr lang="en-US" altLang="en-US" sz="2200" dirty="0">
              <a:latin typeface="+mj-lt"/>
            </a:endParaRPr>
          </a:p>
          <a:p>
            <a:pPr lvl="1"/>
            <a:endParaRPr lang="en-US" altLang="en-US" sz="2200" dirty="0"/>
          </a:p>
        </p:txBody>
      </p:sp>
      <p:sp>
        <p:nvSpPr>
          <p:cNvPr id="5" name="Rectangle 3"/>
          <p:cNvSpPr txBox="1">
            <a:spLocks noChangeArrowheads="1"/>
          </p:cNvSpPr>
          <p:nvPr/>
        </p:nvSpPr>
        <p:spPr>
          <a:xfrm>
            <a:off x="173182" y="1744223"/>
            <a:ext cx="8648699" cy="4267200"/>
          </a:xfrm>
          <a:prstGeom prst="rect">
            <a:avLst/>
          </a:prstGeom>
        </p:spPr>
        <p:txBody>
          <a:bodyPr/>
          <a:lstStyle>
            <a:lvl1pPr marL="342900" indent="-3429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lnSpc>
                <a:spcPct val="90000"/>
              </a:lnSpc>
              <a:spcBef>
                <a:spcPct val="50000"/>
              </a:spcBef>
              <a:spcAft>
                <a:spcPct val="0"/>
              </a:spcAft>
              <a:buFont typeface="Arial" charset="0"/>
              <a:buChar char="»"/>
              <a:defRPr sz="1800">
                <a:solidFill>
                  <a:schemeClr val="tx1"/>
                </a:solidFill>
                <a:latin typeface="Arial" panose="020B0604020202020204" pitchFamily="34" charset="0"/>
                <a:ea typeface="+mn-ea"/>
                <a:cs typeface="Arial" panose="020B0604020202020204" pitchFamily="34" charset="0"/>
              </a:defRPr>
            </a:lvl5pPr>
            <a:lvl6pPr marL="25146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6pPr>
            <a:lvl7pPr marL="29718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7pPr>
            <a:lvl8pPr marL="34290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8pPr>
            <a:lvl9pPr marL="3886200" indent="-228600" algn="l" defTabSz="457200" rtl="0" fontAlgn="base">
              <a:lnSpc>
                <a:spcPct val="90000"/>
              </a:lnSpc>
              <a:spcBef>
                <a:spcPct val="50000"/>
              </a:spcBef>
              <a:spcAft>
                <a:spcPct val="0"/>
              </a:spcAft>
              <a:buFont typeface="Arial" pitchFamily="34" charset="0"/>
              <a:buChar char="»"/>
              <a:defRPr sz="2400">
                <a:solidFill>
                  <a:schemeClr val="tx1"/>
                </a:solidFill>
                <a:latin typeface="+mn-lt"/>
                <a:ea typeface="+mn-ea"/>
              </a:defRPr>
            </a:lvl9pPr>
          </a:lstStyle>
          <a:p>
            <a:r>
              <a:rPr lang="en-US" sz="1900" dirty="0"/>
              <a:t>The test for novelty is the same “ordinary observer test” used for infringement. </a:t>
            </a:r>
            <a:endParaRPr lang="en-US" sz="1900" dirty="0" smtClean="0"/>
          </a:p>
          <a:p>
            <a:pPr lvl="1"/>
            <a:r>
              <a:rPr lang="en-US" sz="1900" dirty="0" smtClean="0"/>
              <a:t>“</a:t>
            </a:r>
            <a:r>
              <a:rPr lang="en-US" sz="1900" dirty="0"/>
              <a:t>Just as minor differences between a patented design and an accused article's design cannot, and shall not, prevent a finding of infringement, </a:t>
            </a:r>
            <a:endParaRPr lang="en-US" sz="1900" dirty="0" smtClean="0"/>
          </a:p>
          <a:p>
            <a:pPr lvl="1"/>
            <a:r>
              <a:rPr lang="en-US" sz="1900" dirty="0" smtClean="0"/>
              <a:t>so </a:t>
            </a:r>
            <a:r>
              <a:rPr lang="en-US" sz="1900" dirty="0"/>
              <a:t>too minor differences cannot prevent a finding of anticipation</a:t>
            </a:r>
            <a:r>
              <a:rPr lang="en-US" sz="1900" dirty="0" smtClean="0"/>
              <a:t>.”</a:t>
            </a:r>
          </a:p>
          <a:p>
            <a:pPr lvl="1"/>
            <a:endParaRPr lang="en-US" dirty="0"/>
          </a:p>
          <a:p>
            <a:pPr lvl="1"/>
            <a:endParaRPr lang="en-US" dirty="0" smtClean="0"/>
          </a:p>
          <a:p>
            <a:pPr lvl="1"/>
            <a:endParaRPr lang="en-US" dirty="0"/>
          </a:p>
          <a:p>
            <a:pPr lvl="1"/>
            <a:endParaRPr lang="en-US" dirty="0" smtClean="0"/>
          </a:p>
          <a:p>
            <a:pPr lvl="1"/>
            <a:endParaRPr lang="en-US" dirty="0"/>
          </a:p>
          <a:p>
            <a:r>
              <a:rPr lang="en-US" sz="1900" dirty="0" smtClean="0"/>
              <a:t>Because differences more than minor, no anticipation</a:t>
            </a:r>
            <a:endParaRPr lang="en-US" sz="1900" dirty="0"/>
          </a:p>
          <a:p>
            <a:endParaRPr lang="en-US" altLang="en-US" sz="2400" kern="0" dirty="0">
              <a:latin typeface="+mn-lt"/>
            </a:endParaRPr>
          </a:p>
        </p:txBody>
      </p:sp>
      <p:sp>
        <p:nvSpPr>
          <p:cNvPr id="4" name="TextBox 3"/>
          <p:cNvSpPr txBox="1"/>
          <p:nvPr/>
        </p:nvSpPr>
        <p:spPr>
          <a:xfrm>
            <a:off x="975507" y="4808352"/>
            <a:ext cx="2057486" cy="461665"/>
          </a:xfrm>
          <a:prstGeom prst="rect">
            <a:avLst/>
          </a:prstGeom>
          <a:noFill/>
        </p:spPr>
        <p:txBody>
          <a:bodyPr wrap="none" rtlCol="0">
            <a:spAutoFit/>
          </a:bodyPr>
          <a:lstStyle/>
          <a:p>
            <a:r>
              <a:rPr lang="en-US" dirty="0" smtClean="0"/>
              <a:t>Fig. 1 of patent</a:t>
            </a:r>
            <a:endParaRPr lang="en-US" dirty="0"/>
          </a:p>
        </p:txBody>
      </p:sp>
      <p:sp>
        <p:nvSpPr>
          <p:cNvPr id="6" name="TextBox 5"/>
          <p:cNvSpPr txBox="1"/>
          <p:nvPr/>
        </p:nvSpPr>
        <p:spPr>
          <a:xfrm>
            <a:off x="4183135" y="4760297"/>
            <a:ext cx="1217000" cy="461665"/>
          </a:xfrm>
          <a:prstGeom prst="rect">
            <a:avLst/>
          </a:prstGeom>
          <a:noFill/>
        </p:spPr>
        <p:txBody>
          <a:bodyPr wrap="none" rtlCol="0">
            <a:spAutoFit/>
          </a:bodyPr>
          <a:lstStyle/>
          <a:p>
            <a:r>
              <a:rPr lang="en-US" dirty="0" smtClean="0"/>
              <a:t>Prior art</a:t>
            </a:r>
            <a:endParaRPr lang="en-US" dirty="0"/>
          </a:p>
        </p:txBody>
      </p:sp>
      <p:pic>
        <p:nvPicPr>
          <p:cNvPr id="8" name="Picture 7"/>
          <p:cNvPicPr>
            <a:picLocks noChangeAspect="1"/>
          </p:cNvPicPr>
          <p:nvPr/>
        </p:nvPicPr>
        <p:blipFill>
          <a:blip r:embed="rId2"/>
          <a:stretch>
            <a:fillRect/>
          </a:stretch>
        </p:blipFill>
        <p:spPr>
          <a:xfrm>
            <a:off x="674171" y="3550954"/>
            <a:ext cx="5570766" cy="1145251"/>
          </a:xfrm>
          <a:prstGeom prst="rect">
            <a:avLst/>
          </a:prstGeom>
        </p:spPr>
      </p:pic>
    </p:spTree>
    <p:extLst>
      <p:ext uri="{BB962C8B-B14F-4D97-AF65-F5344CB8AC3E}">
        <p14:creationId xmlns:p14="http://schemas.microsoft.com/office/powerpoint/2010/main" val="2495764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itle Slide_IP Im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_Office Im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Header">
  <a:themeElements>
    <a:clrScheme name="1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Knobbe Martens_PPT_theme sample">
      <a:majorFont>
        <a:latin typeface="Rockwell"/>
        <a:ea typeface="MS PGothic"/>
        <a:cs typeface=""/>
      </a:majorFont>
      <a:minorFont>
        <a:latin typeface="Rockwel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tent_Blue Bar">
  <a:themeElements>
    <a:clrScheme name="3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Knobbe Martens_PPT_theme sample">
      <a:majorFont>
        <a:latin typeface="Rockwell"/>
        <a:ea typeface="MS PGothic"/>
        <a:cs typeface=""/>
      </a:majorFont>
      <a:minorFont>
        <a:latin typeface="Rockwel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tent">
  <a:themeElements>
    <a:clrScheme name="2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Knobbe Martens_PPT_theme sample">
      <a:majorFont>
        <a:latin typeface="Rockwell"/>
        <a:ea typeface="MS PGothic"/>
        <a:cs typeface=""/>
      </a:majorFont>
      <a:minorFont>
        <a:latin typeface="Rockwel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Knobbe Martens_PPT_theme sam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3644</TotalTime>
  <Words>1660</Words>
  <Application>Microsoft Office PowerPoint</Application>
  <PresentationFormat>On-screen Show (4:3)</PresentationFormat>
  <Paragraphs>205</Paragraphs>
  <Slides>27</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27</vt:i4>
      </vt:variant>
    </vt:vector>
  </HeadingPairs>
  <TitlesOfParts>
    <vt:vector size="38" baseType="lpstr">
      <vt:lpstr>MS PGothic</vt:lpstr>
      <vt:lpstr>MS PGothic</vt:lpstr>
      <vt:lpstr>Arial</vt:lpstr>
      <vt:lpstr>Calibri</vt:lpstr>
      <vt:lpstr>Rockwell</vt:lpstr>
      <vt:lpstr>Times New Roman</vt:lpstr>
      <vt:lpstr>Title Slide_IP Images</vt:lpstr>
      <vt:lpstr>Title Slide_Office Images</vt:lpstr>
      <vt:lpstr>Section Header</vt:lpstr>
      <vt:lpstr>Content_Blue Bar</vt:lpstr>
      <vt:lpstr>Content</vt:lpstr>
      <vt:lpstr> Design Panel</vt:lpstr>
      <vt:lpstr>Design Patents: Important Decisions and Practical Applications</vt:lpstr>
      <vt:lpstr>Egyptian Goddess Inc. v. Swissa Inc., 543 F.3d 665,  88 USPQ2d 1658 (Fed. Cir. 2008) (en banc).</vt:lpstr>
      <vt:lpstr>Egyptian Goddess  </vt:lpstr>
      <vt:lpstr>Egyptian Goddess </vt:lpstr>
      <vt:lpstr>Egyptian Goddess </vt:lpstr>
      <vt:lpstr>Egyptian Goddess </vt:lpstr>
      <vt:lpstr>Egyptian Goddess – Practical Application</vt:lpstr>
      <vt:lpstr>International Seaway Trading Corp. v. Walgreens Corp., 589 F.3d 1233, 93 USPQ2d 1001 (Fed. Cir. 2009).</vt:lpstr>
      <vt:lpstr>International Seaway </vt:lpstr>
      <vt:lpstr>International Seaway Trading Corp – Practical Application</vt:lpstr>
      <vt:lpstr>MRC Innovations, Inc. v. Hunter Mfg., LLP, 747 F.3d 1326 (Fed. Cir. 2014)</vt:lpstr>
      <vt:lpstr>MRC Innovations </vt:lpstr>
      <vt:lpstr>MRC Innovations </vt:lpstr>
      <vt:lpstr>MRC Innovations </vt:lpstr>
      <vt:lpstr>MRC Innovations </vt:lpstr>
      <vt:lpstr>Sport Dimension, Inc. v. Coleman Co. Inc., 820 F.3d. 1316, 118 USPQ2d 1607 (Fed. Cir. 2016).</vt:lpstr>
      <vt:lpstr>Sport Dimension</vt:lpstr>
      <vt:lpstr>Sport Dimension</vt:lpstr>
      <vt:lpstr>Sport Dimension</vt:lpstr>
      <vt:lpstr>Sport Dimension</vt:lpstr>
      <vt:lpstr>Sport Dimension, Inc. – Practical Application</vt:lpstr>
      <vt:lpstr> In re Owens, 106 USPQ2d 1248 (Fed. Cir. 2013)</vt:lpstr>
      <vt:lpstr> In re Owens, 106 USPQ2d 1248 (Fed. Cir. 2013)</vt:lpstr>
      <vt:lpstr>Owens</vt:lpstr>
      <vt:lpstr>Owens</vt:lpstr>
      <vt:lpstr>PowerPoint Presentation</vt:lpstr>
    </vt:vector>
  </TitlesOfParts>
  <Company>J Stokes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McGuire</dc:creator>
  <cp:lastModifiedBy>Hans.Mayer</cp:lastModifiedBy>
  <cp:revision>344</cp:revision>
  <cp:lastPrinted>2017-08-30T20:01:18Z</cp:lastPrinted>
  <dcterms:created xsi:type="dcterms:W3CDTF">2012-01-07T01:09:03Z</dcterms:created>
  <dcterms:modified xsi:type="dcterms:W3CDTF">2019-01-24T19:54:52Z</dcterms:modified>
</cp:coreProperties>
</file>