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75" r:id="rId1"/>
    <p:sldMasterId id="2147484111" r:id="rId2"/>
  </p:sldMasterIdLst>
  <p:notesMasterIdLst>
    <p:notesMasterId r:id="rId18"/>
  </p:notesMasterIdLst>
  <p:handoutMasterIdLst>
    <p:handoutMasterId r:id="rId19"/>
  </p:handoutMasterIdLst>
  <p:sldIdLst>
    <p:sldId id="360" r:id="rId3"/>
    <p:sldId id="384" r:id="rId4"/>
    <p:sldId id="386" r:id="rId5"/>
    <p:sldId id="388" r:id="rId6"/>
    <p:sldId id="387" r:id="rId7"/>
    <p:sldId id="391" r:id="rId8"/>
    <p:sldId id="392" r:id="rId9"/>
    <p:sldId id="389" r:id="rId10"/>
    <p:sldId id="385" r:id="rId11"/>
    <p:sldId id="393" r:id="rId12"/>
    <p:sldId id="394" r:id="rId13"/>
    <p:sldId id="395" r:id="rId14"/>
    <p:sldId id="396" r:id="rId15"/>
    <p:sldId id="397" r:id="rId16"/>
    <p:sldId id="39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A9"/>
    <a:srgbClr val="034193"/>
    <a:srgbClr val="0D5EB6"/>
    <a:srgbClr val="1F497D"/>
    <a:srgbClr val="5F6062"/>
    <a:srgbClr val="F58025"/>
    <a:srgbClr val="FFFFCC"/>
    <a:srgbClr val="E319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7633" autoAdjust="0"/>
  </p:normalViewPr>
  <p:slideViewPr>
    <p:cSldViewPr showGuides="1">
      <p:cViewPr varScale="1">
        <p:scale>
          <a:sx n="105" d="100"/>
          <a:sy n="105" d="100"/>
        </p:scale>
        <p:origin x="2070" y="78"/>
      </p:cViewPr>
      <p:guideLst>
        <p:guide orient="horz"/>
        <p:guide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notesMaster" Target="notesMasters/notesMaster1.xml" Id="rId18" /><Relationship Type="http://schemas.openxmlformats.org/officeDocument/2006/relationships/slide" Target="slides/slide1.xml" Id="rId3" /><Relationship Type="http://schemas.openxmlformats.org/officeDocument/2006/relationships/presProps" Target="presProps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tableStyles" Target="tableStyles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theme" Target="theme/theme1.xml" Id="rId23" /><Relationship Type="http://schemas.openxmlformats.org/officeDocument/2006/relationships/slide" Target="slides/slide8.xml" Id="rId10" /><Relationship Type="http://schemas.openxmlformats.org/officeDocument/2006/relationships/handoutMaster" Target="handoutMasters/handoutMaster1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viewProps" Target="viewProps.xml" Id="rId2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C9E5F9-6054-4E3C-9040-017E1FF1D5A4}" type="datetimeFigureOut">
              <a:rPr lang="en-US" altLang="en-US"/>
              <a:pPr>
                <a:defRPr/>
              </a:pPr>
              <a:t>1/22/2018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F11466-D6E6-4AA4-BFAA-6477DF563C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79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wrap="square" lIns="87786" tIns="43895" rIns="87786" bIns="4389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87786" tIns="43895" rIns="87786" bIns="4389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F112A0-7291-4E81-B785-2E31D8DD83BF}" type="datetimeFigureOut">
              <a:rPr lang="en-US" altLang="en-US"/>
              <a:pPr>
                <a:defRPr/>
              </a:pPr>
              <a:t>1/22/2018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786" tIns="43895" rIns="87786" bIns="438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87786" tIns="43895" rIns="87786" bIns="4389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wrap="square" lIns="87786" tIns="43895" rIns="87786" bIns="4389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87786" tIns="43895" rIns="87786" bIns="4389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EF2122-9D89-4199-85DE-576B28A31C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3053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557810"/>
      </p:ext>
    </p:extLst>
  </p:cSld>
  <p:clrMapOvr>
    <a:masterClrMapping/>
  </p:clrMapOvr>
</p:notes>
</file>

<file path=ppt/notesSlides/notesSlide10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55326841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85311704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40178516"/>
      </p:ext>
    </p:extLst>
  </p:cSld>
  <p:clrMapOvr>
    <a:masterClrMapping/>
  </p:clrMapOvr>
</p:notes>
</file>

<file path=ppt/notesSlides/notesSlide1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38224185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89401013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42606512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23466201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33683711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71235836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798244899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0519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ymark\CS\_Resources\MOFO logos\New Stacked 08_10\PNG\BLACK\MOFO_Firm_Stack_Logo_BLK_m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50875"/>
            <a:ext cx="175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0" cmpd="sng">
            <a:solidFill>
              <a:srgbClr val="03419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auto">
          <a:xfrm>
            <a:off x="434975" y="2133600"/>
            <a:ext cx="8077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>
              <a:lnSpc>
                <a:spcPts val="5000"/>
              </a:lnSpc>
              <a:defRPr sz="4600" b="0" cap="all" baseline="0">
                <a:solidFill>
                  <a:srgbClr val="034193"/>
                </a:solidFill>
                <a:latin typeface="HelveticaNeue LT 97 BlackCn" panose="00000400000000000000" pitchFamily="2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 bwMode="auto">
          <a:xfrm>
            <a:off x="417870" y="3886200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D5EB6"/>
                </a:solidFill>
                <a:latin typeface="HelveticaNeue LT 67 MdCn" panose="020B0606030502030204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65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0BEBD-6114-4042-8DE0-2244D19895E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25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27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5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2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3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6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12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46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6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788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b="0" baseline="0">
                <a:solidFill>
                  <a:srgbClr val="034193"/>
                </a:solidFill>
                <a:latin typeface="HelveticaNeue LT 67 MdCn" panose="020004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Line 24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33400" y="1320800"/>
            <a:ext cx="8067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7965" y="6356350"/>
            <a:ext cx="2895600" cy="365125"/>
          </a:xfr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1165" y="6356350"/>
            <a:ext cx="533400" cy="365125"/>
          </a:xfrm>
        </p:spPr>
        <p:txBody>
          <a:bodyPr/>
          <a:lstStyle/>
          <a:p>
            <a:pPr>
              <a:defRPr/>
            </a:pPr>
            <a:fld id="{437A53D6-CFD5-485D-A1E8-57C7338961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40574" y="6356350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955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ymark\CS\_Resources\MOFO logos\New Stacked 08_10\PNG\BLACK\MOFO_Firm_Stack_Logo_BLK_m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650875"/>
            <a:ext cx="175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17870" y="3886200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D5EB6"/>
                </a:solidFill>
                <a:latin typeface="HelveticaNeue LT 67 MdCn" panose="020B0606030502030204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auto">
          <a:xfrm>
            <a:off x="434975" y="2133600"/>
            <a:ext cx="8077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>
              <a:lnSpc>
                <a:spcPts val="5000"/>
              </a:lnSpc>
              <a:defRPr sz="4600" b="0" cap="all" baseline="0">
                <a:solidFill>
                  <a:srgbClr val="034193"/>
                </a:solidFill>
                <a:latin typeface="HelveticaNeue LT 97 BlackCn" panose="00000400000000000000" pitchFamily="2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0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Backgroun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17870" y="3886200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HelveticaNeue LT 67 MdCn" panose="020B0606030502030204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 bwMode="auto">
          <a:xfrm>
            <a:off x="434975" y="2133600"/>
            <a:ext cx="8077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algn="l">
              <a:lnSpc>
                <a:spcPts val="5000"/>
              </a:lnSpc>
              <a:defRPr sz="4600" b="0" cap="all" baseline="0">
                <a:solidFill>
                  <a:schemeClr val="bg1"/>
                </a:solidFill>
                <a:latin typeface="HelveticaNeue LT 97 BlackCn" panose="00000400000000000000" pitchFamily="2" charset="0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8" name="Picture 2" descr="\\sfmark\CreativeService\CS\_Resources\MOFO logos\_Firm_Stacked_Logo\White\PNG\MOFO_Firm_Stack_Logo_WHITE_lr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7" y="641016"/>
            <a:ext cx="1781695" cy="4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5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nymark\CS\_Resources\MOFO logos\New Stacked 08_10\PNG\BLACK\MOFO_Firm_Stack_Logo_BLK_m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135313"/>
            <a:ext cx="2482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0" cmpd="sng">
            <a:solidFill>
              <a:srgbClr val="03419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without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nymark\CS\_Resources\MOFO logos\New Stacked 08_10\PNG\BLACK\MOFO_Firm_Stack_Logo_BLK_m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135313"/>
            <a:ext cx="2482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78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with Background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fmark\CreativeService\CS\_Resources\MOFO logos\_Firm_Stacked_Logo\White\PNG\MOFO_Firm_Stack_Logo_WHITE_lr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135312"/>
            <a:ext cx="2473968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0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26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89889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/>
              </a:defRPr>
            </a:lvl1pPr>
          </a:lstStyle>
          <a:p>
            <a:fld id="{FD0CF2A8-0F06-0B4F-A023-17698AFBF4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5617436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565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-6195" y="4965279"/>
            <a:ext cx="9150195" cy="1908588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  <p:pic>
        <p:nvPicPr>
          <p:cNvPr id="14" name="Picture 13" descr="USPTO-logo-reverse-stacked-50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22736"/>
            <a:ext cx="1656803" cy="883641"/>
          </a:xfrm>
          <a:prstGeom prst="rect">
            <a:avLst/>
          </a:prstGeom>
        </p:spPr>
      </p:pic>
      <p:sp>
        <p:nvSpPr>
          <p:cNvPr id="15" name="Rectangle 9"/>
          <p:cNvSpPr/>
          <p:nvPr userDrawn="1"/>
        </p:nvSpPr>
        <p:spPr>
          <a:xfrm>
            <a:off x="-815" y="0"/>
            <a:ext cx="9144000" cy="504029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5336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453627"/>
            <a:ext cx="8882743" cy="106086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101"/>
            <a:ext cx="8229600" cy="401758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37A53D6-CFD5-485D-A1E8-57C7338961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0352"/>
            <a:ext cx="8229600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7048"/>
            <a:ext cx="8229600" cy="45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23" r:id="rId2"/>
    <p:sldLayoutId id="2147484105" r:id="rId3"/>
    <p:sldLayoutId id="2147484106" r:id="rId4"/>
    <p:sldLayoutId id="2147484108" r:id="rId5"/>
    <p:sldLayoutId id="2147484109" r:id="rId6"/>
    <p:sldLayoutId id="2147484126" r:id="rId7"/>
    <p:sldLayoutId id="2147484131" r:id="rId8"/>
    <p:sldLayoutId id="2147484132" r:id="rId9"/>
    <p:sldLayoutId id="2147484133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34193"/>
          </a:solidFill>
          <a:latin typeface="HelveticaNeue LT 67 MdCn" panose="020B0606030502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30936" indent="-17373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033272" indent="-11887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490472" indent="-11887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938528" indent="-109728" algn="l" rtl="0" eaLnBrk="1" fontAlgn="base" hangingPunct="1">
        <a:spcBef>
          <a:spcPts val="336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F24F-6A4B-4066-A1F1-232C98FE72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1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>
          <a:xfrm>
            <a:off x="440506" y="2171700"/>
            <a:ext cx="8077200" cy="1524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Comparing subject matter eligibility in us and </a:t>
            </a:r>
            <a:r>
              <a:rPr lang="en-US" dirty="0" err="1" smtClean="0"/>
              <a:t>eu</a:t>
            </a:r>
            <a:endParaRPr lang="en-US" dirty="0"/>
          </a:p>
        </p:txBody>
      </p:sp>
      <p:sp>
        <p:nvSpPr>
          <p:cNvPr id="9219" name="Subtitle 2" descr="" title=""/>
          <p:cNvSpPr>
            <a:spLocks noGrp="1"/>
          </p:cNvSpPr>
          <p:nvPr>
            <p:ph type="subTitle" idx="1"/>
          </p:nvPr>
        </p:nvSpPr>
        <p:spPr>
          <a:xfrm>
            <a:off x="1198966" y="4572000"/>
            <a:ext cx="7292975" cy="990600"/>
          </a:xfrm>
        </p:spPr>
        <p:txBody>
          <a:bodyPr/>
          <a:lstStyle/>
          <a:p>
            <a:pPr algn="r"/>
            <a:r>
              <a:rPr lang="en-US" sz="2000" dirty="0" smtClean="0"/>
              <a:t>John Cabeca, Director, Silicon Valley USPTO</a:t>
            </a:r>
            <a:endParaRPr lang="en-US" sz="2000" dirty="0"/>
          </a:p>
          <a:p>
            <a:pPr lvl="0" algn="r"/>
            <a:r>
              <a:rPr lang="en-US" sz="2000" dirty="0" smtClean="0"/>
              <a:t>Milan Kapadia, Patent Portfolio Manager, Boeing </a:t>
            </a:r>
            <a:endParaRPr lang="en-US" sz="2000" dirty="0"/>
          </a:p>
          <a:p>
            <a:pPr algn="r"/>
            <a:r>
              <a:rPr lang="en-US" sz="2000" dirty="0" smtClean="0"/>
              <a:t>Sandro Sandri, Partner</a:t>
            </a:r>
            <a:r>
              <a:rPr lang="en-US" sz="2000" dirty="0"/>
              <a:t>, </a:t>
            </a:r>
            <a:r>
              <a:rPr lang="en-US" sz="2000" dirty="0" smtClean="0"/>
              <a:t>Bugnion</a:t>
            </a:r>
          </a:p>
          <a:p>
            <a:pPr lvl="0" algn="r"/>
            <a:r>
              <a:rPr lang="en-US" sz="2000" dirty="0"/>
              <a:t>Alexander Schlee, Partner, Schlee </a:t>
            </a:r>
            <a:r>
              <a:rPr lang="en-US" sz="2000" dirty="0" smtClean="0"/>
              <a:t>IP</a:t>
            </a:r>
          </a:p>
          <a:p>
            <a:pPr algn="r"/>
            <a:r>
              <a:rPr lang="en-US" sz="2000" dirty="0" smtClean="0"/>
              <a:t>Jonathan Statman, Associate, Morrison &amp; </a:t>
            </a:r>
            <a:r>
              <a:rPr lang="en-US" sz="2000" dirty="0" err="1" smtClean="0"/>
              <a:t>Foerster</a:t>
            </a:r>
            <a:endParaRPr lang="en-US" sz="2000" dirty="0"/>
          </a:p>
          <a:p>
            <a:pPr lvl="0" algn="r"/>
            <a:endParaRPr lang="en-US" dirty="0"/>
          </a:p>
          <a:p>
            <a:pPr algn="r"/>
            <a:endParaRPr lang="en-US" altLang="en-US" dirty="0">
              <a:latin typeface="HelveticaNeue LT 67 MdCn" pitchFamily="2" charset="0"/>
            </a:endParaRPr>
          </a:p>
        </p:txBody>
      </p:sp>
      <p:sp>
        <p:nvSpPr>
          <p:cNvPr id="9220" name="TextBox 3" descr="" title=""/>
          <p:cNvSpPr txBox="1">
            <a:spLocks noChangeArrowheads="1"/>
          </p:cNvSpPr>
          <p:nvPr/>
        </p:nvSpPr>
        <p:spPr bwMode="auto">
          <a:xfrm>
            <a:off x="414193" y="6096000"/>
            <a:ext cx="3679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Georgia" pitchFamily="18" charset="0"/>
              </a:rPr>
              <a:t>January 25, 2018</a:t>
            </a:r>
          </a:p>
        </p:txBody>
      </p:sp>
      <p:pic>
        <p:nvPicPr>
          <p:cNvPr id="1028" name="Picture 4" descr="" title="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6771"/>
            <a:ext cx="2117336" cy="10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" title="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90" y="491807"/>
            <a:ext cx="1756210" cy="5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" title="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2745"/>
            <a:ext cx="1414478" cy="47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 descr="" title=""/>
          <p:cNvSpPr/>
          <p:nvPr/>
        </p:nvSpPr>
        <p:spPr>
          <a:xfrm>
            <a:off x="533400" y="492079"/>
            <a:ext cx="1828800" cy="70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" title="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1613"/>
            <a:ext cx="936060" cy="110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" title="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2745"/>
            <a:ext cx="2096989" cy="48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 descr="" title="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Statutory Subject Matter</a:t>
            </a:r>
          </a:p>
        </p:txBody>
      </p:sp>
      <p:sp>
        <p:nvSpPr>
          <p:cNvPr id="4099" name="Content Placeholder 2" descr="" title="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de-DE" altLang="en-US" b="1" dirty="0" smtClean="0">
                <a:solidFill>
                  <a:srgbClr val="9E0F1E"/>
                </a:solidFill>
                <a:ea typeface="ＭＳ Ｐゴシック" pitchFamily="34" charset="-128"/>
              </a:rPr>
              <a:t>Article 52 (1) EPC</a:t>
            </a:r>
            <a:r>
              <a:rPr lang="de-DE" altLang="en-US" dirty="0" smtClean="0">
                <a:ea typeface="ＭＳ Ｐゴシック" pitchFamily="34" charset="-128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de-DE" altLang="en-US" dirty="0" smtClean="0">
                <a:ea typeface="ＭＳ Ｐゴシック" pitchFamily="34" charset="-128"/>
              </a:rPr>
              <a:t>	European patents shall be </a:t>
            </a:r>
            <a:r>
              <a:rPr lang="de-DE" altLang="en-US" b="1" dirty="0" smtClean="0">
                <a:ea typeface="ＭＳ Ｐゴシック" pitchFamily="34" charset="-128"/>
              </a:rPr>
              <a:t>granted for any inventions, </a:t>
            </a:r>
            <a:r>
              <a:rPr lang="en-US" altLang="en-US" b="1" dirty="0" smtClean="0">
                <a:ea typeface="ＭＳ Ｐゴシック" pitchFamily="34" charset="-128"/>
              </a:rPr>
              <a:t>in all fields of technology</a:t>
            </a:r>
            <a:r>
              <a:rPr lang="en-US" altLang="en-US" dirty="0" smtClean="0">
                <a:ea typeface="ＭＳ Ｐゴシック" pitchFamily="34" charset="-128"/>
              </a:rPr>
              <a:t>, provided that they are new, involve an inventive step and are susceptible of</a:t>
            </a:r>
            <a:r>
              <a:rPr lang="de-DE" altLang="en-US" dirty="0" smtClean="0">
                <a:ea typeface="ＭＳ Ｐゴシック" pitchFamily="34" charset="-128"/>
              </a:rPr>
              <a:t> industrial application.</a:t>
            </a:r>
            <a:endParaRPr lang="de-DE" altLang="de-DE" b="1" dirty="0" smtClean="0">
              <a:solidFill>
                <a:srgbClr val="9E0F1E"/>
              </a:solidFill>
              <a:ea typeface="ＭＳ Ｐゴシック" pitchFamily="34" charset="-128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de-DE" altLang="de-DE" b="1" dirty="0" smtClean="0">
                <a:solidFill>
                  <a:srgbClr val="9E0F1E"/>
                </a:solidFill>
                <a:ea typeface="ＭＳ Ｐゴシック" pitchFamily="34" charset="-128"/>
              </a:rPr>
              <a:t>Article 52 (2) EPC</a:t>
            </a:r>
            <a:r>
              <a:rPr lang="de-DE" altLang="de-DE" dirty="0" smtClean="0">
                <a:ea typeface="ＭＳ Ｐゴシック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smtClean="0">
                <a:ea typeface="ＭＳ Ｐゴシック" pitchFamily="34" charset="-128"/>
              </a:rPr>
              <a:t>	The following in particular shall </a:t>
            </a:r>
            <a:r>
              <a:rPr lang="de-DE" altLang="de-DE" b="1" dirty="0" smtClean="0">
                <a:ea typeface="ＭＳ Ｐゴシック" pitchFamily="34" charset="-128"/>
              </a:rPr>
              <a:t>not be regarded as inventions</a:t>
            </a:r>
            <a:r>
              <a:rPr lang="de-DE" altLang="de-DE" dirty="0" smtClean="0">
                <a:ea typeface="ＭＳ Ｐゴシック" pitchFamily="34" charset="-128"/>
              </a:rPr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 smtClean="0">
                <a:ea typeface="ＭＳ Ｐゴシック" pitchFamily="34" charset="-128"/>
              </a:rPr>
              <a:t>	</a:t>
            </a:r>
            <a:r>
              <a:rPr lang="en-US" altLang="de-DE" dirty="0" smtClean="0">
                <a:ea typeface="ＭＳ Ｐゴシック" pitchFamily="34" charset="-128"/>
              </a:rPr>
              <a:t>(a) discoveries, scientific theories and mathematical methods;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dirty="0" smtClean="0">
                <a:ea typeface="ＭＳ Ｐゴシック" pitchFamily="34" charset="-128"/>
              </a:rPr>
              <a:t>	(b) aesthetic creations;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de-DE" dirty="0" smtClean="0">
                <a:ea typeface="ＭＳ Ｐゴシック" pitchFamily="34" charset="-128"/>
              </a:rPr>
              <a:t>	(c) </a:t>
            </a:r>
            <a:r>
              <a:rPr lang="en-US" altLang="de-DE" b="1" u="sng" dirty="0" smtClean="0">
                <a:ea typeface="ＭＳ Ｐゴシック" pitchFamily="34" charset="-128"/>
              </a:rPr>
              <a:t>schemes, rules and methods</a:t>
            </a:r>
            <a:r>
              <a:rPr lang="en-US" altLang="de-DE" u="sng" dirty="0" smtClean="0">
                <a:ea typeface="ＭＳ Ｐゴシック" pitchFamily="34" charset="-128"/>
              </a:rPr>
              <a:t> </a:t>
            </a:r>
            <a:r>
              <a:rPr lang="en-US" altLang="de-DE" dirty="0" smtClean="0">
                <a:ea typeface="ＭＳ Ｐゴシック" pitchFamily="34" charset="-128"/>
              </a:rPr>
              <a:t>for performing mental acts, playing games or </a:t>
            </a:r>
            <a:r>
              <a:rPr lang="en-US" altLang="de-DE" b="1" u="sng" dirty="0" smtClean="0">
                <a:ea typeface="ＭＳ Ｐゴシック" pitchFamily="34" charset="-128"/>
              </a:rPr>
              <a:t>doing business</a:t>
            </a:r>
            <a:r>
              <a:rPr lang="en-US" altLang="de-DE" u="sng" dirty="0" smtClean="0">
                <a:ea typeface="ＭＳ Ｐゴシック" pitchFamily="34" charset="-128"/>
              </a:rPr>
              <a:t>, and </a:t>
            </a:r>
            <a:r>
              <a:rPr lang="en-US" altLang="de-DE" b="1" u="sng" dirty="0" smtClean="0">
                <a:ea typeface="ＭＳ Ｐゴシック" pitchFamily="34" charset="-128"/>
              </a:rPr>
              <a:t>programs for computers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de-DE" b="1" dirty="0" smtClean="0">
                <a:ea typeface="ＭＳ Ｐゴシック" pitchFamily="34" charset="-128"/>
              </a:rPr>
              <a:t>	</a:t>
            </a:r>
            <a:r>
              <a:rPr lang="en-US" altLang="de-DE" dirty="0">
                <a:ea typeface="ＭＳ Ｐゴシック" pitchFamily="34" charset="-128"/>
              </a:rPr>
              <a:t>(</a:t>
            </a:r>
            <a:r>
              <a:rPr lang="en-US" altLang="de-DE" dirty="0" smtClean="0">
                <a:ea typeface="ＭＳ Ｐゴシック" pitchFamily="34" charset="-128"/>
              </a:rPr>
              <a:t>d) </a:t>
            </a:r>
            <a:r>
              <a:rPr lang="en-US" altLang="de-DE" b="1" u="sng" dirty="0" smtClean="0">
                <a:ea typeface="ＭＳ Ｐゴシック" pitchFamily="34" charset="-128"/>
              </a:rPr>
              <a:t>presentations of information</a:t>
            </a:r>
            <a:endParaRPr lang="en-US" altLang="de-DE" b="1" dirty="0" smtClean="0">
              <a:ea typeface="ＭＳ Ｐゴシック" pitchFamily="34" charset="-128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de-DE" altLang="de-DE" b="1" dirty="0" smtClean="0">
                <a:solidFill>
                  <a:srgbClr val="9E0F1E"/>
                </a:solidFill>
                <a:ea typeface="ＭＳ Ｐゴシック" pitchFamily="34" charset="-128"/>
              </a:rPr>
              <a:t>Article 52 (3) EPC</a:t>
            </a:r>
            <a:endParaRPr lang="de-DE" altLang="de-DE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smtClean="0">
                <a:ea typeface="ＭＳ Ｐゴシック" pitchFamily="34" charset="-128"/>
              </a:rPr>
              <a:t>	The provisions of paragraph 2 shall exclude patentability of the subject-matter or activities ... only to the extent to which a European patent application or a European patent relates to such subject-matter or activities </a:t>
            </a:r>
            <a:r>
              <a:rPr lang="de-DE" altLang="de-DE" b="1" u="sng" dirty="0" smtClean="0">
                <a:ea typeface="ＭＳ Ｐゴシック" pitchFamily="34" charset="-128"/>
              </a:rPr>
              <a:t>as such</a:t>
            </a:r>
            <a:r>
              <a:rPr lang="de-DE" altLang="de-DE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4100" name="Slide Number Placeholder 3" descr="" title="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668CFE-C33B-4AE1-9910-A11D92A90E66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 descr="" title="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Article 56 EPC Inventive step and Technical Claim features</a:t>
            </a:r>
          </a:p>
        </p:txBody>
      </p:sp>
      <p:sp>
        <p:nvSpPr>
          <p:cNvPr id="512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de-DE" altLang="de-DE" b="1" dirty="0" smtClean="0">
                <a:solidFill>
                  <a:srgbClr val="9E0F1E"/>
                </a:solidFill>
                <a:ea typeface="ＭＳ Ｐゴシック" pitchFamily="34" charset="-128"/>
              </a:rPr>
              <a:t>Article 56 EPC</a:t>
            </a:r>
            <a:endParaRPr lang="de-DE" altLang="de-DE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 smtClean="0">
                <a:ea typeface="ＭＳ Ｐゴシック" pitchFamily="34" charset="-128"/>
              </a:rPr>
              <a:t>	An invention shall be considered as involving an inventive step if, having regard to the state of the art, it is not obvious to a person skilled in the art.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de-DE" altLang="de-DE" b="1" dirty="0" smtClean="0">
                <a:solidFill>
                  <a:srgbClr val="9E0F1E"/>
                </a:solidFill>
                <a:ea typeface="ＭＳ Ｐゴシック" pitchFamily="34" charset="-128"/>
              </a:rPr>
              <a:t>Non-technical features not considered for inventive step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de-DE" altLang="de-DE" dirty="0" smtClean="0">
                <a:ea typeface="ＭＳ Ｐゴシック" pitchFamily="34" charset="-128"/>
              </a:rPr>
              <a:t>	</a:t>
            </a:r>
            <a:r>
              <a:rPr lang="en-US" altLang="de-DE" dirty="0" smtClean="0">
                <a:ea typeface="ＭＳ Ｐゴシック" pitchFamily="34" charset="-128"/>
              </a:rPr>
              <a:t>When technical and non-technical features are set out in the claim, the non-technical features are not considered when determining the inventive step (T 641/00; T 531/03).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de-DE" dirty="0" smtClean="0">
                <a:ea typeface="ＭＳ Ｐゴシック" pitchFamily="34" charset="-128"/>
              </a:rPr>
              <a:t>	</a:t>
            </a:r>
            <a:r>
              <a:rPr lang="en-US" altLang="de-DE" u="sng" dirty="0" smtClean="0">
                <a:ea typeface="ＭＳ Ｐゴシック" pitchFamily="34" charset="-128"/>
              </a:rPr>
              <a:t>Exception:</a:t>
            </a:r>
            <a:br>
              <a:rPr lang="en-US" altLang="de-DE" u="sng" dirty="0" smtClean="0">
                <a:ea typeface="ＭＳ Ｐゴシック" pitchFamily="34" charset="-128"/>
              </a:rPr>
            </a:br>
            <a:r>
              <a:rPr lang="en-US" altLang="de-DE" dirty="0" smtClean="0">
                <a:ea typeface="ＭＳ Ｐゴシック" pitchFamily="34" charset="-128"/>
              </a:rPr>
              <a:t>Non-technical features provide a technical contribution to the state of the art (maybe together with the technical features of the claim).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dirty="0" smtClean="0">
              <a:ea typeface="ＭＳ Ｐゴシック" pitchFamily="34" charset="-128"/>
            </a:endParaRPr>
          </a:p>
        </p:txBody>
      </p:sp>
      <p:sp>
        <p:nvSpPr>
          <p:cNvPr id="5124" name="Slide Number Placeholder 3" descr="" title="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9680DF-0142-4D32-8835-6A8C1FF24E2B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descr="" title=""/>
          <p:cNvSpPr>
            <a:spLocks noGrp="1" noChangeArrowheads="1"/>
          </p:cNvSpPr>
          <p:nvPr>
            <p:ph type="title"/>
          </p:nvPr>
        </p:nvSpPr>
        <p:spPr>
          <a:xfrm>
            <a:off x="762000" y="549275"/>
            <a:ext cx="7924800" cy="13557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EPO Problem and Solution Approach</a:t>
            </a:r>
          </a:p>
        </p:txBody>
      </p:sp>
      <p:sp>
        <p:nvSpPr>
          <p:cNvPr id="10243" name="Content Placeholder 2" descr="" title="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017587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>
                <a:solidFill>
                  <a:srgbClr val="000000"/>
                </a:solidFill>
              </a:rPr>
              <a:t>The EPO Problem and Solution Approach as an </a:t>
            </a:r>
            <a:r>
              <a:rPr lang="en-US" b="1" dirty="0" smtClean="0"/>
              <a:t>”</a:t>
            </a:r>
            <a:r>
              <a:rPr lang="de-DE" altLang="de-DE" b="1" dirty="0" smtClean="0">
                <a:solidFill>
                  <a:srgbClr val="000000"/>
                </a:solidFill>
              </a:rPr>
              <a:t>inventive step</a:t>
            </a:r>
            <a:r>
              <a:rPr lang="en-US" b="1" dirty="0" smtClean="0"/>
              <a:t>”</a:t>
            </a:r>
            <a:r>
              <a:rPr lang="de-DE" altLang="de-DE" b="1" dirty="0" smtClean="0">
                <a:solidFill>
                  <a:srgbClr val="000000"/>
                </a:solidFill>
              </a:rPr>
              <a:t> test in the context of Computer-Implemented inventions (see e.g. T1043/03)</a:t>
            </a:r>
            <a:endParaRPr lang="de-DE" altLang="de-DE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  <a:defRPr/>
            </a:pPr>
            <a:endParaRPr lang="de-DE" altLang="de-DE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+mj-lt"/>
              <a:buAutoNum type="arabicPeriod"/>
              <a:defRPr/>
            </a:pPr>
            <a:r>
              <a:rPr lang="de-DE" altLang="de-DE" dirty="0" smtClean="0">
                <a:solidFill>
                  <a:srgbClr val="C00000"/>
                </a:solidFill>
              </a:rPr>
              <a:t>Determine Closest Prior Art</a:t>
            </a:r>
            <a:endParaRPr lang="de-DE" altLang="de-DE" dirty="0">
              <a:solidFill>
                <a:srgbClr val="C00000"/>
              </a:solidFill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+mj-lt"/>
              <a:buAutoNum type="arabicPeriod"/>
              <a:defRPr/>
            </a:pPr>
            <a:r>
              <a:rPr lang="de-DE" altLang="de-DE" dirty="0" smtClean="0">
                <a:solidFill>
                  <a:srgbClr val="C00000"/>
                </a:solidFill>
              </a:rPr>
              <a:t>Determine differences of the claimed subject over the Closest Prior Art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+mj-lt"/>
              <a:buAutoNum type="arabicPeriod"/>
              <a:defRPr/>
            </a:pPr>
            <a:r>
              <a:rPr lang="de-DE" altLang="de-DE" dirty="0" smtClean="0">
                <a:solidFill>
                  <a:srgbClr val="C00000"/>
                </a:solidFill>
              </a:rPr>
              <a:t>Determine technical effect(s) achieved by these differences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+mj-lt"/>
              <a:buAutoNum type="arabicPeriod"/>
              <a:defRPr/>
            </a:pPr>
            <a:r>
              <a:rPr lang="de-DE" altLang="de-DE" dirty="0" smtClean="0">
                <a:solidFill>
                  <a:srgbClr val="C00000"/>
                </a:solidFill>
              </a:rPr>
              <a:t>Determine objective technical problem from the technical effect(s) </a:t>
            </a:r>
            <a:endParaRPr lang="de-DE" altLang="de-DE" dirty="0">
              <a:solidFill>
                <a:srgbClr val="C00000"/>
              </a:solidFill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+mj-lt"/>
              <a:buAutoNum type="arabicPeriod"/>
              <a:defRPr/>
            </a:pPr>
            <a:r>
              <a:rPr lang="de-DE" altLang="de-DE" dirty="0" smtClean="0">
                <a:solidFill>
                  <a:srgbClr val="C00000"/>
                </a:solidFill>
              </a:rPr>
              <a:t>Determine whether the claimed solution of the objective technical problem is obvious in view of the entire prior art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Tx/>
              <a:buNone/>
              <a:defRPr/>
            </a:pPr>
            <a:endParaRPr lang="de-DE" altLang="de-DE" sz="1800" b="1" dirty="0" smtClean="0">
              <a:solidFill>
                <a:srgbClr val="9E0F1E"/>
              </a:solidFill>
            </a:endParaRPr>
          </a:p>
        </p:txBody>
      </p:sp>
      <p:sp>
        <p:nvSpPr>
          <p:cNvPr id="6148" name="Slide Number Placeholder 3" descr="" title="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FEF1D6-1055-47F1-9502-392B0AA25D8C}" type="slidenum">
              <a:rPr lang="en-US" altLang="en-US" sz="26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 descr="" title="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Checklist and Safe Harbor Examples</a:t>
            </a:r>
          </a:p>
        </p:txBody>
      </p:sp>
      <p:sp>
        <p:nvSpPr>
          <p:cNvPr id="11267" name="Content Placeholder 2" descr="" title="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5000"/>
              </a:spcBef>
              <a:defRPr/>
            </a:pPr>
            <a:r>
              <a:rPr lang="en-US" altLang="de-DE" b="1" dirty="0" smtClean="0">
                <a:solidFill>
                  <a:srgbClr val="C00000"/>
                </a:solidFill>
              </a:rPr>
              <a:t>Checklist for evaluating chances of success</a:t>
            </a:r>
          </a:p>
          <a:p>
            <a:pPr marL="0" indent="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de-DE" dirty="0" smtClean="0"/>
              <a:t>1) Is a technical problem solved by the invention?</a:t>
            </a:r>
          </a:p>
          <a:p>
            <a:pPr marL="0" indent="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de-DE" dirty="0" smtClean="0"/>
              <a:t>2) Is a technical effect achieved by the invention?</a:t>
            </a:r>
          </a:p>
          <a:p>
            <a:pPr marL="0" indent="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de-DE" dirty="0" smtClean="0"/>
              <a:t>3) Are technical means used for implementing the invention (more than a common computer)?</a:t>
            </a:r>
          </a:p>
          <a:p>
            <a:pPr marL="0" indent="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de-DE" dirty="0" smtClean="0"/>
              <a:t>4) Are technical considerations necessary to implement the invention (more than common considerations when implementing the invention on a common computer)?</a:t>
            </a:r>
          </a:p>
          <a:p>
            <a:pPr marL="0" indent="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de-DE" dirty="0" smtClean="0"/>
              <a:t>5) Are these aspects outlined in the description in detail?</a:t>
            </a:r>
            <a:endParaRPr lang="en-US" altLang="de-DE" dirty="0"/>
          </a:p>
          <a:p>
            <a:pPr>
              <a:lnSpc>
                <a:spcPct val="105000"/>
              </a:lnSpc>
              <a:spcBef>
                <a:spcPct val="5000"/>
              </a:spcBef>
              <a:defRPr/>
            </a:pPr>
            <a:r>
              <a:rPr lang="en-US" altLang="de-DE" b="1" dirty="0" smtClean="0">
                <a:solidFill>
                  <a:srgbClr val="C00000"/>
                </a:solidFill>
              </a:rPr>
              <a:t>Some Safe Harbor Examples</a:t>
            </a:r>
          </a:p>
          <a:p>
            <a:pPr marL="400050" indent="-40005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Wingdings" pitchFamily="2" charset="2"/>
              <a:buAutoNum type="romanLcParenR"/>
              <a:defRPr/>
            </a:pPr>
            <a:r>
              <a:rPr lang="en-US" altLang="de-DE" dirty="0" smtClean="0"/>
              <a:t>Interactions with the physical world</a:t>
            </a:r>
          </a:p>
          <a:p>
            <a:pPr marL="400050" indent="-40005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Wingdings" pitchFamily="2" charset="2"/>
              <a:buAutoNum type="romanLcParenR"/>
              <a:defRPr/>
            </a:pPr>
            <a:r>
              <a:rPr lang="en-US" altLang="de-DE" dirty="0" smtClean="0"/>
              <a:t>Computer-external controls (e.g. </a:t>
            </a:r>
            <a:r>
              <a:rPr lang="en-US" altLang="de-DE" dirty="0"/>
              <a:t>a</a:t>
            </a:r>
            <a:r>
              <a:rPr lang="en-US" altLang="de-DE" dirty="0" smtClean="0"/>
              <a:t>nti-skid braking system ABS)</a:t>
            </a:r>
          </a:p>
          <a:p>
            <a:pPr marL="400050" indent="-400050" eaLnBrk="1" hangingPunct="1">
              <a:lnSpc>
                <a:spcPct val="105000"/>
              </a:lnSpc>
              <a:spcBef>
                <a:spcPct val="5000"/>
              </a:spcBef>
              <a:buClrTx/>
              <a:buSzTx/>
              <a:buFont typeface="Wingdings" pitchFamily="2" charset="2"/>
              <a:buAutoNum type="romanLcParenR"/>
              <a:defRPr/>
            </a:pPr>
            <a:r>
              <a:rPr lang="en-US" altLang="de-DE" dirty="0" smtClean="0"/>
              <a:t>Computer-internal controls (e.g. memory controller of general purpose computer)</a:t>
            </a:r>
            <a:endParaRPr lang="en-US" altLang="de-DE" dirty="0"/>
          </a:p>
        </p:txBody>
      </p:sp>
      <p:sp>
        <p:nvSpPr>
          <p:cNvPr id="7172" name="Slide Number Placeholder 3" descr="" title="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307E01-9DB6-46D0-B6FC-59F941B32B95}" type="slidenum">
              <a:rPr lang="en-US" altLang="en-US" sz="26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37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 descr="" title=""/>
          <p:cNvSpPr/>
          <p:nvPr/>
        </p:nvSpPr>
        <p:spPr>
          <a:xfrm>
            <a:off x="2647950" y="331788"/>
            <a:ext cx="2376488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Statutory</a:t>
            </a:r>
            <a:r>
              <a:rPr lang="it-IT" sz="20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it-IT" sz="20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ttangolo 3" descr="" title=""/>
          <p:cNvSpPr/>
          <p:nvPr/>
        </p:nvSpPr>
        <p:spPr>
          <a:xfrm>
            <a:off x="393700" y="2924175"/>
            <a:ext cx="1582738" cy="936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INELIGIBLE</a:t>
            </a:r>
            <a:endParaRPr lang="it-IT" sz="1600" dirty="0">
              <a:solidFill>
                <a:srgbClr val="004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it-IT" sz="12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U.S.C</a:t>
            </a:r>
            <a:r>
              <a:rPr lang="it-IT" sz="12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101</a:t>
            </a:r>
          </a:p>
        </p:txBody>
      </p:sp>
      <p:sp>
        <p:nvSpPr>
          <p:cNvPr id="9" name="Ovale 8" descr="" title=""/>
          <p:cNvSpPr/>
          <p:nvPr/>
        </p:nvSpPr>
        <p:spPr>
          <a:xfrm>
            <a:off x="2627313" y="2708275"/>
            <a:ext cx="2376487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Judicially</a:t>
            </a:r>
            <a:r>
              <a:rPr lang="it-IT" sz="14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it-IT" sz="14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</a:t>
            </a:r>
            <a:r>
              <a:rPr lang="it-IT" sz="14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it-IT" sz="14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it-IT" sz="14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it-IT" sz="14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it-IT" sz="14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it-IT" sz="14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nature)?</a:t>
            </a:r>
          </a:p>
        </p:txBody>
      </p:sp>
      <p:sp>
        <p:nvSpPr>
          <p:cNvPr id="10" name="Ovale 9" descr="" title=""/>
          <p:cNvSpPr/>
          <p:nvPr/>
        </p:nvSpPr>
        <p:spPr>
          <a:xfrm>
            <a:off x="2668588" y="5159375"/>
            <a:ext cx="2376487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amounting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?</a:t>
            </a:r>
          </a:p>
        </p:txBody>
      </p:sp>
      <p:sp>
        <p:nvSpPr>
          <p:cNvPr id="29703" name="CasellaDiTesto 13" descr="" title=""/>
          <p:cNvSpPr txBox="1">
            <a:spLocks noChangeArrowheads="1"/>
          </p:cNvSpPr>
          <p:nvPr/>
        </p:nvSpPr>
        <p:spPr bwMode="auto">
          <a:xfrm>
            <a:off x="1504950" y="1889125"/>
            <a:ext cx="719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NO</a:t>
            </a:r>
          </a:p>
        </p:txBody>
      </p:sp>
      <p:sp>
        <p:nvSpPr>
          <p:cNvPr id="19" name="Ovale 18" descr="" title=""/>
          <p:cNvSpPr/>
          <p:nvPr/>
        </p:nvSpPr>
        <p:spPr>
          <a:xfrm>
            <a:off x="5476875" y="3636963"/>
            <a:ext cx="1828800" cy="1816100"/>
          </a:xfrm>
          <a:prstGeom prst="ellipse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endParaRPr lang="it-IT" sz="1800" dirty="0">
              <a:solidFill>
                <a:srgbClr val="004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it-IT" sz="12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U.S.C</a:t>
            </a:r>
            <a:r>
              <a:rPr lang="it-IT" sz="12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101</a:t>
            </a:r>
          </a:p>
        </p:txBody>
      </p:sp>
      <p:sp>
        <p:nvSpPr>
          <p:cNvPr id="29705" name="CasellaDiTesto 23" descr="" title=""/>
          <p:cNvSpPr txBox="1">
            <a:spLocks noChangeArrowheads="1"/>
          </p:cNvSpPr>
          <p:nvPr/>
        </p:nvSpPr>
        <p:spPr bwMode="auto">
          <a:xfrm>
            <a:off x="3771900" y="2376488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YES</a:t>
            </a:r>
          </a:p>
        </p:txBody>
      </p:sp>
      <p:cxnSp>
        <p:nvCxnSpPr>
          <p:cNvPr id="28" name="Connettore 2 27" descr="" title=""/>
          <p:cNvCxnSpPr>
            <a:stCxn id="3" idx="4"/>
            <a:endCxn id="9" idx="0"/>
          </p:cNvCxnSpPr>
          <p:nvPr/>
        </p:nvCxnSpPr>
        <p:spPr>
          <a:xfrm flipH="1">
            <a:off x="3816350" y="1700213"/>
            <a:ext cx="20638" cy="1008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 descr="" title=""/>
          <p:cNvCxnSpPr>
            <a:stCxn id="9" idx="4"/>
            <a:endCxn id="10" idx="0"/>
          </p:cNvCxnSpPr>
          <p:nvPr/>
        </p:nvCxnSpPr>
        <p:spPr>
          <a:xfrm>
            <a:off x="3816350" y="4076700"/>
            <a:ext cx="41275" cy="1082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 descr="" title=""/>
          <p:cNvCxnSpPr>
            <a:stCxn id="3" idx="2"/>
            <a:endCxn id="4" idx="0"/>
          </p:cNvCxnSpPr>
          <p:nvPr/>
        </p:nvCxnSpPr>
        <p:spPr>
          <a:xfrm flipH="1">
            <a:off x="1185863" y="1016000"/>
            <a:ext cx="1462087" cy="190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CasellaDiTesto 41" descr="" title=""/>
          <p:cNvSpPr txBox="1">
            <a:spLocks noChangeArrowheads="1"/>
          </p:cNvSpPr>
          <p:nvPr/>
        </p:nvSpPr>
        <p:spPr bwMode="auto">
          <a:xfrm>
            <a:off x="5189538" y="3254375"/>
            <a:ext cx="649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NO</a:t>
            </a:r>
          </a:p>
        </p:txBody>
      </p:sp>
      <p:sp>
        <p:nvSpPr>
          <p:cNvPr id="29710" name="CasellaDiTesto 42" descr="" title=""/>
          <p:cNvSpPr txBox="1">
            <a:spLocks noChangeArrowheads="1"/>
          </p:cNvSpPr>
          <p:nvPr/>
        </p:nvSpPr>
        <p:spPr bwMode="auto">
          <a:xfrm>
            <a:off x="1514475" y="4473575"/>
            <a:ext cx="503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NO</a:t>
            </a:r>
          </a:p>
        </p:txBody>
      </p:sp>
      <p:sp>
        <p:nvSpPr>
          <p:cNvPr id="29711" name="CasellaDiTesto 43" descr="" title=""/>
          <p:cNvSpPr txBox="1">
            <a:spLocks noChangeArrowheads="1"/>
          </p:cNvSpPr>
          <p:nvPr/>
        </p:nvSpPr>
        <p:spPr bwMode="auto">
          <a:xfrm>
            <a:off x="6659563" y="201613"/>
            <a:ext cx="22050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00426F"/>
                </a:solidFill>
                <a:latin typeface="Arial" charset="0"/>
              </a:rPr>
              <a:t>U.S.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00426F"/>
                </a:solidFill>
                <a:latin typeface="Arial" charset="0"/>
              </a:rPr>
              <a:t>Claims</a:t>
            </a:r>
          </a:p>
        </p:txBody>
      </p:sp>
      <p:sp>
        <p:nvSpPr>
          <p:cNvPr id="29712" name="CasellaDiTesto 44" descr="" title=""/>
          <p:cNvSpPr txBox="1">
            <a:spLocks noChangeArrowheads="1"/>
          </p:cNvSpPr>
          <p:nvPr/>
        </p:nvSpPr>
        <p:spPr bwMode="auto">
          <a:xfrm>
            <a:off x="5148263" y="497205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YES</a:t>
            </a:r>
          </a:p>
        </p:txBody>
      </p:sp>
      <p:sp>
        <p:nvSpPr>
          <p:cNvPr id="29713" name="CasellaDiTesto 45" descr="" title=""/>
          <p:cNvSpPr txBox="1">
            <a:spLocks noChangeArrowheads="1"/>
          </p:cNvSpPr>
          <p:nvPr/>
        </p:nvSpPr>
        <p:spPr bwMode="auto">
          <a:xfrm>
            <a:off x="3773488" y="407670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YES</a:t>
            </a:r>
          </a:p>
        </p:txBody>
      </p:sp>
      <p:cxnSp>
        <p:nvCxnSpPr>
          <p:cNvPr id="13" name="Connettore 2 12" descr="" title=""/>
          <p:cNvCxnSpPr>
            <a:stCxn id="10" idx="2"/>
            <a:endCxn id="4" idx="2"/>
          </p:cNvCxnSpPr>
          <p:nvPr/>
        </p:nvCxnSpPr>
        <p:spPr>
          <a:xfrm flipH="1" flipV="1">
            <a:off x="1185863" y="3860800"/>
            <a:ext cx="1482725" cy="1982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 descr="" title=""/>
          <p:cNvCxnSpPr>
            <a:stCxn id="10" idx="6"/>
          </p:cNvCxnSpPr>
          <p:nvPr/>
        </p:nvCxnSpPr>
        <p:spPr>
          <a:xfrm flipV="1">
            <a:off x="5045075" y="5416550"/>
            <a:ext cx="631825" cy="427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 descr="" title=""/>
          <p:cNvCxnSpPr>
            <a:stCxn id="9" idx="6"/>
          </p:cNvCxnSpPr>
          <p:nvPr/>
        </p:nvCxnSpPr>
        <p:spPr>
          <a:xfrm>
            <a:off x="5003800" y="3392488"/>
            <a:ext cx="612775" cy="46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BEBD-6114-4042-8DE0-2244D19895E9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3139839"/>
      </p:ext>
    </p:extLst>
  </p:cSld>
  <p:clrMapOvr>
    <a:masterClrMapping/>
  </p:clrMapOvr>
</p:sld>
</file>

<file path=ppt/slides/slide1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37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 descr="" title=""/>
          <p:cNvSpPr/>
          <p:nvPr/>
        </p:nvSpPr>
        <p:spPr>
          <a:xfrm>
            <a:off x="2627313" y="195263"/>
            <a:ext cx="2376487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???</a:t>
            </a:r>
          </a:p>
        </p:txBody>
      </p:sp>
      <p:sp>
        <p:nvSpPr>
          <p:cNvPr id="4" name="Rettangolo 3" descr="" title=""/>
          <p:cNvSpPr/>
          <p:nvPr/>
        </p:nvSpPr>
        <p:spPr>
          <a:xfrm>
            <a:off x="395288" y="1268413"/>
            <a:ext cx="1584325" cy="936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52(2)</a:t>
            </a:r>
          </a:p>
          <a:p>
            <a:pPr algn="ctr">
              <a:defRPr/>
            </a:pP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endParaRPr lang="it-IT" sz="1600" dirty="0">
              <a:solidFill>
                <a:srgbClr val="004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40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it-IT" sz="14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</a:t>
            </a:r>
            <a:endParaRPr lang="it-IT" sz="1400" dirty="0">
              <a:solidFill>
                <a:srgbClr val="004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e 8" descr="" title=""/>
          <p:cNvSpPr/>
          <p:nvPr/>
        </p:nvSpPr>
        <p:spPr>
          <a:xfrm>
            <a:off x="2627313" y="1916113"/>
            <a:ext cx="2376487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</a:p>
          <a:p>
            <a:pPr algn="ctr">
              <a:defRPr/>
            </a:pP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e 9" descr="" title=""/>
          <p:cNvSpPr/>
          <p:nvPr/>
        </p:nvSpPr>
        <p:spPr>
          <a:xfrm>
            <a:off x="2620963" y="3689350"/>
            <a:ext cx="2374900" cy="1368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inventive </a:t>
            </a: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1751" name="CasellaDiTesto 13" descr="" title=""/>
          <p:cNvSpPr txBox="1">
            <a:spLocks noChangeArrowheads="1"/>
          </p:cNvSpPr>
          <p:nvPr/>
        </p:nvSpPr>
        <p:spPr bwMode="auto">
          <a:xfrm>
            <a:off x="1979613" y="760413"/>
            <a:ext cx="504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NO</a:t>
            </a:r>
          </a:p>
        </p:txBody>
      </p:sp>
      <p:sp>
        <p:nvSpPr>
          <p:cNvPr id="19" name="Ovale 18" descr="" title=""/>
          <p:cNvSpPr/>
          <p:nvPr/>
        </p:nvSpPr>
        <p:spPr>
          <a:xfrm>
            <a:off x="3213100" y="5522913"/>
            <a:ext cx="1206500" cy="11969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OK !</a:t>
            </a:r>
          </a:p>
        </p:txBody>
      </p:sp>
      <p:sp>
        <p:nvSpPr>
          <p:cNvPr id="31753" name="CasellaDiTesto 23" descr="" title=""/>
          <p:cNvSpPr txBox="1">
            <a:spLocks noChangeArrowheads="1"/>
          </p:cNvSpPr>
          <p:nvPr/>
        </p:nvSpPr>
        <p:spPr bwMode="auto">
          <a:xfrm>
            <a:off x="3771900" y="1584325"/>
            <a:ext cx="1836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solidFill>
                  <a:srgbClr val="00426F"/>
                </a:solidFill>
                <a:latin typeface="Arial" charset="0"/>
              </a:rPr>
              <a:t>YES (</a:t>
            </a:r>
            <a:r>
              <a:rPr lang="it-IT" altLang="it-IT" sz="1600" b="1" dirty="0">
                <a:solidFill>
                  <a:srgbClr val="00426F"/>
                </a:solidFill>
                <a:latin typeface="Arial" charset="0"/>
              </a:rPr>
              <a:t>«</a:t>
            </a:r>
            <a:r>
              <a:rPr lang="it-IT" altLang="it-IT" sz="1600" b="1" i="1" dirty="0">
                <a:solidFill>
                  <a:srgbClr val="00426F"/>
                </a:solidFill>
                <a:latin typeface="Arial" charset="0"/>
              </a:rPr>
              <a:t>eligible»</a:t>
            </a:r>
            <a:r>
              <a:rPr lang="it-IT" altLang="it-IT" sz="1600" dirty="0">
                <a:solidFill>
                  <a:srgbClr val="00426F"/>
                </a:solidFill>
                <a:latin typeface="Arial" charset="0"/>
              </a:rPr>
              <a:t>)</a:t>
            </a:r>
          </a:p>
        </p:txBody>
      </p:sp>
      <p:cxnSp>
        <p:nvCxnSpPr>
          <p:cNvPr id="28" name="Connettore 2 27" descr="" title=""/>
          <p:cNvCxnSpPr>
            <a:stCxn id="3" idx="4"/>
            <a:endCxn id="9" idx="0"/>
          </p:cNvCxnSpPr>
          <p:nvPr/>
        </p:nvCxnSpPr>
        <p:spPr>
          <a:xfrm>
            <a:off x="3816350" y="1563688"/>
            <a:ext cx="0" cy="352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 descr="" title=""/>
          <p:cNvCxnSpPr>
            <a:stCxn id="9" idx="4"/>
            <a:endCxn id="10" idx="0"/>
          </p:cNvCxnSpPr>
          <p:nvPr/>
        </p:nvCxnSpPr>
        <p:spPr>
          <a:xfrm flipH="1">
            <a:off x="3808413" y="3284538"/>
            <a:ext cx="7937" cy="404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 descr="" title=""/>
          <p:cNvCxnSpPr>
            <a:stCxn id="10" idx="4"/>
            <a:endCxn id="19" idx="0"/>
          </p:cNvCxnSpPr>
          <p:nvPr/>
        </p:nvCxnSpPr>
        <p:spPr>
          <a:xfrm>
            <a:off x="3808413" y="5057775"/>
            <a:ext cx="7937" cy="465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 descr="" title=""/>
          <p:cNvCxnSpPr>
            <a:stCxn id="3" idx="2"/>
          </p:cNvCxnSpPr>
          <p:nvPr/>
        </p:nvCxnSpPr>
        <p:spPr>
          <a:xfrm flipH="1">
            <a:off x="1979613" y="879475"/>
            <a:ext cx="647700" cy="388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 descr="" title=""/>
          <p:cNvSpPr/>
          <p:nvPr/>
        </p:nvSpPr>
        <p:spPr>
          <a:xfrm>
            <a:off x="5634038" y="2997200"/>
            <a:ext cx="1584325" cy="936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Inventive</a:t>
            </a:r>
          </a:p>
          <a:p>
            <a:pPr algn="ctr">
              <a:defRPr/>
            </a:pPr>
            <a:r>
              <a:rPr lang="it-IT" sz="1600" dirty="0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56</a:t>
            </a:r>
          </a:p>
          <a:p>
            <a:pPr algn="ctr">
              <a:defRPr/>
            </a:pPr>
            <a:r>
              <a:rPr lang="it-IT" sz="1600" dirty="0" err="1">
                <a:solidFill>
                  <a:srgbClr val="004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</a:t>
            </a:r>
            <a:endParaRPr lang="it-IT" sz="1600" dirty="0">
              <a:solidFill>
                <a:srgbClr val="004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9" name="CasellaDiTesto 41" descr="" title=""/>
          <p:cNvSpPr txBox="1">
            <a:spLocks noChangeArrowheads="1"/>
          </p:cNvSpPr>
          <p:nvPr/>
        </p:nvSpPr>
        <p:spPr bwMode="auto">
          <a:xfrm>
            <a:off x="5219700" y="25146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YES</a:t>
            </a:r>
          </a:p>
        </p:txBody>
      </p:sp>
      <p:sp>
        <p:nvSpPr>
          <p:cNvPr id="31760" name="CasellaDiTesto 42" descr="" title=""/>
          <p:cNvSpPr txBox="1">
            <a:spLocks noChangeArrowheads="1"/>
          </p:cNvSpPr>
          <p:nvPr/>
        </p:nvSpPr>
        <p:spPr bwMode="auto">
          <a:xfrm>
            <a:off x="5219700" y="4098925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NO</a:t>
            </a:r>
          </a:p>
        </p:txBody>
      </p:sp>
      <p:sp>
        <p:nvSpPr>
          <p:cNvPr id="31761" name="CasellaDiTesto 43" descr="" title=""/>
          <p:cNvSpPr txBox="1">
            <a:spLocks noChangeArrowheads="1"/>
          </p:cNvSpPr>
          <p:nvPr/>
        </p:nvSpPr>
        <p:spPr bwMode="auto">
          <a:xfrm>
            <a:off x="5795963" y="371475"/>
            <a:ext cx="3027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00426F"/>
                </a:solidFill>
                <a:latin typeface="Arial" charset="0"/>
              </a:rPr>
              <a:t>European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00426F"/>
                </a:solidFill>
                <a:latin typeface="Arial" charset="0"/>
              </a:rPr>
              <a:t>Claims</a:t>
            </a:r>
          </a:p>
        </p:txBody>
      </p:sp>
      <p:sp>
        <p:nvSpPr>
          <p:cNvPr id="31762" name="CasellaDiTesto 44" descr="" title=""/>
          <p:cNvSpPr txBox="1">
            <a:spLocks noChangeArrowheads="1"/>
          </p:cNvSpPr>
          <p:nvPr/>
        </p:nvSpPr>
        <p:spPr bwMode="auto">
          <a:xfrm>
            <a:off x="3816350" y="501332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YES</a:t>
            </a:r>
          </a:p>
        </p:txBody>
      </p:sp>
      <p:sp>
        <p:nvSpPr>
          <p:cNvPr id="31763" name="CasellaDiTesto 45" descr="" title=""/>
          <p:cNvSpPr txBox="1">
            <a:spLocks noChangeArrowheads="1"/>
          </p:cNvSpPr>
          <p:nvPr/>
        </p:nvSpPr>
        <p:spPr bwMode="auto">
          <a:xfrm>
            <a:off x="3900488" y="3317875"/>
            <a:ext cx="504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00426F"/>
                </a:solidFill>
                <a:latin typeface="Arial" charset="0"/>
              </a:rPr>
              <a:t>NO</a:t>
            </a:r>
          </a:p>
        </p:txBody>
      </p:sp>
      <p:cxnSp>
        <p:nvCxnSpPr>
          <p:cNvPr id="48" name="Connettore 2 47" descr="" title=""/>
          <p:cNvCxnSpPr>
            <a:stCxn id="9" idx="6"/>
          </p:cNvCxnSpPr>
          <p:nvPr/>
        </p:nvCxnSpPr>
        <p:spPr>
          <a:xfrm>
            <a:off x="5003800" y="2600325"/>
            <a:ext cx="630238" cy="396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 descr="" title=""/>
          <p:cNvCxnSpPr>
            <a:stCxn id="10" idx="6"/>
          </p:cNvCxnSpPr>
          <p:nvPr/>
        </p:nvCxnSpPr>
        <p:spPr>
          <a:xfrm flipV="1">
            <a:off x="4995863" y="3978275"/>
            <a:ext cx="612775" cy="395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BEBD-6114-4042-8DE0-2244D19895E9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2591901"/>
      </p:ext>
    </p:extLst>
  </p:cSld>
  <p:clrMapOvr>
    <a:masterClrMapping/>
  </p:clrMapOvr>
</p:sld>
</file>

<file path=ppt/slides/slide2.xml><?xml version="1.0" encoding="utf-8"?>
<p:sld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U.S. Resources For </a:t>
            </a:r>
            <a:br>
              <a:rPr lang="en-US" b="1" dirty="0" smtClean="0"/>
            </a:br>
            <a:r>
              <a:rPr lang="en-US" b="1" dirty="0" smtClean="0"/>
              <a:t>Subject Matter Eligibility</a:t>
            </a:r>
            <a:endParaRPr lang="en-US" b="1" dirty="0"/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F2A8-0F06-0B4F-A023-17698AFBF42D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5" name="Table 4" descr="" title="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17345"/>
              </p:ext>
            </p:extLst>
          </p:nvPr>
        </p:nvGraphicFramePr>
        <p:xfrm>
          <a:off x="152400" y="5325036"/>
          <a:ext cx="5965371" cy="1532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364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 smtClean="0">
                          <a:solidFill>
                            <a:schemeClr val="bg1"/>
                          </a:solidFill>
                        </a:rPr>
                        <a:t>John Cabeca</a:t>
                      </a:r>
                      <a:endParaRPr lang="en-US" sz="27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19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of the </a:t>
                      </a:r>
                      <a:r>
                        <a:rPr lang="en-US" sz="190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 Patent and Trademark Office</a:t>
                      </a:r>
                      <a:br>
                        <a:rPr lang="en-US" sz="190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90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Coast Regional Office</a:t>
                      </a:r>
                      <a:endParaRPr lang="en-US" sz="19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4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323850" y="1337733"/>
            <a:ext cx="3365500" cy="411215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/>
              <a:t>Subject Matter Test for Products and Processes:</a:t>
            </a:r>
            <a:endParaRPr lang="en-US" sz="2200" b="1" dirty="0" smtClean="0"/>
          </a:p>
          <a:p>
            <a:pPr marL="40005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Sets </a:t>
            </a:r>
            <a:r>
              <a:rPr lang="en-US" sz="2000" dirty="0"/>
              <a:t>forth the only analysis for examination of subject matter eligibility under 35 U.S.C. </a:t>
            </a:r>
            <a:r>
              <a:rPr lang="en-US" sz="2000" dirty="0" smtClean="0"/>
              <a:t>101</a:t>
            </a:r>
            <a:endParaRPr lang="en-US" sz="2000" dirty="0"/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" title=""/>
          <p:cNvPicPr>
            <a:picLocks noChangeAspect="1"/>
          </p:cNvPicPr>
          <p:nvPr/>
        </p:nvPicPr>
        <p:blipFill rotWithShape="1">
          <a:blip r:embed="rId3"/>
          <a:srcRect t="5765"/>
          <a:stretch/>
        </p:blipFill>
        <p:spPr>
          <a:xfrm>
            <a:off x="3908425" y="3815"/>
            <a:ext cx="5006975" cy="6807491"/>
          </a:xfrm>
          <a:prstGeom prst="rect">
            <a:avLst/>
          </a:prstGeom>
        </p:spPr>
      </p:pic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04775" y="351418"/>
            <a:ext cx="8934450" cy="1060869"/>
          </a:xfrm>
        </p:spPr>
        <p:txBody>
          <a:bodyPr>
            <a:normAutofit/>
          </a:bodyPr>
          <a:lstStyle/>
          <a:p>
            <a:r>
              <a:rPr lang="en-US" dirty="0" smtClean="0"/>
              <a:t>Subject Matter Flowchart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Law Chart</a:t>
            </a:r>
            <a:endParaRPr lang="en-US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57200" y="1423591"/>
            <a:ext cx="8229600" cy="40175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Case law chart provides additional information so examiners can look at the patent(s) and claim(s) at issue in the case</a:t>
            </a:r>
          </a:p>
          <a:p>
            <a:r>
              <a:rPr lang="en-US" sz="2000" dirty="0" smtClean="0"/>
              <a:t>QRS &amp; Chart are updated periodically (check 101 website)</a:t>
            </a:r>
            <a:endParaRPr lang="en-US" sz="2000" dirty="0"/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 descr="" title=""/>
          <p:cNvGrpSpPr/>
          <p:nvPr/>
        </p:nvGrpSpPr>
        <p:grpSpPr>
          <a:xfrm>
            <a:off x="612249" y="3182668"/>
            <a:ext cx="7969858" cy="2950464"/>
            <a:chOff x="612249" y="2387001"/>
            <a:chExt cx="7969858" cy="2212848"/>
          </a:xfrm>
        </p:grpSpPr>
        <p:pic>
          <p:nvPicPr>
            <p:cNvPr id="7" name="Picture 6" descr="" title=""/>
            <p:cNvPicPr>
              <a:picLocks noChangeAspect="1"/>
            </p:cNvPicPr>
            <p:nvPr/>
          </p:nvPicPr>
          <p:blipFill rotWithShape="1">
            <a:blip r:embed="rId3"/>
            <a:srcRect t="-1" b="16807"/>
            <a:stretch/>
          </p:blipFill>
          <p:spPr>
            <a:xfrm>
              <a:off x="612249" y="2387001"/>
              <a:ext cx="7969858" cy="2212848"/>
            </a:xfrm>
            <a:prstGeom prst="rect">
              <a:avLst/>
            </a:prstGeom>
          </p:spPr>
        </p:pic>
        <p:sp>
          <p:nvSpPr>
            <p:cNvPr id="14" name="Rounded Rectangle 13" descr="" title=""/>
            <p:cNvSpPr/>
            <p:nvPr/>
          </p:nvSpPr>
          <p:spPr>
            <a:xfrm>
              <a:off x="612249" y="3252083"/>
              <a:ext cx="7911547" cy="461176"/>
            </a:xfrm>
            <a:prstGeom prst="roundRect">
              <a:avLst/>
            </a:prstGeom>
            <a:noFill/>
            <a:ln w="41275">
              <a:solidFill>
                <a:srgbClr val="AA2F3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61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Reference Sheet (QRS)</a:t>
            </a:r>
            <a:endParaRPr lang="en-US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183342" y="1528096"/>
            <a:ext cx="4503458" cy="49837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QRS groups abstract ideas to help examiners identify pertinent cases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Many cases on the QRS will be explained in further detail in the next MPEP revision</a:t>
            </a:r>
            <a:r>
              <a:rPr lang="en-US" sz="2400" dirty="0" smtClean="0">
                <a:solidFill>
                  <a:prstClr val="black"/>
                </a:solidFill>
              </a:rPr>
              <a:t>, for example: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C00000"/>
                </a:solidFill>
              </a:rPr>
              <a:t>FairWarning</a:t>
            </a:r>
            <a:r>
              <a:rPr lang="en-US" sz="1800" dirty="0"/>
              <a:t> is discussed </a:t>
            </a:r>
            <a:r>
              <a:rPr lang="en-US" sz="1800" dirty="0" smtClean="0"/>
              <a:t>along </a:t>
            </a:r>
            <a:r>
              <a:rPr lang="en-US" sz="1800" dirty="0"/>
              <a:t>with other cases concerning “idea of itself” and mental process concepts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7030A0"/>
                </a:solidFill>
              </a:rPr>
              <a:t>Grams </a:t>
            </a:r>
            <a:r>
              <a:rPr lang="en-US" sz="1800" dirty="0">
                <a:solidFill>
                  <a:prstClr val="black"/>
                </a:solidFill>
              </a:rPr>
              <a:t>is discussed along with other cases concerning mathematical relationship concepts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18455"/>
            <a:ext cx="3802342" cy="5403019"/>
          </a:xfrm>
          <a:prstGeom prst="rect">
            <a:avLst/>
          </a:prstGeom>
        </p:spPr>
      </p:pic>
      <p:sp>
        <p:nvSpPr>
          <p:cNvPr id="11" name="Rounded Rectangle 10" descr="" title=""/>
          <p:cNvSpPr/>
          <p:nvPr/>
        </p:nvSpPr>
        <p:spPr>
          <a:xfrm>
            <a:off x="417443" y="3612857"/>
            <a:ext cx="1780430" cy="215044"/>
          </a:xfrm>
          <a:prstGeom prst="roundRect">
            <a:avLst/>
          </a:prstGeom>
          <a:noFill/>
          <a:ln w="25400">
            <a:solidFill>
              <a:srgbClr val="AA2F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 descr="" title=""/>
          <p:cNvSpPr/>
          <p:nvPr/>
        </p:nvSpPr>
        <p:spPr>
          <a:xfrm>
            <a:off x="2282170" y="5703073"/>
            <a:ext cx="1828653" cy="180892"/>
          </a:xfrm>
          <a:prstGeom prst="roundRect">
            <a:avLst/>
          </a:prstGeom>
          <a:noFill/>
          <a:ln w="25400">
            <a:solidFill>
              <a:srgbClr val="604A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Verdana"/>
              </a:rPr>
              <a:t>Claims That Are Eligible In Step 2A</a:t>
            </a:r>
            <a:br>
              <a:rPr lang="en-US" dirty="0">
                <a:cs typeface="Verdana"/>
              </a:rPr>
            </a:br>
            <a:r>
              <a:rPr lang="en-US" sz="2000" dirty="0">
                <a:cs typeface="Verdana"/>
              </a:rPr>
              <a:t>(Pathway B: Not Directed To An Exception</a:t>
            </a:r>
            <a:r>
              <a:rPr lang="en-US" sz="2000" dirty="0" smtClean="0">
                <a:cs typeface="Verdana"/>
              </a:rPr>
              <a:t>) – Case Law</a:t>
            </a:r>
            <a:endParaRPr lang="en-US" sz="2000" dirty="0"/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42326"/>
            <a:ext cx="697567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Verdana"/>
              </a:rPr>
              <a:t>Claims That Are Eligible In Step 2B</a:t>
            </a:r>
            <a:br>
              <a:rPr lang="en-US" dirty="0">
                <a:cs typeface="Verdana"/>
              </a:rPr>
            </a:br>
            <a:r>
              <a:rPr lang="en-US" sz="2000" dirty="0">
                <a:cs typeface="Verdana"/>
              </a:rPr>
              <a:t>(Pathway C: Inventive Concept</a:t>
            </a:r>
            <a:r>
              <a:rPr lang="en-US" sz="2000" dirty="0" smtClean="0">
                <a:cs typeface="Verdana"/>
              </a:rPr>
              <a:t>) – Case Law</a:t>
            </a:r>
            <a:endParaRPr lang="en-US" sz="3200" dirty="0"/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09800"/>
            <a:ext cx="7239000" cy="28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Matter Eligibility Examples</a:t>
            </a:r>
            <a:endParaRPr lang="en-US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57201" y="1737101"/>
            <a:ext cx="3886199" cy="40175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Six sets of examples were issued, to explain how to apply the eligibility analysis to various </a:t>
            </a:r>
            <a:r>
              <a:rPr lang="en-US" sz="2000" dirty="0"/>
              <a:t>fact </a:t>
            </a:r>
            <a:r>
              <a:rPr lang="en-US" sz="2000" dirty="0" smtClean="0"/>
              <a:t>patterns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Cover technologies including biotechnology</a:t>
            </a:r>
            <a:r>
              <a:rPr lang="en-US" sz="2000" dirty="0"/>
              <a:t>, pharmaceuticals, business methods, computer-related inventions, and software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Include eligible and ineligible claims, in accordance with case law and based on hypothetical fact </a:t>
            </a:r>
            <a:r>
              <a:rPr lang="en-US" sz="2000" dirty="0" smtClean="0"/>
              <a:t>patterns</a:t>
            </a:r>
            <a:endParaRPr lang="en-US" sz="2000" dirty="0"/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" name="Picture 19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57400"/>
            <a:ext cx="4841559" cy="29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MPEP Revision on Interim Eligibility Guidance</a:t>
            </a:r>
            <a:endParaRPr lang="en-US" dirty="0"/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457201" y="1737101"/>
            <a:ext cx="4131623" cy="40175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The MPEP will soon be updated to incorporate the 2014 Interim Eligibility Guidance (IEG) and its updates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This updated MPEP will replace (and supersede) the IEG and prior updates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ym typeface="Wingdings" panose="05000000000000000000" pitchFamily="2" charset="2"/>
              </a:rPr>
              <a:t>Because rejections are based on the law, this change does not affect pending eligibility rejections or create new grounds of rejection</a:t>
            </a:r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9" name="Group 18" descr="" title=""/>
          <p:cNvGrpSpPr/>
          <p:nvPr/>
        </p:nvGrpSpPr>
        <p:grpSpPr>
          <a:xfrm>
            <a:off x="4419600" y="1600200"/>
            <a:ext cx="4572000" cy="4607210"/>
            <a:chOff x="4791518" y="1177394"/>
            <a:chExt cx="3935868" cy="3478163"/>
          </a:xfrm>
        </p:grpSpPr>
        <p:sp>
          <p:nvSpPr>
            <p:cNvPr id="17" name="Freeform 16" descr="" title=""/>
            <p:cNvSpPr/>
            <p:nvPr/>
          </p:nvSpPr>
          <p:spPr>
            <a:xfrm>
              <a:off x="7110418" y="2368944"/>
              <a:ext cx="716486" cy="662121"/>
            </a:xfrm>
            <a:custGeom>
              <a:avLst/>
              <a:gdLst>
                <a:gd name="connsiteX0" fmla="*/ 0 w 945424"/>
                <a:gd name="connsiteY0" fmla="*/ 472712 h 945424"/>
                <a:gd name="connsiteX1" fmla="*/ 472712 w 945424"/>
                <a:gd name="connsiteY1" fmla="*/ 0 h 945424"/>
                <a:gd name="connsiteX2" fmla="*/ 945424 w 945424"/>
                <a:gd name="connsiteY2" fmla="*/ 472712 h 945424"/>
                <a:gd name="connsiteX3" fmla="*/ 472712 w 945424"/>
                <a:gd name="connsiteY3" fmla="*/ 945424 h 945424"/>
                <a:gd name="connsiteX4" fmla="*/ 0 w 945424"/>
                <a:gd name="connsiteY4" fmla="*/ 472712 h 94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424" h="945424">
                  <a:moveTo>
                    <a:pt x="0" y="472712"/>
                  </a:moveTo>
                  <a:cubicBezTo>
                    <a:pt x="0" y="211640"/>
                    <a:pt x="211640" y="0"/>
                    <a:pt x="472712" y="0"/>
                  </a:cubicBezTo>
                  <a:cubicBezTo>
                    <a:pt x="733784" y="0"/>
                    <a:pt x="945424" y="211640"/>
                    <a:pt x="945424" y="472712"/>
                  </a:cubicBezTo>
                  <a:cubicBezTo>
                    <a:pt x="945424" y="733784"/>
                    <a:pt x="733784" y="945424"/>
                    <a:pt x="472712" y="945424"/>
                  </a:cubicBezTo>
                  <a:cubicBezTo>
                    <a:pt x="211640" y="945424"/>
                    <a:pt x="0" y="733784"/>
                    <a:pt x="0" y="472712"/>
                  </a:cubicBezTo>
                  <a:close/>
                </a:path>
              </a:pathLst>
            </a:custGeom>
            <a:solidFill>
              <a:srgbClr val="1492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6859301"/>
                <a:satOff val="7683"/>
                <a:lumOff val="-3334"/>
                <a:alphaOff val="0"/>
              </a:schemeClr>
            </a:fillRef>
            <a:effectRef idx="0">
              <a:schemeClr val="accent2">
                <a:hueOff val="-16859301"/>
                <a:satOff val="7683"/>
                <a:lumOff val="-33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84" tIns="149884" rIns="149884" bIns="14988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smtClean="0"/>
                <a:t>Nov. 2016 Memo</a:t>
              </a:r>
              <a:endParaRPr lang="en-US" sz="900" kern="1200" dirty="0"/>
            </a:p>
          </p:txBody>
        </p:sp>
        <p:grpSp>
          <p:nvGrpSpPr>
            <p:cNvPr id="18" name="Group 17" descr="" title=""/>
            <p:cNvGrpSpPr/>
            <p:nvPr/>
          </p:nvGrpSpPr>
          <p:grpSpPr>
            <a:xfrm>
              <a:off x="4791518" y="1271041"/>
              <a:ext cx="3935868" cy="3384516"/>
              <a:chOff x="4791518" y="1271041"/>
              <a:chExt cx="3935868" cy="3384516"/>
            </a:xfrm>
          </p:grpSpPr>
          <p:sp>
            <p:nvSpPr>
              <p:cNvPr id="8" name="Oval 7" descr="" title=""/>
              <p:cNvSpPr/>
              <p:nvPr/>
            </p:nvSpPr>
            <p:spPr>
              <a:xfrm>
                <a:off x="5335403" y="1451619"/>
                <a:ext cx="2710216" cy="941222"/>
              </a:xfrm>
              <a:prstGeom prst="ellipse">
                <a:avLst/>
              </a:prstGeom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50000"/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Down Arrow 8" descr="" title=""/>
              <p:cNvSpPr/>
              <p:nvPr/>
            </p:nvSpPr>
            <p:spPr>
              <a:xfrm>
                <a:off x="6510476" y="3756354"/>
                <a:ext cx="525235" cy="336150"/>
              </a:xfrm>
              <a:prstGeom prst="down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 9" descr="" title=""/>
              <p:cNvSpPr/>
              <p:nvPr/>
            </p:nvSpPr>
            <p:spPr>
              <a:xfrm>
                <a:off x="5434148" y="4025275"/>
                <a:ext cx="2521131" cy="630282"/>
              </a:xfrm>
              <a:custGeom>
                <a:avLst/>
                <a:gdLst>
                  <a:gd name="connsiteX0" fmla="*/ 0 w 2521131"/>
                  <a:gd name="connsiteY0" fmla="*/ 0 h 630282"/>
                  <a:gd name="connsiteX1" fmla="*/ 2521131 w 2521131"/>
                  <a:gd name="connsiteY1" fmla="*/ 0 h 630282"/>
                  <a:gd name="connsiteX2" fmla="*/ 2521131 w 2521131"/>
                  <a:gd name="connsiteY2" fmla="*/ 630282 h 630282"/>
                  <a:gd name="connsiteX3" fmla="*/ 0 w 2521131"/>
                  <a:gd name="connsiteY3" fmla="*/ 630282 h 630282"/>
                  <a:gd name="connsiteX4" fmla="*/ 0 w 2521131"/>
                  <a:gd name="connsiteY4" fmla="*/ 0 h 63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131" h="630282">
                    <a:moveTo>
                      <a:pt x="0" y="0"/>
                    </a:moveTo>
                    <a:lnTo>
                      <a:pt x="2521131" y="0"/>
                    </a:lnTo>
                    <a:lnTo>
                      <a:pt x="2521131" y="630282"/>
                    </a:lnTo>
                    <a:lnTo>
                      <a:pt x="0" y="63028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smtClean="0">
                    <a:solidFill>
                      <a:srgbClr val="0070C0"/>
                    </a:solidFill>
                  </a:rPr>
                  <a:t>Next MPEP Revision</a:t>
                </a:r>
                <a:endParaRPr lang="en-US" sz="1800" b="1" kern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Freeform 10" descr="" title=""/>
              <p:cNvSpPr/>
              <p:nvPr/>
            </p:nvSpPr>
            <p:spPr>
              <a:xfrm>
                <a:off x="6286740" y="2663901"/>
                <a:ext cx="945424" cy="945424"/>
              </a:xfrm>
              <a:custGeom>
                <a:avLst/>
                <a:gdLst>
                  <a:gd name="connsiteX0" fmla="*/ 0 w 945424"/>
                  <a:gd name="connsiteY0" fmla="*/ 472712 h 945424"/>
                  <a:gd name="connsiteX1" fmla="*/ 472712 w 945424"/>
                  <a:gd name="connsiteY1" fmla="*/ 0 h 945424"/>
                  <a:gd name="connsiteX2" fmla="*/ 945424 w 945424"/>
                  <a:gd name="connsiteY2" fmla="*/ 472712 h 945424"/>
                  <a:gd name="connsiteX3" fmla="*/ 472712 w 945424"/>
                  <a:gd name="connsiteY3" fmla="*/ 945424 h 945424"/>
                  <a:gd name="connsiteX4" fmla="*/ 0 w 945424"/>
                  <a:gd name="connsiteY4" fmla="*/ 472712 h 94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5424" h="945424">
                    <a:moveTo>
                      <a:pt x="0" y="472712"/>
                    </a:moveTo>
                    <a:cubicBezTo>
                      <a:pt x="0" y="211640"/>
                      <a:pt x="211640" y="0"/>
                      <a:pt x="472712" y="0"/>
                    </a:cubicBezTo>
                    <a:cubicBezTo>
                      <a:pt x="733784" y="0"/>
                      <a:pt x="945424" y="211640"/>
                      <a:pt x="945424" y="472712"/>
                    </a:cubicBezTo>
                    <a:cubicBezTo>
                      <a:pt x="945424" y="733784"/>
                      <a:pt x="733784" y="945424"/>
                      <a:pt x="472712" y="945424"/>
                    </a:cubicBezTo>
                    <a:cubicBezTo>
                      <a:pt x="211640" y="945424"/>
                      <a:pt x="0" y="733784"/>
                      <a:pt x="0" y="472712"/>
                    </a:cubicBezTo>
                    <a:close/>
                  </a:path>
                </a:pathLst>
              </a:custGeom>
              <a:solidFill>
                <a:srgbClr val="6D337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9884" tIns="149884" rIns="149884" bIns="149884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May 2016 Instructions</a:t>
                </a:r>
                <a:endParaRPr lang="en-US" sz="900" kern="1200" dirty="0"/>
              </a:p>
            </p:txBody>
          </p:sp>
          <p:sp>
            <p:nvSpPr>
              <p:cNvPr id="12" name="Freeform 11" descr="" title=""/>
              <p:cNvSpPr/>
              <p:nvPr/>
            </p:nvSpPr>
            <p:spPr>
              <a:xfrm>
                <a:off x="5398099" y="1767677"/>
                <a:ext cx="945424" cy="945424"/>
              </a:xfrm>
              <a:custGeom>
                <a:avLst/>
                <a:gdLst>
                  <a:gd name="connsiteX0" fmla="*/ 0 w 945424"/>
                  <a:gd name="connsiteY0" fmla="*/ 472712 h 945424"/>
                  <a:gd name="connsiteX1" fmla="*/ 472712 w 945424"/>
                  <a:gd name="connsiteY1" fmla="*/ 0 h 945424"/>
                  <a:gd name="connsiteX2" fmla="*/ 945424 w 945424"/>
                  <a:gd name="connsiteY2" fmla="*/ 472712 h 945424"/>
                  <a:gd name="connsiteX3" fmla="*/ 472712 w 945424"/>
                  <a:gd name="connsiteY3" fmla="*/ 945424 h 945424"/>
                  <a:gd name="connsiteX4" fmla="*/ 0 w 945424"/>
                  <a:gd name="connsiteY4" fmla="*/ 472712 h 94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5424" h="945424">
                    <a:moveTo>
                      <a:pt x="0" y="472712"/>
                    </a:moveTo>
                    <a:cubicBezTo>
                      <a:pt x="0" y="211640"/>
                      <a:pt x="211640" y="0"/>
                      <a:pt x="472712" y="0"/>
                    </a:cubicBezTo>
                    <a:cubicBezTo>
                      <a:pt x="733784" y="0"/>
                      <a:pt x="945424" y="211640"/>
                      <a:pt x="945424" y="472712"/>
                    </a:cubicBezTo>
                    <a:cubicBezTo>
                      <a:pt x="945424" y="733784"/>
                      <a:pt x="733784" y="945424"/>
                      <a:pt x="472712" y="945424"/>
                    </a:cubicBezTo>
                    <a:cubicBezTo>
                      <a:pt x="211640" y="945424"/>
                      <a:pt x="0" y="733784"/>
                      <a:pt x="0" y="472712"/>
                    </a:cubicBezTo>
                    <a:close/>
                  </a:path>
                </a:pathLst>
              </a:custGeom>
              <a:solidFill>
                <a:srgbClr val="88A42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8429650"/>
                  <a:satOff val="3842"/>
                  <a:lumOff val="-1667"/>
                  <a:alphaOff val="0"/>
                </a:schemeClr>
              </a:fillRef>
              <a:effectRef idx="0">
                <a:schemeClr val="accent2">
                  <a:hueOff val="-8429650"/>
                  <a:satOff val="3842"/>
                  <a:lumOff val="-166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9884" tIns="149884" rIns="149884" bIns="149884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July 2015 Update</a:t>
                </a:r>
                <a:endParaRPr lang="en-US" sz="900" kern="1200" dirty="0"/>
              </a:p>
            </p:txBody>
          </p:sp>
          <p:sp>
            <p:nvSpPr>
              <p:cNvPr id="13" name="Freeform 12" descr="" title=""/>
              <p:cNvSpPr/>
              <p:nvPr/>
            </p:nvSpPr>
            <p:spPr>
              <a:xfrm>
                <a:off x="6544771" y="1544351"/>
                <a:ext cx="945424" cy="945424"/>
              </a:xfrm>
              <a:custGeom>
                <a:avLst/>
                <a:gdLst>
                  <a:gd name="connsiteX0" fmla="*/ 0 w 945424"/>
                  <a:gd name="connsiteY0" fmla="*/ 472712 h 945424"/>
                  <a:gd name="connsiteX1" fmla="*/ 472712 w 945424"/>
                  <a:gd name="connsiteY1" fmla="*/ 0 h 945424"/>
                  <a:gd name="connsiteX2" fmla="*/ 945424 w 945424"/>
                  <a:gd name="connsiteY2" fmla="*/ 472712 h 945424"/>
                  <a:gd name="connsiteX3" fmla="*/ 472712 w 945424"/>
                  <a:gd name="connsiteY3" fmla="*/ 945424 h 945424"/>
                  <a:gd name="connsiteX4" fmla="*/ 0 w 945424"/>
                  <a:gd name="connsiteY4" fmla="*/ 472712 h 945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5424" h="945424">
                    <a:moveTo>
                      <a:pt x="0" y="472712"/>
                    </a:moveTo>
                    <a:cubicBezTo>
                      <a:pt x="0" y="211640"/>
                      <a:pt x="211640" y="0"/>
                      <a:pt x="472712" y="0"/>
                    </a:cubicBezTo>
                    <a:cubicBezTo>
                      <a:pt x="733784" y="0"/>
                      <a:pt x="945424" y="211640"/>
                      <a:pt x="945424" y="472712"/>
                    </a:cubicBezTo>
                    <a:cubicBezTo>
                      <a:pt x="945424" y="733784"/>
                      <a:pt x="733784" y="945424"/>
                      <a:pt x="472712" y="945424"/>
                    </a:cubicBezTo>
                    <a:cubicBezTo>
                      <a:pt x="211640" y="945424"/>
                      <a:pt x="0" y="733784"/>
                      <a:pt x="0" y="472712"/>
                    </a:cubicBezTo>
                    <a:close/>
                  </a:path>
                </a:pathLst>
              </a:custGeom>
              <a:solidFill>
                <a:srgbClr val="AA2F3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16859301"/>
                  <a:satOff val="7683"/>
                  <a:lumOff val="-3334"/>
                  <a:alphaOff val="0"/>
                </a:schemeClr>
              </a:fillRef>
              <a:effectRef idx="0">
                <a:schemeClr val="accent2">
                  <a:hueOff val="-16859301"/>
                  <a:satOff val="7683"/>
                  <a:lumOff val="-333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9884" tIns="149884" rIns="149884" bIns="149884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900" kern="1200" dirty="0" smtClean="0"/>
                  <a:t>2014 IEG</a:t>
                </a:r>
                <a:endParaRPr lang="en-US" sz="900" kern="1200" dirty="0"/>
              </a:p>
            </p:txBody>
          </p:sp>
          <p:sp>
            <p:nvSpPr>
              <p:cNvPr id="14" name="Shape 13" descr="" title=""/>
              <p:cNvSpPr/>
              <p:nvPr/>
            </p:nvSpPr>
            <p:spPr>
              <a:xfrm>
                <a:off x="4791518" y="1271041"/>
                <a:ext cx="3935868" cy="2529088"/>
              </a:xfrm>
              <a:prstGeom prst="funnel">
                <a:avLst/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6" name="Freeform 15" descr="" title=""/>
            <p:cNvSpPr/>
            <p:nvPr/>
          </p:nvSpPr>
          <p:spPr>
            <a:xfrm>
              <a:off x="7620000" y="1554079"/>
              <a:ext cx="716486" cy="662121"/>
            </a:xfrm>
            <a:custGeom>
              <a:avLst/>
              <a:gdLst>
                <a:gd name="connsiteX0" fmla="*/ 0 w 945424"/>
                <a:gd name="connsiteY0" fmla="*/ 472712 h 945424"/>
                <a:gd name="connsiteX1" fmla="*/ 472712 w 945424"/>
                <a:gd name="connsiteY1" fmla="*/ 0 h 945424"/>
                <a:gd name="connsiteX2" fmla="*/ 945424 w 945424"/>
                <a:gd name="connsiteY2" fmla="*/ 472712 h 945424"/>
                <a:gd name="connsiteX3" fmla="*/ 472712 w 945424"/>
                <a:gd name="connsiteY3" fmla="*/ 945424 h 945424"/>
                <a:gd name="connsiteX4" fmla="*/ 0 w 945424"/>
                <a:gd name="connsiteY4" fmla="*/ 472712 h 94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424" h="945424">
                  <a:moveTo>
                    <a:pt x="0" y="472712"/>
                  </a:moveTo>
                  <a:cubicBezTo>
                    <a:pt x="0" y="211640"/>
                    <a:pt x="211640" y="0"/>
                    <a:pt x="472712" y="0"/>
                  </a:cubicBezTo>
                  <a:cubicBezTo>
                    <a:pt x="733784" y="0"/>
                    <a:pt x="945424" y="211640"/>
                    <a:pt x="945424" y="472712"/>
                  </a:cubicBezTo>
                  <a:cubicBezTo>
                    <a:pt x="945424" y="733784"/>
                    <a:pt x="733784" y="945424"/>
                    <a:pt x="472712" y="945424"/>
                  </a:cubicBezTo>
                  <a:cubicBezTo>
                    <a:pt x="211640" y="945424"/>
                    <a:pt x="0" y="733784"/>
                    <a:pt x="0" y="472712"/>
                  </a:cubicBezTo>
                  <a:close/>
                </a:path>
              </a:pathLst>
            </a:custGeom>
            <a:solidFill>
              <a:srgbClr val="F9970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6859301"/>
                <a:satOff val="7683"/>
                <a:lumOff val="-3334"/>
                <a:alphaOff val="0"/>
              </a:schemeClr>
            </a:fillRef>
            <a:effectRef idx="0">
              <a:schemeClr val="accent2">
                <a:hueOff val="-16859301"/>
                <a:satOff val="7683"/>
                <a:lumOff val="-33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84" tIns="149884" rIns="149884" bIns="14988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 smtClean="0"/>
                <a:t>July</a:t>
              </a:r>
              <a:r>
                <a:rPr lang="en-US" sz="900" kern="1200" dirty="0" smtClean="0"/>
                <a:t> 2016 Memo</a:t>
              </a:r>
              <a:endParaRPr lang="en-US" sz="900" kern="1200" dirty="0"/>
            </a:p>
          </p:txBody>
        </p:sp>
        <p:sp>
          <p:nvSpPr>
            <p:cNvPr id="15" name="Freeform 14" descr="" title=""/>
            <p:cNvSpPr/>
            <p:nvPr/>
          </p:nvSpPr>
          <p:spPr>
            <a:xfrm>
              <a:off x="5928497" y="1177394"/>
              <a:ext cx="716486" cy="662121"/>
            </a:xfrm>
            <a:custGeom>
              <a:avLst/>
              <a:gdLst>
                <a:gd name="connsiteX0" fmla="*/ 0 w 945424"/>
                <a:gd name="connsiteY0" fmla="*/ 472712 h 945424"/>
                <a:gd name="connsiteX1" fmla="*/ 472712 w 945424"/>
                <a:gd name="connsiteY1" fmla="*/ 0 h 945424"/>
                <a:gd name="connsiteX2" fmla="*/ 945424 w 945424"/>
                <a:gd name="connsiteY2" fmla="*/ 472712 h 945424"/>
                <a:gd name="connsiteX3" fmla="*/ 472712 w 945424"/>
                <a:gd name="connsiteY3" fmla="*/ 945424 h 945424"/>
                <a:gd name="connsiteX4" fmla="*/ 0 w 945424"/>
                <a:gd name="connsiteY4" fmla="*/ 472712 h 94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424" h="945424">
                  <a:moveTo>
                    <a:pt x="0" y="472712"/>
                  </a:moveTo>
                  <a:cubicBezTo>
                    <a:pt x="0" y="211640"/>
                    <a:pt x="211640" y="0"/>
                    <a:pt x="472712" y="0"/>
                  </a:cubicBezTo>
                  <a:cubicBezTo>
                    <a:pt x="733784" y="0"/>
                    <a:pt x="945424" y="211640"/>
                    <a:pt x="945424" y="472712"/>
                  </a:cubicBezTo>
                  <a:cubicBezTo>
                    <a:pt x="945424" y="733784"/>
                    <a:pt x="733784" y="945424"/>
                    <a:pt x="472712" y="945424"/>
                  </a:cubicBezTo>
                  <a:cubicBezTo>
                    <a:pt x="211640" y="945424"/>
                    <a:pt x="0" y="733784"/>
                    <a:pt x="0" y="472712"/>
                  </a:cubicBezTo>
                  <a:close/>
                </a:path>
              </a:pathLst>
            </a:custGeom>
            <a:solidFill>
              <a:srgbClr val="02205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6859301"/>
                <a:satOff val="7683"/>
                <a:lumOff val="-3334"/>
                <a:alphaOff val="0"/>
              </a:schemeClr>
            </a:fillRef>
            <a:effectRef idx="0">
              <a:schemeClr val="accent2">
                <a:hueOff val="-16859301"/>
                <a:satOff val="7683"/>
                <a:lumOff val="-333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884" tIns="149884" rIns="149884" bIns="14988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smtClean="0"/>
                <a:t>May 2016 Memo</a:t>
              </a:r>
              <a:endParaRPr lang="en-US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7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TcJdMFHEac6TYAVx13wQ"/>
</p:tagLst>
</file>

<file path=ppt/theme/theme1.xml><?xml version="1.0" encoding="utf-8"?>
<a:theme xmlns:a="http://schemas.openxmlformats.org/drawingml/2006/main" name="Blank">
  <a:themeElements>
    <a:clrScheme name="MoFo Colors">
      <a:dk1>
        <a:sysClr val="windowText" lastClr="000000"/>
      </a:dk1>
      <a:lt1>
        <a:srgbClr val="FFFFFF"/>
      </a:lt1>
      <a:dk2>
        <a:srgbClr val="034193"/>
      </a:dk2>
      <a:lt2>
        <a:srgbClr val="E7EDF1"/>
      </a:lt2>
      <a:accent1>
        <a:srgbClr val="034193"/>
      </a:accent1>
      <a:accent2>
        <a:srgbClr val="0084A9"/>
      </a:accent2>
      <a:accent3>
        <a:srgbClr val="8DC63F"/>
      </a:accent3>
      <a:accent4>
        <a:srgbClr val="F57E25"/>
      </a:accent4>
      <a:accent5>
        <a:srgbClr val="B2B2B2"/>
      </a:accent5>
      <a:accent6>
        <a:srgbClr val="0D5EB6"/>
      </a:accent6>
      <a:hlink>
        <a:srgbClr val="034193"/>
      </a:hlink>
      <a:folHlink>
        <a:srgbClr val="7F7F7F"/>
      </a:folHlink>
    </a:clrScheme>
    <a:fontScheme name="MoFo Fonts">
      <a:majorFont>
        <a:latin typeface="HelveticaNeue LT 67 MdCn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Template_English.potx" id="{1CF69FA9-BD2F-4FE9-94FA-B44283BC4399}" vid="{4CFAD6AD-2064-4C9B-9EE5-B2D8E43612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Template_English.potx" id="{1CF69FA9-BD2F-4FE9-94FA-B44283BC4399}" vid="{D8BA9324-E9F6-4D4A-B73C-589C150900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On-screen Show (4:3)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Eurostile LT</vt:lpstr>
      <vt:lpstr>Georgia</vt:lpstr>
      <vt:lpstr>HelveticaNeue LT 67 MdCn</vt:lpstr>
      <vt:lpstr>HelveticaNeue LT 97 BlackCn</vt:lpstr>
      <vt:lpstr>Segoe UI</vt:lpstr>
      <vt:lpstr>Times New Roman</vt:lpstr>
      <vt:lpstr>Verdana</vt:lpstr>
      <vt:lpstr>Wingdings</vt:lpstr>
      <vt:lpstr>Blank</vt:lpstr>
      <vt:lpstr>Office Theme</vt:lpstr>
      <vt:lpstr>Comparing subject matter eligibility in us and eu</vt:lpstr>
      <vt:lpstr>U.S. Resources For  Subject Matter Eligibility</vt:lpstr>
      <vt:lpstr>Subject Matter Flowchart</vt:lpstr>
      <vt:lpstr>Case Law Chart</vt:lpstr>
      <vt:lpstr>Quick Reference Sheet (QRS)</vt:lpstr>
      <vt:lpstr>Claims That Are Eligible In Step 2A (Pathway B: Not Directed To An Exception) – Case Law</vt:lpstr>
      <vt:lpstr>Claims That Are Eligible In Step 2B (Pathway C: Inventive Concept) – Case Law</vt:lpstr>
      <vt:lpstr>Subject Matter Eligibility Examples</vt:lpstr>
      <vt:lpstr>MPEP Revision on Interim Eligibility Guidance</vt:lpstr>
      <vt:lpstr>Statutory Subject Matter</vt:lpstr>
      <vt:lpstr>Article 56 EPC Inventive step and Technical Claim features</vt:lpstr>
      <vt:lpstr>The EPO Problem and Solution Approach</vt:lpstr>
      <vt:lpstr>Checklist and Safe Harbor Examples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cp:lastModifiedBy>
  </cp:lastModifiedBy>
  <cp:revision>1</cp:revision>
  <dcterms:modified xsi:type="dcterms:W3CDTF">2018-01-23T02:38:58Z</dcterms:modified>
</cp:coreProperties>
</file>