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7.xml" ContentType="application/vnd.openxmlformats-officedocument.them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Layouts/slideLayout53.xml" ContentType="application/vnd.openxmlformats-officedocument.presentationml.slideLayout+xml"/>
  <Override PartName="/ppt/slideMasters/slideMaster6.xml" ContentType="application/vnd.openxmlformats-officedocument.presentationml.slideMaster+xml"/>
  <Override PartName="/ppt/theme/theme6.xml" ContentType="application/vnd.openxmlformats-officedocument.theme+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2.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s/slide3.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4.xml" ContentType="application/vnd.openxmlformats-officedocument.presentationml.slide+xml"/>
  <Override PartName="/ppt/media/image17.jpg" ContentType="image/jpg"/>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Layouts/slideLayout39.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Layouts/slideLayout32.xml" ContentType="application/vnd.openxmlformats-officedocument.presentationml.slideLayout+xml"/>
  <Override PartName="/ppt/slideMasters/slideMaster3.xml" ContentType="application/vnd.openxmlformats-officedocument.presentationml.slideMaster+xml"/>
  <Override PartName="/ppt/slideLayouts/slideLayout29.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s/slide35.xml" ContentType="application/vnd.openxmlformats-officedocument.presentationml.slide+xml"/>
  <Override PartName="/ppt/diagrams/data2.xml" ContentType="application/vnd.openxmlformats-officedocument.drawingml.diagramData+xml"/>
  <Override PartName="/ppt/diagrams/drawing2.xml" ContentType="application/vnd.ms-office.drawingml.diagramDrawing+xml"/>
  <Override PartName="/ppt/notesSlides/notesSlide35.xml" ContentType="application/vnd.openxmlformats-officedocument.presentationml.notesSlid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slides/slide36.xml" ContentType="application/vnd.openxmlformats-officedocument.presentationml.slid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Slides/notesSlide36.xml" ContentType="application/vnd.openxmlformats-officedocument.presentationml.notesSlide+xml"/>
  <Override PartName="/ppt/slides/slide37.xml" ContentType="application/vnd.openxmlformats-officedocument.presentationml.slid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drawings/drawing1.xml" ContentType="application/vnd.openxmlformats-officedocument.drawingml.chartshapes+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charts/chart3.xml" ContentType="application/vnd.openxmlformats-officedocument.drawingml.chart+xml"/>
  <Override PartName="/ppt/charts/colors3.xml" ContentType="application/vnd.ms-office.chartcolorstyle+xml"/>
  <Override PartName="/ppt/charts/style3.xml" ContentType="application/vnd.ms-office.chartstyle+xml"/>
  <Override PartName="/ppt/notesSlides/notesSlide41.xml" ContentType="application/vnd.openxmlformats-officedocument.presentationml.notesSlide+xml"/>
  <Override PartName="/ppt/slides/slide42.xml" ContentType="application/vnd.openxmlformats-officedocument.presentationml.slide+xml"/>
  <Override PartName="/ppt/charts/chart4.xml" ContentType="application/vnd.openxmlformats-officedocument.drawingml.chart+xml"/>
  <Override PartName="/ppt/charts/colors4.xml" ContentType="application/vnd.ms-office.chartcolorstyle+xml"/>
  <Override PartName="/ppt/charts/style4.xml" ContentType="application/vnd.ms-office.chartstyl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charts/chart5.xml" ContentType="application/vnd.openxmlformats-officedocument.drawingml.chart+xml"/>
  <Override PartName="/ppt/charts/colors5.xml" ContentType="application/vnd.ms-office.chartcolorstyle+xml"/>
  <Override PartName="/ppt/charts/style5.xml" ContentType="application/vnd.ms-office.chartstyl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Layouts/slideLayout47.xml" ContentType="application/vnd.openxmlformats-officedocument.presentationml.slideLayout+xml"/>
  <Override PartName="/ppt/slideMasters/slideMaster5.xml" ContentType="application/vnd.openxmlformats-officedocument.presentationml.slideMaster+xml"/>
  <Override PartName="/ppt/theme/theme5.xml" ContentType="application/vnd.openxmlformats-officedocument.theme+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51.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5.xml" ContentType="application/vnd.openxmlformats-officedocument.presentationml.slideLayout+xml"/>
  <Override PartName="/ppt/slideLayouts/slideLayout50.xml" ContentType="application/vnd.openxmlformats-officedocument.presentationml.slideLayout+xml"/>
  <Override PartName="/ppt/slideLayouts/slideLayout44.xml" ContentType="application/vnd.openxmlformats-officedocument.presentationml.slideLayout+xml"/>
  <Override PartName="/ppt/slideLayouts/slideLayout49.xml" ContentType="application/vnd.openxmlformats-officedocument.presentationml.slideLayout+xml"/>
  <Override PartName="/ppt/slideLayouts/slideLayout43.xml" ContentType="application/vnd.openxmlformats-officedocument.presentationml.slideLayout+xml"/>
  <Override PartName="/ppt/slideLayouts/slideLayout48.xml" ContentType="application/vnd.openxmlformats-officedocument.presentationml.slideLayout+xml"/>
  <Override PartName="/ppt/handoutMasters/handoutMaster1.xml" ContentType="application/vnd.openxmlformats-officedocument.presentationml.handoutMaster+xml"/>
  <Override PartName="/ppt/theme/theme8.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62" r:id="rId2"/>
    <p:sldMasterId id="2147483675" r:id="rId3"/>
    <p:sldMasterId id="2147483682" r:id="rId4"/>
    <p:sldMasterId id="2147483690" r:id="rId5"/>
    <p:sldMasterId id="2147483704" r:id="rId6"/>
  </p:sldMasterIdLst>
  <p:notesMasterIdLst>
    <p:notesMasterId r:id="rId54"/>
  </p:notesMasterIdLst>
  <p:handoutMasterIdLst>
    <p:handoutMasterId r:id="rId55"/>
  </p:handoutMasterIdLst>
  <p:sldIdLst>
    <p:sldId id="258" r:id="rId7"/>
    <p:sldId id="418" r:id="rId8"/>
    <p:sldId id="377" r:id="rId9"/>
    <p:sldId id="375" r:id="rId10"/>
    <p:sldId id="376" r:id="rId11"/>
    <p:sldId id="351" r:id="rId12"/>
    <p:sldId id="361" r:id="rId13"/>
    <p:sldId id="362" r:id="rId14"/>
    <p:sldId id="363" r:id="rId15"/>
    <p:sldId id="364" r:id="rId16"/>
    <p:sldId id="355" r:id="rId17"/>
    <p:sldId id="366" r:id="rId18"/>
    <p:sldId id="369" r:id="rId19"/>
    <p:sldId id="370" r:id="rId20"/>
    <p:sldId id="371" r:id="rId21"/>
    <p:sldId id="372" r:id="rId22"/>
    <p:sldId id="373" r:id="rId23"/>
    <p:sldId id="406" r:id="rId24"/>
    <p:sldId id="414" r:id="rId25"/>
    <p:sldId id="419" r:id="rId26"/>
    <p:sldId id="420" r:id="rId27"/>
    <p:sldId id="421" r:id="rId28"/>
    <p:sldId id="422" r:id="rId29"/>
    <p:sldId id="423" r:id="rId30"/>
    <p:sldId id="424" r:id="rId31"/>
    <p:sldId id="410" r:id="rId32"/>
    <p:sldId id="411" r:id="rId33"/>
    <p:sldId id="412" r:id="rId34"/>
    <p:sldId id="413" r:id="rId35"/>
    <p:sldId id="407" r:id="rId36"/>
    <p:sldId id="417" r:id="rId37"/>
    <p:sldId id="259" r:id="rId38"/>
    <p:sldId id="378" r:id="rId39"/>
    <p:sldId id="379" r:id="rId40"/>
    <p:sldId id="387" r:id="rId41"/>
    <p:sldId id="389" r:id="rId42"/>
    <p:sldId id="391" r:id="rId43"/>
    <p:sldId id="393" r:id="rId44"/>
    <p:sldId id="394" r:id="rId45"/>
    <p:sldId id="396" r:id="rId46"/>
    <p:sldId id="398" r:id="rId47"/>
    <p:sldId id="400" r:id="rId48"/>
    <p:sldId id="425" r:id="rId49"/>
    <p:sldId id="403" r:id="rId50"/>
    <p:sldId id="404" r:id="rId51"/>
    <p:sldId id="409" r:id="rId52"/>
    <p:sldId id="408" r:id="rId53"/>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A01"/>
    <a:srgbClr val="009CDE"/>
    <a:srgbClr val="BB16A3"/>
    <a:srgbClr val="671E75"/>
    <a:srgbClr val="007A33"/>
    <a:srgbClr val="9BB8D3"/>
    <a:srgbClr val="003865"/>
    <a:srgbClr val="A6172E"/>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5987" autoAdjust="0"/>
  </p:normalViewPr>
  <p:slideViewPr>
    <p:cSldViewPr snapToObjects="1">
      <p:cViewPr varScale="1">
        <p:scale>
          <a:sx n="148" d="100"/>
          <a:sy n="148" d="100"/>
        </p:scale>
        <p:origin x="114" y="108"/>
      </p:cViewPr>
      <p:guideLst>
        <p:guide orient="horz" pos="1800"/>
        <p:guide pos="2880"/>
      </p:guideLst>
    </p:cSldViewPr>
  </p:slideViewPr>
  <p:notesTextViewPr>
    <p:cViewPr>
      <p:scale>
        <a:sx n="125" d="100"/>
        <a:sy n="125" d="100"/>
      </p:scale>
      <p:origin x="0" y="0"/>
    </p:cViewPr>
  </p:notesTextViewPr>
  <p:gridSpacing cx="76200" cy="76200"/>
</p:viewPr>
</file>

<file path=ppt/_rels/presentation.xml.rels>&#65279;<?xml version="1.0" encoding="UTF-8" standalone="yes"?>
<Relationships xmlns="http://schemas.openxmlformats.org/package/2006/relationships">
  <Relationship Id="rId7" Type="http://schemas.openxmlformats.org/officeDocument/2006/relationships/slide" Target="slides/slide1.xml" />
  <Relationship Id="rId8" Type="http://schemas.openxmlformats.org/officeDocument/2006/relationships/slide" Target="slides/slide2.xml" />
  <Relationship Id="rId9" Type="http://schemas.openxmlformats.org/officeDocument/2006/relationships/slide" Target="slides/slide3.xml" />
  <Relationship Id="rId10" Type="http://schemas.openxmlformats.org/officeDocument/2006/relationships/slide" Target="slides/slide4.xml" />
  <Relationship Id="rId11" Type="http://schemas.openxmlformats.org/officeDocument/2006/relationships/slide" Target="slides/slide5.xml" />
  <Relationship Id="rId12" Type="http://schemas.openxmlformats.org/officeDocument/2006/relationships/slide" Target="slides/slide6.xml" />
  <Relationship Id="rId13" Type="http://schemas.openxmlformats.org/officeDocument/2006/relationships/slide" Target="slides/slide7.xml" />
  <Relationship Id="rId14" Type="http://schemas.openxmlformats.org/officeDocument/2006/relationships/slide" Target="slides/slide8.xml" />
  <Relationship Id="rId15" Type="http://schemas.openxmlformats.org/officeDocument/2006/relationships/slide" Target="slides/slide9.xml" />
  <Relationship Id="rId16" Type="http://schemas.openxmlformats.org/officeDocument/2006/relationships/slide" Target="slides/slide10.xml" />
  <Relationship Id="rId17" Type="http://schemas.openxmlformats.org/officeDocument/2006/relationships/slide" Target="slides/slide11.xml" />
  <Relationship Id="rId18" Type="http://schemas.openxmlformats.org/officeDocument/2006/relationships/slide" Target="slides/slide12.xml" />
  <Relationship Id="rId19" Type="http://schemas.openxmlformats.org/officeDocument/2006/relationships/slide" Target="slides/slide13.xml" />
  <Relationship Id="rId20" Type="http://schemas.openxmlformats.org/officeDocument/2006/relationships/slide" Target="slides/slide14.xml" />
  <Relationship Id="rId21" Type="http://schemas.openxmlformats.org/officeDocument/2006/relationships/slide" Target="slides/slide15.xml" />
  <Relationship Id="rId22" Type="http://schemas.openxmlformats.org/officeDocument/2006/relationships/slide" Target="slides/slide16.xml" />
  <Relationship Id="rId23" Type="http://schemas.openxmlformats.org/officeDocument/2006/relationships/slide" Target="slides/slide17.xml" />
  <Relationship Id="rId24" Type="http://schemas.openxmlformats.org/officeDocument/2006/relationships/slide" Target="slides/slide18.xml" />
  <Relationship Id="rId25" Type="http://schemas.openxmlformats.org/officeDocument/2006/relationships/slide" Target="slides/slide19.xml" />
  <Relationship Id="rId26" Type="http://schemas.openxmlformats.org/officeDocument/2006/relationships/slide" Target="slides/slide20.xml" />
  <Relationship Id="rId27" Type="http://schemas.openxmlformats.org/officeDocument/2006/relationships/slide" Target="slides/slide21.xml" />
  <Relationship Id="rId28" Type="http://schemas.openxmlformats.org/officeDocument/2006/relationships/slide" Target="slides/slide22.xml" />
  <Relationship Id="rId29" Type="http://schemas.openxmlformats.org/officeDocument/2006/relationships/slide" Target="slides/slide23.xml" />
  <Relationship Id="rId30" Type="http://schemas.openxmlformats.org/officeDocument/2006/relationships/slide" Target="slides/slide24.xml" />
  <Relationship Id="rId31" Type="http://schemas.openxmlformats.org/officeDocument/2006/relationships/slide" Target="slides/slide25.xml" />
  <Relationship Id="rId32" Type="http://schemas.openxmlformats.org/officeDocument/2006/relationships/slide" Target="slides/slide26.xml" />
  <Relationship Id="rId33" Type="http://schemas.openxmlformats.org/officeDocument/2006/relationships/slide" Target="slides/slide27.xml" />
  <Relationship Id="rId34" Type="http://schemas.openxmlformats.org/officeDocument/2006/relationships/slide" Target="slides/slide28.xml" />
  <Relationship Id="rId35" Type="http://schemas.openxmlformats.org/officeDocument/2006/relationships/slide" Target="slides/slide29.xml" />
  <Relationship Id="rId36" Type="http://schemas.openxmlformats.org/officeDocument/2006/relationships/slide" Target="slides/slide30.xml" />
  <Relationship Id="rId37" Type="http://schemas.openxmlformats.org/officeDocument/2006/relationships/slide" Target="slides/slide31.xml" />
  <Relationship Id="rId38" Type="http://schemas.openxmlformats.org/officeDocument/2006/relationships/slide" Target="slides/slide32.xml" />
  <Relationship Id="rId39" Type="http://schemas.openxmlformats.org/officeDocument/2006/relationships/slide" Target="slides/slide33.xml" />
  <Relationship Id="rId40" Type="http://schemas.openxmlformats.org/officeDocument/2006/relationships/slide" Target="slides/slide34.xml" />
  <Relationship Id="rId41" Type="http://schemas.openxmlformats.org/officeDocument/2006/relationships/slide" Target="slides/slide35.xml" />
  <Relationship Id="rId42" Type="http://schemas.openxmlformats.org/officeDocument/2006/relationships/slide" Target="slides/slide36.xml" />
  <Relationship Id="rId43" Type="http://schemas.openxmlformats.org/officeDocument/2006/relationships/slide" Target="slides/slide37.xml" />
  <Relationship Id="rId44" Type="http://schemas.openxmlformats.org/officeDocument/2006/relationships/slide" Target="slides/slide38.xml" />
  <Relationship Id="rId45" Type="http://schemas.openxmlformats.org/officeDocument/2006/relationships/slide" Target="slides/slide39.xml" />
  <Relationship Id="rId46" Type="http://schemas.openxmlformats.org/officeDocument/2006/relationships/slide" Target="slides/slide40.xml" />
  <Relationship Id="rId47" Type="http://schemas.openxmlformats.org/officeDocument/2006/relationships/slide" Target="slides/slide41.xml" />
  <Relationship Id="rId48" Type="http://schemas.openxmlformats.org/officeDocument/2006/relationships/slide" Target="slides/slide42.xml" />
  <Relationship Id="rId49" Type="http://schemas.openxmlformats.org/officeDocument/2006/relationships/slide" Target="slides/slide43.xml" />
  <Relationship Id="rId50" Type="http://schemas.openxmlformats.org/officeDocument/2006/relationships/slide" Target="slides/slide44.xml" />
  <Relationship Id="rId51" Type="http://schemas.openxmlformats.org/officeDocument/2006/relationships/slide" Target="slides/slide45.xml" />
  <Relationship Id="rId52" Type="http://schemas.openxmlformats.org/officeDocument/2006/relationships/slide" Target="slides/slide46.xml" />
  <Relationship Id="rId53" Type="http://schemas.openxmlformats.org/officeDocument/2006/relationships/slide" Target="slides/slide47.xml" />
  <Relationship Id="rId55" Type="http://schemas.openxmlformats.org/officeDocument/2006/relationships/handoutMaster" Target="handoutMasters/handoutMaster1.xml" />
  <Relationship Id="rId59" Type="http://schemas.openxmlformats.org/officeDocument/2006/relationships/tableStyles" Target="tableStyles.xml" />
  <Relationship Id="rId2" Type="http://schemas.openxmlformats.org/officeDocument/2006/relationships/slideMaster" Target="slideMasters/slideMaster2.xml" />
  <Relationship Id="rId54" Type="http://schemas.openxmlformats.org/officeDocument/2006/relationships/notesMaster" Target="notesMasters/notesMaster1.xml" />
  <Relationship Id="rId1" Type="http://schemas.openxmlformats.org/officeDocument/2006/relationships/slideMaster" Target="slideMasters/slideMaster1.xml" />
  <Relationship Id="rId6" Type="http://schemas.openxmlformats.org/officeDocument/2006/relationships/slideMaster" Target="slideMasters/slideMaster6.xml" />
  <Relationship Id="rId58" Type="http://schemas.openxmlformats.org/officeDocument/2006/relationships/theme" Target="theme/theme1.xml" />
  <Relationship Id="rId5" Type="http://schemas.openxmlformats.org/officeDocument/2006/relationships/slideMaster" Target="slideMasters/slideMaster5.xml" />
  <Relationship Id="rId57" Type="http://schemas.openxmlformats.org/officeDocument/2006/relationships/viewProps" Target="viewProps.xml" />
  <Relationship Id="rId4" Type="http://schemas.openxmlformats.org/officeDocument/2006/relationships/slideMaster" Target="slideMasters/slideMaster4.xml" />
  <Relationship Id="rId56" Type="http://schemas.openxmlformats.org/officeDocument/2006/relationships/presProps" Target="presProps.xml" />
  <Relationship Id="rId3" Type="http://schemas.openxmlformats.org/officeDocument/2006/relationships/slideMaster" Target="slideMasters/slideMaster3.xml" />
</Relationships>
</file>

<file path=ppt/charts/_rels/chart1.xml.rels>&#65279;<?xml version="1.0" encoding="UTF-8" standalone="yes"?>
<Relationships xmlns="http://schemas.openxmlformats.org/package/2006/relationships">
  <Relationship Id="rId3" Type="http://schemas.openxmlformats.org/officeDocument/2006/relationships/package" Target="../embeddings/Microsoft_Excel_Worksheet1.xlsx" />
  <Relationship Id="rId2" Type="http://schemas.microsoft.com/office/2011/relationships/chartColorStyle" Target="colors1.xml" />
  <Relationship Id="rId1" Type="http://schemas.microsoft.com/office/2011/relationships/chartStyle" Target="style1.xml" />
</Relationships>
</file>

<file path=ppt/charts/_rels/chart2.xml.rels>&#65279;<?xml version="1.0" encoding="UTF-8" standalone="yes"?>
<Relationships xmlns="http://schemas.openxmlformats.org/package/2006/relationships">
  <Relationship Id="rId3" Type="http://schemas.openxmlformats.org/officeDocument/2006/relationships/package" Target="../embeddings/Microsoft_Excel_Worksheet2.xlsx" />
  <Relationship Id="rId2" Type="http://schemas.microsoft.com/office/2011/relationships/chartColorStyle" Target="colors2.xml" />
  <Relationship Id="rId1" Type="http://schemas.microsoft.com/office/2011/relationships/chartStyle" Target="style2.xml" />
  <Relationship Id="rId4" Type="http://schemas.openxmlformats.org/officeDocument/2006/relationships/chartUserShapes" Target="../drawings/drawing1.xml" />
</Relationships>
</file>

<file path=ppt/charts/_rels/chart3.xml.rels>&#65279;<?xml version="1.0" encoding="UTF-8" standalone="yes"?>
<Relationships xmlns="http://schemas.openxmlformats.org/package/2006/relationships">
  <Relationship Id="rId3" Type="http://schemas.openxmlformats.org/officeDocument/2006/relationships/oleObject" Target="file:///C:\Users\analven\Desktop\PTAB\Stats\Multiple%20Petition\Book1.xlsx" TargetMode="External" />
  <Relationship Id="rId2" Type="http://schemas.microsoft.com/office/2011/relationships/chartColorStyle" Target="colors3.xml" />
  <Relationship Id="rId1" Type="http://schemas.microsoft.com/office/2011/relationships/chartStyle" Target="style3.xml" />
</Relationships>
</file>

<file path=ppt/charts/_rels/chart4.xml.rels>&#65279;<?xml version="1.0" encoding="UTF-8" standalone="yes"?>
<Relationships xmlns="http://schemas.openxmlformats.org/package/2006/relationships">
  <Relationship Id="rId3" Type="http://schemas.openxmlformats.org/officeDocument/2006/relationships/oleObject" Target="file:///C:\Users\analven\Desktop\PTAB\Stats\Multiple%20Petition\Book1.xlsx" TargetMode="External" />
  <Relationship Id="rId2" Type="http://schemas.microsoft.com/office/2011/relationships/chartColorStyle" Target="colors4.xml" />
  <Relationship Id="rId1" Type="http://schemas.microsoft.com/office/2011/relationships/chartStyle" Target="style4.xml" />
</Relationships>
</file>

<file path=ppt/charts/_rels/chart5.xml.rels>&#65279;<?xml version="1.0" encoding="UTF-8" standalone="yes"?>
<Relationships xmlns="http://schemas.openxmlformats.org/package/2006/relationships">
  <Relationship Id="rId3" Type="http://schemas.openxmlformats.org/officeDocument/2006/relationships/oleObject" Target="file:///C:\Users\analven\Desktop\PTAB\Stats\Multiple%20Petition\Book1.xlsx" TargetMode="External" />
  <Relationship Id="rId2" Type="http://schemas.microsoft.com/office/2011/relationships/chartColorStyle" Target="colors5.xml" />
  <Relationship Id="rId1" Type="http://schemas.microsoft.com/office/2011/relationships/chartStyle" Target="style5.xml" />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Number of </a:t>
            </a:r>
            <a:r>
              <a:rPr lang="en-US" dirty="0">
                <a:solidFill>
                  <a:srgbClr val="FF0000"/>
                </a:solidFill>
              </a:rPr>
              <a:t>Petitioners</a:t>
            </a:r>
            <a:r>
              <a:rPr lang="en-US" dirty="0"/>
              <a:t> Per Patent</a:t>
            </a:r>
          </a:p>
        </c:rich>
      </c:tx>
      <c:layout>
        <c:manualLayout>
          <c:xMode val="edge"/>
          <c:yMode val="edge"/>
          <c:x val="0.14141866441344084"/>
          <c:y val="1.1368908681958553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86230803352011"/>
          <c:y val="0.16856990382593831"/>
          <c:w val="0.56858694196547588"/>
          <c:h val="0.78757859125793594"/>
        </c:manualLayout>
      </c:layout>
      <c:pieChart>
        <c:varyColors val="1"/>
        <c:ser>
          <c:idx val="0"/>
          <c:order val="0"/>
          <c:tx>
            <c:strRef>
              <c:f>Sheet1!$B$1</c:f>
              <c:strCache>
                <c:ptCount val="1"/>
                <c:pt idx="0">
                  <c:v>%</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074-4A0C-9F9C-BD5E29842823}"/>
              </c:ext>
            </c:extLst>
          </c:dPt>
          <c:dPt>
            <c:idx val="1"/>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074-4A0C-9F9C-BD5E2984282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4074-4A0C-9F9C-BD5E2984282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4074-4A0C-9F9C-BD5E29842823}"/>
              </c:ext>
            </c:extLst>
          </c:dPt>
          <c:dPt>
            <c:idx val="4"/>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4074-4A0C-9F9C-BD5E29842823}"/>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4074-4A0C-9F9C-BD5E29842823}"/>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4074-4A0C-9F9C-BD5E29842823}"/>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F-4074-4A0C-9F9C-BD5E29842823}"/>
              </c:ext>
            </c:extLst>
          </c:dPt>
          <c:dLbls>
            <c:dLbl>
              <c:idx val="0"/>
              <c:layout>
                <c:manualLayout>
                  <c:x val="-0.26971923138763171"/>
                  <c:y val="-0.18131216133056899"/>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78144418-5877-4D90-9FB5-1CB96FFAFE5A}" type="VALUE">
                      <a:rPr lang="en-US" sz="1800" smtClean="0"/>
                      <a:pPr>
                        <a:defRPr/>
                      </a:pPr>
                      <a:t>[VALUE]</a:t>
                    </a:fld>
                    <a:r>
                      <a:rPr lang="en-US" sz="1800" dirty="0" smtClean="0"/>
                      <a:t>% of Patents are Challenged by a</a:t>
                    </a:r>
                    <a:r>
                      <a:rPr lang="en-US" sz="1800" baseline="0" dirty="0" smtClean="0"/>
                      <a:t> Single Petitioner</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4074-4A0C-9F9C-BD5E29842823}"/>
                </c:ext>
                <c:ext xmlns:c15="http://schemas.microsoft.com/office/drawing/2012/chart" uri="{CE6537A1-D6FC-4f65-9D91-7224C49458BB}">
                  <c15:layout>
                    <c:manualLayout>
                      <c:w val="0.43240836925589304"/>
                      <c:h val="0.23048838222859255"/>
                    </c:manualLayout>
                  </c15:layout>
                  <c15:dlblFieldTable/>
                  <c15:showDataLabelsRange val="0"/>
                </c:ext>
              </c:extLst>
            </c:dLbl>
            <c:dLbl>
              <c:idx val="3"/>
              <c:delete val="1"/>
              <c:extLst xmlns:c16r2="http://schemas.microsoft.com/office/drawing/2015/06/chart">
                <c:ext xmlns:c16="http://schemas.microsoft.com/office/drawing/2014/chart" uri="{C3380CC4-5D6E-409C-BE32-E72D297353CC}">
                  <c16:uniqueId val="{00000007-4074-4A0C-9F9C-BD5E2984282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4074-4A0C-9F9C-BD5E2984282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4074-4A0C-9F9C-BD5E2984282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D-4074-4A0C-9F9C-BD5E2984282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F-4074-4A0C-9F9C-BD5E29842823}"/>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84.8</c:v>
                </c:pt>
                <c:pt idx="1">
                  <c:v>9.6999999999999993</c:v>
                </c:pt>
                <c:pt idx="2">
                  <c:v>3</c:v>
                </c:pt>
                <c:pt idx="3">
                  <c:v>1.3</c:v>
                </c:pt>
                <c:pt idx="4">
                  <c:v>0.6</c:v>
                </c:pt>
                <c:pt idx="5">
                  <c:v>0.4</c:v>
                </c:pt>
                <c:pt idx="6">
                  <c:v>0.1</c:v>
                </c:pt>
                <c:pt idx="7">
                  <c:v>0.1</c:v>
                </c:pt>
              </c:numCache>
            </c:numRef>
          </c:val>
          <c:extLst xmlns:c16r2="http://schemas.microsoft.com/office/drawing/2015/06/chart">
            <c:ext xmlns:c16="http://schemas.microsoft.com/office/drawing/2014/chart" uri="{C3380CC4-5D6E-409C-BE32-E72D297353CC}">
              <c16:uniqueId val="{00000010-4074-4A0C-9F9C-BD5E298428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372069576964359"/>
          <c:y val="9.0074239357345903E-2"/>
          <c:w val="0.43255842381043214"/>
          <c:h val="6.64721803188205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1" i="0" u="none" strike="noStrike" kern="1200" cap="all" spc="50" baseline="0">
                <a:solidFill>
                  <a:schemeClr val="tx1">
                    <a:lumMod val="65000"/>
                    <a:lumOff val="35000"/>
                  </a:schemeClr>
                </a:solidFill>
                <a:latin typeface="+mn-lt"/>
                <a:ea typeface="+mn-ea"/>
                <a:cs typeface="+mn-cs"/>
              </a:defRPr>
            </a:pPr>
            <a:r>
              <a:rPr lang="en-US" dirty="0"/>
              <a:t>Number of </a:t>
            </a:r>
            <a:r>
              <a:rPr lang="en-US" dirty="0" smtClean="0">
                <a:solidFill>
                  <a:srgbClr val="00B050"/>
                </a:solidFill>
              </a:rPr>
              <a:t>Petitions</a:t>
            </a:r>
            <a:r>
              <a:rPr lang="en-US" dirty="0" smtClean="0"/>
              <a:t> </a:t>
            </a:r>
            <a:r>
              <a:rPr lang="en-US" dirty="0"/>
              <a:t>Per Patent</a:t>
            </a:r>
          </a:p>
        </c:rich>
      </c:tx>
      <c:layout>
        <c:manualLayout>
          <c:xMode val="edge"/>
          <c:yMode val="edge"/>
          <c:x val="0.14610878154265336"/>
          <c:y val="2.7610206799042199E-2"/>
        </c:manualLayout>
      </c:layout>
      <c:overlay val="0"/>
      <c:spPr>
        <a:noFill/>
        <a:ln>
          <a:noFill/>
        </a:ln>
        <a:effectLst/>
      </c:spPr>
      <c:txPr>
        <a:bodyPr rot="0" spcFirstLastPara="1" vertOverflow="ellipsis" vert="horz" wrap="square" anchor="ctr" anchorCtr="1"/>
        <a:lstStyle/>
        <a:p>
          <a:pPr algn="ct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CCA-430A-92A0-0601B2022524}"/>
              </c:ext>
            </c:extLst>
          </c:dPt>
          <c:dPt>
            <c:idx val="1"/>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CCA-430A-92A0-0601B2022524}"/>
              </c:ext>
            </c:extLst>
          </c:dPt>
          <c:dPt>
            <c:idx val="2"/>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8CCA-430A-92A0-0601B202252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8CCA-430A-92A0-0601B2022524}"/>
              </c:ext>
            </c:extLst>
          </c:dPt>
          <c:dPt>
            <c:idx val="4"/>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8CCA-430A-92A0-0601B2022524}"/>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8CCA-430A-92A0-0601B2022524}"/>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8CCA-430A-92A0-0601B2022524}"/>
              </c:ext>
            </c:extLst>
          </c:dPt>
          <c:dLbls>
            <c:dLbl>
              <c:idx val="0"/>
              <c:layout>
                <c:manualLayout>
                  <c:x val="-0.19584988319253518"/>
                  <c:y val="-0.40056968591119818"/>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r>
                      <a:rPr lang="en-US" sz="1600" dirty="0" smtClean="0"/>
                      <a:t>67.0%</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8CCA-430A-92A0-0601B2022524}"/>
                </c:ext>
                <c:ext xmlns:c15="http://schemas.microsoft.com/office/drawing/2012/chart" uri="{CE6537A1-D6FC-4f65-9D91-7224C49458BB}">
                  <c15:layout>
                    <c:manualLayout>
                      <c:w val="0.33743349300505465"/>
                      <c:h val="0.23048838222859255"/>
                    </c:manualLayout>
                  </c15:layout>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dirty="0" smtClean="0"/>
                      <a:t>20.2%</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8CCA-430A-92A0-0601B2022524}"/>
                </c:ext>
                <c:ext xmlns:c15="http://schemas.microsoft.com/office/drawing/2012/chart" uri="{CE6537A1-D6FC-4f65-9D91-7224C49458BB}"/>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dirty="0" smtClean="0"/>
                      <a:t>5.9%</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CCA-430A-92A0-0601B2022524}"/>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8CCA-430A-92A0-0601B202252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8CCA-430A-92A0-0601B2022524}"/>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8CCA-430A-92A0-0601B2022524}"/>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D-8CCA-430A-92A0-0601B202252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7"/>
                <c:pt idx="0">
                  <c:v>1</c:v>
                </c:pt>
                <c:pt idx="1">
                  <c:v>2</c:v>
                </c:pt>
                <c:pt idx="2">
                  <c:v>3</c:v>
                </c:pt>
                <c:pt idx="3">
                  <c:v>4</c:v>
                </c:pt>
                <c:pt idx="4">
                  <c:v>5</c:v>
                </c:pt>
                <c:pt idx="5">
                  <c:v>6</c:v>
                </c:pt>
                <c:pt idx="6">
                  <c:v>7  or more</c:v>
                </c:pt>
              </c:strCache>
            </c:strRef>
          </c:cat>
          <c:val>
            <c:numRef>
              <c:f>Sheet1!$B$2:$B$8</c:f>
              <c:numCache>
                <c:formatCode>0%</c:formatCode>
                <c:ptCount val="7"/>
                <c:pt idx="0">
                  <c:v>0.67</c:v>
                </c:pt>
                <c:pt idx="1">
                  <c:v>0.2</c:v>
                </c:pt>
                <c:pt idx="2">
                  <c:v>0.06</c:v>
                </c:pt>
                <c:pt idx="3">
                  <c:v>0.03</c:v>
                </c:pt>
                <c:pt idx="4">
                  <c:v>0.01</c:v>
                </c:pt>
                <c:pt idx="5">
                  <c:v>0.02</c:v>
                </c:pt>
                <c:pt idx="6">
                  <c:v>0.01</c:v>
                </c:pt>
              </c:numCache>
            </c:numRef>
          </c:val>
          <c:extLst xmlns:c16r2="http://schemas.microsoft.com/office/drawing/2015/06/chart">
            <c:ext xmlns:c16="http://schemas.microsoft.com/office/drawing/2014/chart" uri="{C3380CC4-5D6E-409C-BE32-E72D297353CC}">
              <c16:uniqueId val="{0000000E-8CCA-430A-92A0-0601B202252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Percent of </a:t>
            </a:r>
            <a:r>
              <a:rPr lang="en-US" dirty="0">
                <a:solidFill>
                  <a:srgbClr val="00B050"/>
                </a:solidFill>
              </a:rPr>
              <a:t>Petitions</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Rounds!$B$1</c:f>
              <c:strCache>
                <c:ptCount val="1"/>
                <c:pt idx="0">
                  <c:v>Percent of Petitions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DA7-4E0D-A816-0586879E3FE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DA7-4E0D-A816-0586879E3FE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1DA7-4E0D-A816-0586879E3FE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Rounds!$A$2:$A$4</c:f>
              <c:strCache>
                <c:ptCount val="3"/>
                <c:pt idx="0">
                  <c:v>One Round</c:v>
                </c:pt>
                <c:pt idx="1">
                  <c:v>Two Rounds</c:v>
                </c:pt>
                <c:pt idx="2">
                  <c:v>3+ Rounds</c:v>
                </c:pt>
              </c:strCache>
            </c:strRef>
          </c:cat>
          <c:val>
            <c:numRef>
              <c:f>Rounds!$B$2:$B$4</c:f>
              <c:numCache>
                <c:formatCode>0%</c:formatCode>
                <c:ptCount val="3"/>
                <c:pt idx="0">
                  <c:v>0.95</c:v>
                </c:pt>
                <c:pt idx="1">
                  <c:v>0.05</c:v>
                </c:pt>
                <c:pt idx="2" formatCode="0.00%">
                  <c:v>1E-3</c:v>
                </c:pt>
              </c:numCache>
            </c:numRef>
          </c:val>
          <c:extLst xmlns:c16r2="http://schemas.microsoft.com/office/drawing/2015/06/chart">
            <c:ext xmlns:c16="http://schemas.microsoft.com/office/drawing/2014/chart" uri="{C3380CC4-5D6E-409C-BE32-E72D297353CC}">
              <c16:uniqueId val="{00000006-1DA7-4E0D-A816-0586879E3FE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Sheet5!$B$1</c:f>
              <c:strCache>
                <c:ptCount val="1"/>
                <c:pt idx="0">
                  <c:v> Institution Rate, by Petition</c:v>
                </c:pt>
              </c:strCache>
            </c:strRef>
          </c:tx>
          <c:spPr>
            <a:ln w="2857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dLbls>
            <c:dLbl>
              <c:idx val="0"/>
              <c:layout>
                <c:manualLayout>
                  <c:x val="-8.0804302137509568E-2"/>
                  <c:y val="-4.469960122909219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F7-46C6-B072-27A5BA47682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Sheet5!$A$2:$A$6</c:f>
              <c:numCache>
                <c:formatCode>General</c:formatCode>
                <c:ptCount val="5"/>
                <c:pt idx="0">
                  <c:v>2013</c:v>
                </c:pt>
                <c:pt idx="1">
                  <c:v>2014</c:v>
                </c:pt>
                <c:pt idx="2">
                  <c:v>2015</c:v>
                </c:pt>
                <c:pt idx="3">
                  <c:v>2016</c:v>
                </c:pt>
                <c:pt idx="4">
                  <c:v>2017</c:v>
                </c:pt>
              </c:numCache>
            </c:numRef>
          </c:cat>
          <c:val>
            <c:numRef>
              <c:f>Sheet5!$B$2:$B$6</c:f>
              <c:numCache>
                <c:formatCode>0%</c:formatCode>
                <c:ptCount val="5"/>
                <c:pt idx="0">
                  <c:v>0.87</c:v>
                </c:pt>
                <c:pt idx="1">
                  <c:v>0.75</c:v>
                </c:pt>
                <c:pt idx="2">
                  <c:v>0.68</c:v>
                </c:pt>
                <c:pt idx="3">
                  <c:v>0.67</c:v>
                </c:pt>
                <c:pt idx="4">
                  <c:v>0.64</c:v>
                </c:pt>
              </c:numCache>
            </c:numRef>
          </c:val>
          <c:smooth val="0"/>
          <c:extLst xmlns:c16r2="http://schemas.microsoft.com/office/drawing/2015/06/chart">
            <c:ext xmlns:c16="http://schemas.microsoft.com/office/drawing/2014/chart" uri="{C3380CC4-5D6E-409C-BE32-E72D297353CC}">
              <c16:uniqueId val="{00000001-9DF7-46C6-B072-27A5BA47682B}"/>
            </c:ext>
          </c:extLst>
        </c:ser>
        <c:ser>
          <c:idx val="2"/>
          <c:order val="1"/>
          <c:tx>
            <c:strRef>
              <c:f>Sheet5!$C$1</c:f>
              <c:strCache>
                <c:ptCount val="1"/>
                <c:pt idx="0">
                  <c:v>Institution Rate, by Patent</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Sheet5!$A$2:$A$6</c:f>
              <c:numCache>
                <c:formatCode>General</c:formatCode>
                <c:ptCount val="5"/>
                <c:pt idx="0">
                  <c:v>2013</c:v>
                </c:pt>
                <c:pt idx="1">
                  <c:v>2014</c:v>
                </c:pt>
                <c:pt idx="2">
                  <c:v>2015</c:v>
                </c:pt>
                <c:pt idx="3">
                  <c:v>2016</c:v>
                </c:pt>
                <c:pt idx="4">
                  <c:v>2017</c:v>
                </c:pt>
              </c:numCache>
            </c:numRef>
          </c:cat>
          <c:val>
            <c:numRef>
              <c:f>Sheet5!$C$2:$C$6</c:f>
              <c:numCache>
                <c:formatCode>0%</c:formatCode>
                <c:ptCount val="5"/>
                <c:pt idx="0">
                  <c:v>0.91</c:v>
                </c:pt>
                <c:pt idx="1">
                  <c:v>0.81</c:v>
                </c:pt>
                <c:pt idx="2">
                  <c:v>0.75</c:v>
                </c:pt>
                <c:pt idx="3">
                  <c:v>0.74</c:v>
                </c:pt>
                <c:pt idx="4">
                  <c:v>0.7</c:v>
                </c:pt>
              </c:numCache>
            </c:numRef>
          </c:val>
          <c:smooth val="0"/>
          <c:extLst xmlns:c16r2="http://schemas.microsoft.com/office/drawing/2015/06/chart">
            <c:ext xmlns:c16="http://schemas.microsoft.com/office/drawing/2014/chart" uri="{C3380CC4-5D6E-409C-BE32-E72D297353CC}">
              <c16:uniqueId val="{00000002-9DF7-46C6-B072-27A5BA47682B}"/>
            </c:ext>
          </c:extLst>
        </c:ser>
        <c:dLbls>
          <c:dLblPos val="t"/>
          <c:showLegendKey val="0"/>
          <c:showVal val="1"/>
          <c:showCatName val="0"/>
          <c:showSerName val="0"/>
          <c:showPercent val="0"/>
          <c:showBubbleSize val="0"/>
        </c:dLbls>
        <c:marker val="1"/>
        <c:smooth val="0"/>
        <c:axId val="183207504"/>
        <c:axId val="183207896"/>
      </c:lineChart>
      <c:catAx>
        <c:axId val="18320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207896"/>
        <c:crosses val="autoZero"/>
        <c:auto val="1"/>
        <c:lblAlgn val="ctr"/>
        <c:lblOffset val="100"/>
        <c:noMultiLvlLbl val="0"/>
      </c:catAx>
      <c:valAx>
        <c:axId val="183207896"/>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20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Outcomes in AIA Trials</a:t>
            </a:r>
          </a:p>
        </c:rich>
      </c:tx>
      <c:layout>
        <c:manualLayout>
          <c:xMode val="edge"/>
          <c:yMode val="edge"/>
          <c:x val="0.42664884262681857"/>
          <c:y val="4.355719892372381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8494313210848643"/>
          <c:y val="0.16449074074074077"/>
          <c:w val="0.66289720034995625"/>
          <c:h val="0.58053988043161275"/>
        </c:manualLayout>
      </c:layout>
      <c:barChart>
        <c:barDir val="bar"/>
        <c:grouping val="clustered"/>
        <c:varyColors val="0"/>
        <c:ser>
          <c:idx val="0"/>
          <c:order val="0"/>
          <c:tx>
            <c:strRef>
              <c:f>FWD!$A$2</c:f>
              <c:strCache>
                <c:ptCount val="1"/>
                <c:pt idx="0">
                  <c:v>By Patent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FWD!$B$1:$E$1</c:f>
              <c:strCache>
                <c:ptCount val="4"/>
                <c:pt idx="0">
                  <c:v>PTAB Finding All Claims Unpatentable</c:v>
                </c:pt>
                <c:pt idx="1">
                  <c:v>PTAB Finding Some Claims Unpatentable</c:v>
                </c:pt>
                <c:pt idx="2">
                  <c:v>Patent Owner Requests Adverse Judgment </c:v>
                </c:pt>
                <c:pt idx="3">
                  <c:v>Patent Unchanged</c:v>
                </c:pt>
              </c:strCache>
            </c:strRef>
          </c:cat>
          <c:val>
            <c:numRef>
              <c:f>FWD!$B$2:$E$2</c:f>
              <c:numCache>
                <c:formatCode>0%</c:formatCode>
                <c:ptCount val="4"/>
                <c:pt idx="0">
                  <c:v>0.28999999999999998</c:v>
                </c:pt>
                <c:pt idx="1">
                  <c:v>7.0000000000000007E-2</c:v>
                </c:pt>
                <c:pt idx="2">
                  <c:v>0.06</c:v>
                </c:pt>
                <c:pt idx="3">
                  <c:v>0.57999999999999996</c:v>
                </c:pt>
              </c:numCache>
            </c:numRef>
          </c:val>
          <c:extLst xmlns:c16r2="http://schemas.microsoft.com/office/drawing/2015/06/chart">
            <c:ext xmlns:c16="http://schemas.microsoft.com/office/drawing/2014/chart" uri="{C3380CC4-5D6E-409C-BE32-E72D297353CC}">
              <c16:uniqueId val="{00000000-CAB7-4939-A95F-C26976F239AB}"/>
            </c:ext>
          </c:extLst>
        </c:ser>
        <c:ser>
          <c:idx val="1"/>
          <c:order val="1"/>
          <c:tx>
            <c:strRef>
              <c:f>FWD!$A$3</c:f>
              <c:strCache>
                <c:ptCount val="1"/>
                <c:pt idx="0">
                  <c:v>By Petition</c:v>
                </c:pt>
              </c:strCache>
            </c:strRef>
          </c:tx>
          <c:spPr>
            <a:solidFill>
              <a:schemeClr val="accent3">
                <a:lumMod val="75000"/>
              </a:schemeClr>
            </a:solidFill>
            <a:ln>
              <a:noFill/>
            </a:ln>
            <a:effectLst/>
          </c:spPr>
          <c:invertIfNegative val="0"/>
          <c:dPt>
            <c:idx val="2"/>
            <c:invertIfNegative val="0"/>
            <c:bubble3D val="0"/>
            <c:spPr>
              <a:solidFill>
                <a:schemeClr val="accent3">
                  <a:lumMod val="75000"/>
                </a:schemeClr>
              </a:solidFill>
              <a:ln>
                <a:solidFill>
                  <a:schemeClr val="accent3">
                    <a:lumMod val="75000"/>
                  </a:schemeClr>
                </a:solidFill>
              </a:ln>
              <a:effectLst/>
            </c:spPr>
            <c:extLst xmlns:c16r2="http://schemas.microsoft.com/office/drawing/2015/06/chart">
              <c:ext xmlns:c16="http://schemas.microsoft.com/office/drawing/2014/chart" uri="{C3380CC4-5D6E-409C-BE32-E72D297353CC}">
                <c16:uniqueId val="{00000002-CAB7-4939-A95F-C26976F239A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FWD!$B$1:$E$1</c:f>
              <c:strCache>
                <c:ptCount val="4"/>
                <c:pt idx="0">
                  <c:v>PTAB Finding All Claims Unpatentable</c:v>
                </c:pt>
                <c:pt idx="1">
                  <c:v>PTAB Finding Some Claims Unpatentable</c:v>
                </c:pt>
                <c:pt idx="2">
                  <c:v>Patent Owner Requests Adverse Judgment </c:v>
                </c:pt>
                <c:pt idx="3">
                  <c:v>Patent Unchanged</c:v>
                </c:pt>
              </c:strCache>
            </c:strRef>
          </c:cat>
          <c:val>
            <c:numRef>
              <c:f>FWD!$B$3:$E$3</c:f>
              <c:numCache>
                <c:formatCode>0%</c:formatCode>
                <c:ptCount val="4"/>
                <c:pt idx="0">
                  <c:v>0.21</c:v>
                </c:pt>
                <c:pt idx="1">
                  <c:v>0.05</c:v>
                </c:pt>
                <c:pt idx="2">
                  <c:v>0.05</c:v>
                </c:pt>
                <c:pt idx="3">
                  <c:v>0.69</c:v>
                </c:pt>
              </c:numCache>
            </c:numRef>
          </c:val>
          <c:extLst xmlns:c16r2="http://schemas.microsoft.com/office/drawing/2015/06/chart">
            <c:ext xmlns:c16="http://schemas.microsoft.com/office/drawing/2014/chart" uri="{C3380CC4-5D6E-409C-BE32-E72D297353CC}">
              <c16:uniqueId val="{00000003-CAB7-4939-A95F-C26976F239AB}"/>
            </c:ext>
          </c:extLst>
        </c:ser>
        <c:dLbls>
          <c:showLegendKey val="0"/>
          <c:showVal val="0"/>
          <c:showCatName val="0"/>
          <c:showSerName val="0"/>
          <c:showPercent val="0"/>
          <c:showBubbleSize val="0"/>
        </c:dLbls>
        <c:gapWidth val="100"/>
        <c:axId val="183208680"/>
        <c:axId val="183210640"/>
      </c:barChart>
      <c:catAx>
        <c:axId val="1832086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83210640"/>
        <c:crosses val="autoZero"/>
        <c:auto val="1"/>
        <c:lblAlgn val="ctr"/>
        <c:lblOffset val="100"/>
        <c:noMultiLvlLbl val="0"/>
      </c:catAx>
      <c:valAx>
        <c:axId val="18321064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83208680"/>
        <c:crosses val="autoZero"/>
        <c:crossBetween val="between"/>
      </c:valAx>
      <c:spPr>
        <a:noFill/>
        <a:ln>
          <a:noFill/>
        </a:ln>
        <a:effectLst/>
      </c:spPr>
    </c:plotArea>
    <c:legend>
      <c:legendPos val="b"/>
      <c:layout>
        <c:manualLayout>
          <c:xMode val="edge"/>
          <c:yMode val="edge"/>
          <c:x val="0.49241601137859747"/>
          <c:y val="0.84508208759333969"/>
          <c:w val="0.3471440240501682"/>
          <c:h val="4.15785790600052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9D5DB50E-DC6E-4C14-8651-5BC643A3F8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5932151-96F5-4833-81D4-B5F14179C2A1}">
      <dgm:prSet phldrT="[Text]" custT="1"/>
      <dgm:spPr>
        <a:solidFill>
          <a:srgbClr val="C00000"/>
        </a:solidFill>
      </dgm:spPr>
      <dgm:t>
        <a:bodyPr/>
        <a:lstStyle/>
        <a:p>
          <a:r>
            <a:rPr lang="en-US" sz="1600" b="1" dirty="0" smtClean="0">
              <a:latin typeface="Segoe UI" panose="020B0502040204020203" pitchFamily="34" charset="0"/>
              <a:ea typeface="Segoe UI" panose="020B0502040204020203" pitchFamily="34" charset="0"/>
              <a:cs typeface="Segoe UI" panose="020B0502040204020203" pitchFamily="34" charset="0"/>
            </a:rPr>
            <a:t>David P. Ruschke, Chief Judge</a:t>
          </a:r>
        </a:p>
        <a:p>
          <a:r>
            <a:rPr lang="en-US" sz="1600" b="1" dirty="0" smtClean="0">
              <a:latin typeface="Segoe UI" panose="020B0502040204020203" pitchFamily="34" charset="0"/>
              <a:ea typeface="Segoe UI" panose="020B0502040204020203" pitchFamily="34" charset="0"/>
              <a:cs typeface="Segoe UI" panose="020B0502040204020203" pitchFamily="34" charset="0"/>
            </a:rPr>
            <a:t>Scott R. Boalick, Deputy Chief Judge</a:t>
          </a:r>
          <a:endParaRPr lang="en-US" sz="1600" b="1" dirty="0">
            <a:latin typeface="Segoe UI" panose="020B0502040204020203" pitchFamily="34" charset="0"/>
            <a:ea typeface="Segoe UI" panose="020B0502040204020203" pitchFamily="34" charset="0"/>
            <a:cs typeface="Segoe UI" panose="020B0502040204020203" pitchFamily="34" charset="0"/>
          </a:endParaRPr>
        </a:p>
      </dgm:t>
    </dgm:pt>
    <dgm:pt modelId="{2689C749-BA50-470C-9341-3F37F8835A71}" type="parTrans" cxnId="{B97A5EF7-D353-4946-A3C8-3998F1795224}">
      <dgm:prSet/>
      <dgm:spPr/>
      <dgm:t>
        <a:bodyPr/>
        <a:lstStyle/>
        <a:p>
          <a:endParaRPr lang="en-US" sz="1600"/>
        </a:p>
      </dgm:t>
    </dgm:pt>
    <dgm:pt modelId="{5B502D47-6374-4E97-A0CE-C4D6FCEB97D9}" type="sibTrans" cxnId="{B97A5EF7-D353-4946-A3C8-3998F1795224}">
      <dgm:prSet/>
      <dgm:spPr/>
      <dgm:t>
        <a:bodyPr/>
        <a:lstStyle/>
        <a:p>
          <a:endParaRPr lang="en-US" sz="1600"/>
        </a:p>
      </dgm:t>
    </dgm:pt>
    <dgm:pt modelId="{4B0E633D-8545-457B-BD46-F3DF2C652709}">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William M.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Fink</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1" dirty="0">
            <a:latin typeface="Segoe UI" panose="020B0502040204020203" pitchFamily="34" charset="0"/>
            <a:ea typeface="Segoe UI" panose="020B0502040204020203" pitchFamily="34" charset="0"/>
            <a:cs typeface="Segoe UI" panose="020B0502040204020203" pitchFamily="34" charset="0"/>
          </a:endParaRPr>
        </a:p>
      </dgm:t>
    </dgm:pt>
    <dgm:pt modelId="{5F3636CB-E099-45F1-A875-835C194E87EE}" type="parTrans" cxnId="{6D91AD5B-9FB6-4F38-94E5-53C14EBB2FEC}">
      <dgm:prSet/>
      <dgm:spPr>
        <a:ln>
          <a:solidFill>
            <a:srgbClr val="FFC000"/>
          </a:solidFill>
        </a:ln>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59CB42BC-3A85-436F-9889-F5D2C7939CA7}" type="sibTrans" cxnId="{6D91AD5B-9FB6-4F38-94E5-53C14EBB2FEC}">
      <dgm:prSet/>
      <dgm:spPr/>
      <dgm:t>
        <a:bodyPr/>
        <a:lstStyle/>
        <a:p>
          <a:endParaRPr lang="en-US" sz="1600"/>
        </a:p>
      </dgm:t>
    </dgm:pt>
    <dgm:pt modelId="{207D79BA-EB72-4447-A1FB-4A7B3EBCF67E}">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Janet A.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Gongola</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Vice Chief Judge for Engagement</a:t>
          </a:r>
          <a:endParaRPr lang="en-US" sz="1200" b="1" dirty="0">
            <a:latin typeface="Segoe UI" panose="020B0502040204020203" pitchFamily="34" charset="0"/>
            <a:ea typeface="Segoe UI" panose="020B0502040204020203" pitchFamily="34" charset="0"/>
            <a:cs typeface="Segoe UI" panose="020B0502040204020203" pitchFamily="34" charset="0"/>
          </a:endParaRPr>
        </a:p>
      </dgm:t>
    </dgm:pt>
    <dgm:pt modelId="{A729FB6B-497B-43AB-8CA9-2548EB25F714}" type="parTrans" cxnId="{10D45EA6-C13C-4289-8FD8-AF142733605B}">
      <dgm:prSet/>
      <dgm:spPr>
        <a:ln>
          <a:solidFill>
            <a:srgbClr val="FFC000"/>
          </a:solidFill>
        </a:ln>
      </dgm:spPr>
      <dgm:t>
        <a:bodyPr/>
        <a:lstStyle/>
        <a:p>
          <a:endParaRPr lang="en-US"/>
        </a:p>
      </dgm:t>
    </dgm:pt>
    <dgm:pt modelId="{F171E235-BA15-4BF3-B6E1-B9404FA4566A}" type="sibTrans" cxnId="{10D45EA6-C13C-4289-8FD8-AF142733605B}">
      <dgm:prSet/>
      <dgm:spPr/>
      <dgm:t>
        <a:bodyPr/>
        <a:lstStyle/>
        <a:p>
          <a:endParaRPr lang="en-US"/>
        </a:p>
      </dgm:t>
    </dgm:pt>
    <dgm:pt modelId="{0CFB1249-D9D2-4E40-A717-2D49690FFA74}">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Michael P.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Tierney</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Vice Chief Judge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for Operations</a:t>
          </a:r>
          <a:endParaRPr lang="en-US" sz="1200" b="1" dirty="0">
            <a:latin typeface="Segoe UI" panose="020B0502040204020203" pitchFamily="34" charset="0"/>
            <a:ea typeface="Segoe UI" panose="020B0502040204020203" pitchFamily="34" charset="0"/>
            <a:cs typeface="Segoe UI" panose="020B0502040204020203" pitchFamily="34" charset="0"/>
          </a:endParaRPr>
        </a:p>
      </dgm:t>
    </dgm:pt>
    <dgm:pt modelId="{EC3F95D5-2FE8-4AF5-9A8B-160C07A07C9F}" type="parTrans" cxnId="{35B26C94-BBAD-4676-A123-6704E1498D9B}">
      <dgm:prSet/>
      <dgm:spPr>
        <a:ln>
          <a:solidFill>
            <a:srgbClr val="FFC000"/>
          </a:solidFill>
        </a:ln>
      </dgm:spPr>
      <dgm:t>
        <a:bodyPr/>
        <a:lstStyle/>
        <a:p>
          <a:endParaRPr lang="en-US"/>
        </a:p>
      </dgm:t>
    </dgm:pt>
    <dgm:pt modelId="{4623B074-2515-4B4A-8411-F7ABDA03A008}" type="sibTrans" cxnId="{35B26C94-BBAD-4676-A123-6704E1498D9B}">
      <dgm:prSet/>
      <dgm:spPr/>
      <dgm:t>
        <a:bodyPr/>
        <a:lstStyle/>
        <a:p>
          <a:endParaRPr lang="en-US"/>
        </a:p>
      </dgm:t>
    </dgm:pt>
    <dgm:pt modelId="{65331E85-EC40-4D97-A35E-9D46E7C1AD0D}">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Scott C.</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Weidenfeller</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1" dirty="0">
            <a:latin typeface="Segoe UI" panose="020B0502040204020203" pitchFamily="34" charset="0"/>
            <a:ea typeface="Segoe UI" panose="020B0502040204020203" pitchFamily="34" charset="0"/>
            <a:cs typeface="Segoe UI" panose="020B0502040204020203" pitchFamily="34" charset="0"/>
          </a:endParaRPr>
        </a:p>
      </dgm:t>
    </dgm:pt>
    <dgm:pt modelId="{56DDB004-9362-4241-BECB-30C4E0DFDEE7}" type="parTrans" cxnId="{4E2A3A76-F167-4E15-ACCF-41F2C4753F01}">
      <dgm:prSet/>
      <dgm:spPr>
        <a:ln>
          <a:solidFill>
            <a:srgbClr val="FFC000"/>
          </a:solidFill>
        </a:ln>
      </dgm:spPr>
      <dgm:t>
        <a:bodyPr/>
        <a:lstStyle/>
        <a:p>
          <a:endParaRPr lang="en-US"/>
        </a:p>
      </dgm:t>
    </dgm:pt>
    <dgm:pt modelId="{A5D62956-EBDB-4067-9E0A-62E58E532CC2}" type="sibTrans" cxnId="{4E2A3A76-F167-4E15-ACCF-41F2C4753F01}">
      <dgm:prSet/>
      <dgm:spPr/>
      <dgm:t>
        <a:bodyPr/>
        <a:lstStyle/>
        <a:p>
          <a:endParaRPr lang="en-US"/>
        </a:p>
      </dgm:t>
    </dgm:pt>
    <dgm:pt modelId="{E35DFFCB-61D3-4D38-A4F8-3D2F1507DC49}">
      <dgm:prSet phldrT="[Text]" custT="1"/>
      <dgm:spPr>
        <a:solidFill>
          <a:schemeClr val="tx2"/>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Dave Talbott</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Board Operations Division</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Board Executive</a:t>
          </a:r>
          <a:endParaRPr lang="en-US" sz="1200" b="1" dirty="0">
            <a:latin typeface="Segoe UI" panose="020B0502040204020203" pitchFamily="34" charset="0"/>
            <a:ea typeface="Segoe UI" panose="020B0502040204020203" pitchFamily="34" charset="0"/>
            <a:cs typeface="Segoe UI" panose="020B0502040204020203" pitchFamily="34" charset="0"/>
          </a:endParaRPr>
        </a:p>
      </dgm:t>
    </dgm:pt>
    <dgm:pt modelId="{4B897B88-9869-4E35-A89D-6EE6EF36EBFB}" type="parTrans" cxnId="{F97AEEB0-D421-4BD0-B37F-999EBA30CE72}">
      <dgm:prSet/>
      <dgm:spPr>
        <a:ln>
          <a:solidFill>
            <a:srgbClr val="FFC000"/>
          </a:solidFill>
        </a:ln>
      </dgm:spPr>
      <dgm:t>
        <a:bodyPr/>
        <a:lstStyle/>
        <a:p>
          <a:endParaRPr lang="en-US"/>
        </a:p>
      </dgm:t>
    </dgm:pt>
    <dgm:pt modelId="{856FF39A-6A68-403B-81AE-1ABFBA29CF3F}" type="sibTrans" cxnId="{F97AEEB0-D421-4BD0-B37F-999EBA30CE72}">
      <dgm:prSet/>
      <dgm:spPr/>
      <dgm:t>
        <a:bodyPr/>
        <a:lstStyle/>
        <a:p>
          <a:endParaRPr lang="en-US"/>
        </a:p>
      </dgm:t>
    </dgm:pt>
    <dgm:pt modelId="{7ECCD24E-D375-48AF-9544-4830476FEFF0}">
      <dgm:prSet phldrT="[Text]" custT="1"/>
      <dgm:spPr>
        <a:solidFill>
          <a:srgbClr val="C00000"/>
        </a:solidFill>
      </dgm:spPr>
      <dgm:t>
        <a:bodyPr/>
        <a:lstStyle/>
        <a:p>
          <a:r>
            <a:rPr lang="en-US" sz="1200" b="1" dirty="0" smtClean="0">
              <a:latin typeface="Segoe UI" panose="020B0502040204020203" pitchFamily="34" charset="0"/>
              <a:ea typeface="Segoe UI" panose="020B0502040204020203" pitchFamily="34" charset="0"/>
              <a:cs typeface="Segoe UI" panose="020B0502040204020203" pitchFamily="34" charset="0"/>
            </a:rPr>
            <a:t>Jacqueline W. Bonilla</a:t>
          </a:r>
        </a:p>
        <a:p>
          <a:r>
            <a:rPr lang="en-US" sz="1200" b="1"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1" dirty="0">
            <a:latin typeface="Segoe UI" panose="020B0502040204020203" pitchFamily="34" charset="0"/>
            <a:ea typeface="Segoe UI" panose="020B0502040204020203" pitchFamily="34" charset="0"/>
            <a:cs typeface="Segoe UI" panose="020B0502040204020203" pitchFamily="34" charset="0"/>
          </a:endParaRPr>
        </a:p>
      </dgm:t>
    </dgm:pt>
    <dgm:pt modelId="{66DD3521-9A86-4FE9-B5BF-26C3B985B9CE}" type="parTrans" cxnId="{B1668F7E-5988-440A-ABB0-87BEF2A81FBC}">
      <dgm:prSet/>
      <dgm:spPr>
        <a:solidFill>
          <a:srgbClr val="FFC000"/>
        </a:solidFill>
        <a:ln>
          <a:solidFill>
            <a:srgbClr val="FFC000"/>
          </a:solidFill>
        </a:ln>
      </dgm:spPr>
      <dgm:t>
        <a:bodyPr/>
        <a:lstStyle/>
        <a:p>
          <a:endParaRPr lang="en-US"/>
        </a:p>
      </dgm:t>
    </dgm:pt>
    <dgm:pt modelId="{B009C3AC-184A-4FE4-BC19-262D3AF3823D}" type="sibTrans" cxnId="{B1668F7E-5988-440A-ABB0-87BEF2A81FBC}">
      <dgm:prSet/>
      <dgm:spPr/>
      <dgm:t>
        <a:bodyPr/>
        <a:lstStyle/>
        <a:p>
          <a:endParaRPr lang="en-US"/>
        </a:p>
      </dgm:t>
    </dgm:pt>
    <dgm:pt modelId="{525A6707-FBBF-4D1E-BAB8-66222D48BEDD}" type="pres">
      <dgm:prSet presAssocID="{9D5DB50E-DC6E-4C14-8651-5BC643A3F88B}" presName="hierChild1" presStyleCnt="0">
        <dgm:presLayoutVars>
          <dgm:orgChart val="1"/>
          <dgm:chPref val="1"/>
          <dgm:dir/>
          <dgm:animOne val="branch"/>
          <dgm:animLvl val="lvl"/>
          <dgm:resizeHandles/>
        </dgm:presLayoutVars>
      </dgm:prSet>
      <dgm:spPr/>
      <dgm:t>
        <a:bodyPr/>
        <a:lstStyle/>
        <a:p>
          <a:endParaRPr lang="en-US"/>
        </a:p>
      </dgm:t>
    </dgm:pt>
    <dgm:pt modelId="{C33863C8-5D66-47AD-98D7-051B1455DBB7}" type="pres">
      <dgm:prSet presAssocID="{75932151-96F5-4833-81D4-B5F14179C2A1}" presName="hierRoot1" presStyleCnt="0">
        <dgm:presLayoutVars>
          <dgm:hierBranch/>
        </dgm:presLayoutVars>
      </dgm:prSet>
      <dgm:spPr/>
    </dgm:pt>
    <dgm:pt modelId="{AC9A5E76-9618-4C04-A0A3-9EFE4831948E}" type="pres">
      <dgm:prSet presAssocID="{75932151-96F5-4833-81D4-B5F14179C2A1}" presName="rootComposite1" presStyleCnt="0"/>
      <dgm:spPr/>
    </dgm:pt>
    <dgm:pt modelId="{1595B8A6-6731-4CDA-B44B-D62FD68389AC}" type="pres">
      <dgm:prSet presAssocID="{75932151-96F5-4833-81D4-B5F14179C2A1}" presName="rootText1" presStyleLbl="node0" presStyleIdx="0" presStyleCnt="1" custScaleX="317746" custScaleY="145824" custLinFactNeighborX="0" custLinFactNeighborY="-84594">
        <dgm:presLayoutVars>
          <dgm:chPref val="3"/>
        </dgm:presLayoutVars>
      </dgm:prSet>
      <dgm:spPr/>
      <dgm:t>
        <a:bodyPr/>
        <a:lstStyle/>
        <a:p>
          <a:endParaRPr lang="en-US"/>
        </a:p>
      </dgm:t>
    </dgm:pt>
    <dgm:pt modelId="{8BA165A0-B348-465E-A07C-EE9553307A54}" type="pres">
      <dgm:prSet presAssocID="{75932151-96F5-4833-81D4-B5F14179C2A1}" presName="rootConnector1" presStyleLbl="node1" presStyleIdx="0" presStyleCnt="0"/>
      <dgm:spPr/>
      <dgm:t>
        <a:bodyPr/>
        <a:lstStyle/>
        <a:p>
          <a:endParaRPr lang="en-US"/>
        </a:p>
      </dgm:t>
    </dgm:pt>
    <dgm:pt modelId="{3068382C-9659-4711-8E49-DE8BEC1D4885}" type="pres">
      <dgm:prSet presAssocID="{75932151-96F5-4833-81D4-B5F14179C2A1}" presName="hierChild2" presStyleCnt="0"/>
      <dgm:spPr/>
    </dgm:pt>
    <dgm:pt modelId="{2F17E643-57B4-4F13-B5DF-6F2E3F065A18}" type="pres">
      <dgm:prSet presAssocID="{66DD3521-9A86-4FE9-B5BF-26C3B985B9CE}" presName="Name35" presStyleLbl="parChTrans1D2" presStyleIdx="0" presStyleCnt="6" custSzY="1608349"/>
      <dgm:spPr/>
      <dgm:t>
        <a:bodyPr/>
        <a:lstStyle/>
        <a:p>
          <a:endParaRPr lang="en-US"/>
        </a:p>
      </dgm:t>
    </dgm:pt>
    <dgm:pt modelId="{A474C858-1F0A-467E-B362-76E791E1C098}" type="pres">
      <dgm:prSet presAssocID="{7ECCD24E-D375-48AF-9544-4830476FEFF0}" presName="hierRoot2" presStyleCnt="0">
        <dgm:presLayoutVars>
          <dgm:hierBranch val="init"/>
        </dgm:presLayoutVars>
      </dgm:prSet>
      <dgm:spPr/>
    </dgm:pt>
    <dgm:pt modelId="{A2656A9E-1811-4CA6-9C5D-0124BBAC49F3}" type="pres">
      <dgm:prSet presAssocID="{7ECCD24E-D375-48AF-9544-4830476FEFF0}" presName="rootComposite" presStyleCnt="0"/>
      <dgm:spPr/>
    </dgm:pt>
    <dgm:pt modelId="{2F574183-CACF-458D-97DC-CD0BC0FDBB47}" type="pres">
      <dgm:prSet presAssocID="{7ECCD24E-D375-48AF-9544-4830476FEFF0}" presName="rootText" presStyleLbl="node2" presStyleIdx="0" presStyleCnt="6" custScaleX="111319" custScaleY="222843" custLinFactNeighborX="-275" custLinFactNeighborY="4443">
        <dgm:presLayoutVars>
          <dgm:chPref val="3"/>
        </dgm:presLayoutVars>
      </dgm:prSet>
      <dgm:spPr/>
      <dgm:t>
        <a:bodyPr/>
        <a:lstStyle/>
        <a:p>
          <a:endParaRPr lang="en-US"/>
        </a:p>
      </dgm:t>
    </dgm:pt>
    <dgm:pt modelId="{C48E5CAA-06BA-41AD-8ACE-9909F30A07C4}" type="pres">
      <dgm:prSet presAssocID="{7ECCD24E-D375-48AF-9544-4830476FEFF0}" presName="rootConnector" presStyleLbl="node2" presStyleIdx="0" presStyleCnt="6"/>
      <dgm:spPr/>
      <dgm:t>
        <a:bodyPr/>
        <a:lstStyle/>
        <a:p>
          <a:endParaRPr lang="en-US"/>
        </a:p>
      </dgm:t>
    </dgm:pt>
    <dgm:pt modelId="{190F714B-0C34-470F-83FE-75ACE5144C1A}" type="pres">
      <dgm:prSet presAssocID="{7ECCD24E-D375-48AF-9544-4830476FEFF0}" presName="hierChild4" presStyleCnt="0"/>
      <dgm:spPr/>
    </dgm:pt>
    <dgm:pt modelId="{0E7F81A0-19BA-4EC7-9131-BE0359482CB8}" type="pres">
      <dgm:prSet presAssocID="{7ECCD24E-D375-48AF-9544-4830476FEFF0}" presName="hierChild5" presStyleCnt="0"/>
      <dgm:spPr/>
    </dgm:pt>
    <dgm:pt modelId="{B3EB3210-AEC6-4E0C-B7E0-3176BE8BEEA6}" type="pres">
      <dgm:prSet presAssocID="{5F3636CB-E099-45F1-A875-835C194E87EE}" presName="Name35" presStyleLbl="parChTrans1D2" presStyleIdx="1" presStyleCnt="6" custSzY="1608349"/>
      <dgm:spPr/>
      <dgm:t>
        <a:bodyPr/>
        <a:lstStyle/>
        <a:p>
          <a:endParaRPr lang="en-US"/>
        </a:p>
      </dgm:t>
    </dgm:pt>
    <dgm:pt modelId="{D8D80D2B-5AFD-452C-8785-E5A166BD4B18}" type="pres">
      <dgm:prSet presAssocID="{4B0E633D-8545-457B-BD46-F3DF2C652709}" presName="hierRoot2" presStyleCnt="0">
        <dgm:presLayoutVars>
          <dgm:hierBranch/>
        </dgm:presLayoutVars>
      </dgm:prSet>
      <dgm:spPr/>
    </dgm:pt>
    <dgm:pt modelId="{EF7C208B-A6CA-40C6-ABE3-5622B379ED26}" type="pres">
      <dgm:prSet presAssocID="{4B0E633D-8545-457B-BD46-F3DF2C652709}" presName="rootComposite" presStyleCnt="0"/>
      <dgm:spPr/>
    </dgm:pt>
    <dgm:pt modelId="{C4B570CA-75C9-4BE8-B8E4-D0DD9C2AFD67}" type="pres">
      <dgm:prSet presAssocID="{4B0E633D-8545-457B-BD46-F3DF2C652709}" presName="rootText" presStyleLbl="node2" presStyleIdx="1" presStyleCnt="6" custScaleX="110407" custScaleY="222982" custLinFactNeighborX="-275" custLinFactNeighborY="4443">
        <dgm:presLayoutVars>
          <dgm:chPref val="3"/>
        </dgm:presLayoutVars>
      </dgm:prSet>
      <dgm:spPr/>
      <dgm:t>
        <a:bodyPr/>
        <a:lstStyle/>
        <a:p>
          <a:endParaRPr lang="en-US"/>
        </a:p>
      </dgm:t>
    </dgm:pt>
    <dgm:pt modelId="{A291341A-F7B3-40F7-8AC5-1832E3D912C3}" type="pres">
      <dgm:prSet presAssocID="{4B0E633D-8545-457B-BD46-F3DF2C652709}" presName="rootConnector" presStyleLbl="node2" presStyleIdx="1" presStyleCnt="6"/>
      <dgm:spPr/>
      <dgm:t>
        <a:bodyPr/>
        <a:lstStyle/>
        <a:p>
          <a:endParaRPr lang="en-US"/>
        </a:p>
      </dgm:t>
    </dgm:pt>
    <dgm:pt modelId="{F0BCEDF9-7FDA-45D2-870A-82EAE7EA7BA7}" type="pres">
      <dgm:prSet presAssocID="{4B0E633D-8545-457B-BD46-F3DF2C652709}" presName="hierChild4" presStyleCnt="0"/>
      <dgm:spPr/>
    </dgm:pt>
    <dgm:pt modelId="{C9BD36B5-461E-4343-A0D3-87491B0535EA}" type="pres">
      <dgm:prSet presAssocID="{4B0E633D-8545-457B-BD46-F3DF2C652709}" presName="hierChild5" presStyleCnt="0"/>
      <dgm:spPr/>
    </dgm:pt>
    <dgm:pt modelId="{0EC06D63-7E58-4204-AB21-7AAF2FBD060E}" type="pres">
      <dgm:prSet presAssocID="{EC3F95D5-2FE8-4AF5-9A8B-160C07A07C9F}" presName="Name35" presStyleLbl="parChTrans1D2" presStyleIdx="2" presStyleCnt="6" custSzY="1608349"/>
      <dgm:spPr/>
      <dgm:t>
        <a:bodyPr/>
        <a:lstStyle/>
        <a:p>
          <a:endParaRPr lang="en-US"/>
        </a:p>
      </dgm:t>
    </dgm:pt>
    <dgm:pt modelId="{F1546910-8AB3-4407-AB63-229E06C32FF2}" type="pres">
      <dgm:prSet presAssocID="{0CFB1249-D9D2-4E40-A717-2D49690FFA74}" presName="hierRoot2" presStyleCnt="0">
        <dgm:presLayoutVars>
          <dgm:hierBranch val="init"/>
        </dgm:presLayoutVars>
      </dgm:prSet>
      <dgm:spPr/>
    </dgm:pt>
    <dgm:pt modelId="{E05AA8EC-7CA6-4AAB-B156-D48DB352B917}" type="pres">
      <dgm:prSet presAssocID="{0CFB1249-D9D2-4E40-A717-2D49690FFA74}" presName="rootComposite" presStyleCnt="0"/>
      <dgm:spPr/>
    </dgm:pt>
    <dgm:pt modelId="{3602DF7F-C3D9-44C8-ACA7-FE2F08296EE3}" type="pres">
      <dgm:prSet presAssocID="{0CFB1249-D9D2-4E40-A717-2D49690FFA74}" presName="rootText" presStyleLbl="node2" presStyleIdx="2" presStyleCnt="6" custScaleX="111855" custScaleY="222982" custLinFactNeighborX="-275" custLinFactNeighborY="4443">
        <dgm:presLayoutVars>
          <dgm:chPref val="3"/>
        </dgm:presLayoutVars>
      </dgm:prSet>
      <dgm:spPr/>
      <dgm:t>
        <a:bodyPr/>
        <a:lstStyle/>
        <a:p>
          <a:endParaRPr lang="en-US"/>
        </a:p>
      </dgm:t>
    </dgm:pt>
    <dgm:pt modelId="{33EA9B95-F6C4-406C-A966-502096CFD850}" type="pres">
      <dgm:prSet presAssocID="{0CFB1249-D9D2-4E40-A717-2D49690FFA74}" presName="rootConnector" presStyleLbl="node2" presStyleIdx="2" presStyleCnt="6"/>
      <dgm:spPr/>
      <dgm:t>
        <a:bodyPr/>
        <a:lstStyle/>
        <a:p>
          <a:endParaRPr lang="en-US"/>
        </a:p>
      </dgm:t>
    </dgm:pt>
    <dgm:pt modelId="{0294C096-E4FE-469C-B0C8-C6FC48D0EFA4}" type="pres">
      <dgm:prSet presAssocID="{0CFB1249-D9D2-4E40-A717-2D49690FFA74}" presName="hierChild4" presStyleCnt="0"/>
      <dgm:spPr/>
    </dgm:pt>
    <dgm:pt modelId="{B627F615-FDA4-46ED-8796-5AF4A7DCED8A}" type="pres">
      <dgm:prSet presAssocID="{0CFB1249-D9D2-4E40-A717-2D49690FFA74}" presName="hierChild5" presStyleCnt="0"/>
      <dgm:spPr/>
    </dgm:pt>
    <dgm:pt modelId="{B6940904-692F-4A88-B040-11F424DB28EB}" type="pres">
      <dgm:prSet presAssocID="{56DDB004-9362-4241-BECB-30C4E0DFDEE7}" presName="Name35" presStyleLbl="parChTrans1D2" presStyleIdx="3" presStyleCnt="6" custSzY="1615146"/>
      <dgm:spPr/>
      <dgm:t>
        <a:bodyPr/>
        <a:lstStyle/>
        <a:p>
          <a:endParaRPr lang="en-US"/>
        </a:p>
      </dgm:t>
    </dgm:pt>
    <dgm:pt modelId="{0C518DFD-ADFF-4ACD-97D7-C05DDB31ED00}" type="pres">
      <dgm:prSet presAssocID="{65331E85-EC40-4D97-A35E-9D46E7C1AD0D}" presName="hierRoot2" presStyleCnt="0">
        <dgm:presLayoutVars>
          <dgm:hierBranch val="init"/>
        </dgm:presLayoutVars>
      </dgm:prSet>
      <dgm:spPr/>
    </dgm:pt>
    <dgm:pt modelId="{E2458962-FFD2-4DF3-93AB-4FF7229F1041}" type="pres">
      <dgm:prSet presAssocID="{65331E85-EC40-4D97-A35E-9D46E7C1AD0D}" presName="rootComposite" presStyleCnt="0"/>
      <dgm:spPr/>
    </dgm:pt>
    <dgm:pt modelId="{2AB1FB83-4623-4091-88C4-301CC4FFE191}" type="pres">
      <dgm:prSet presAssocID="{65331E85-EC40-4D97-A35E-9D46E7C1AD0D}" presName="rootText" presStyleLbl="node2" presStyleIdx="3" presStyleCnt="6" custScaleX="107272" custScaleY="221378" custLinFactNeighborX="-736" custLinFactNeighborY="5245">
        <dgm:presLayoutVars>
          <dgm:chPref val="3"/>
        </dgm:presLayoutVars>
      </dgm:prSet>
      <dgm:spPr/>
      <dgm:t>
        <a:bodyPr/>
        <a:lstStyle/>
        <a:p>
          <a:endParaRPr lang="en-US"/>
        </a:p>
      </dgm:t>
    </dgm:pt>
    <dgm:pt modelId="{ED76B68B-5A83-4DC5-8FAE-BC40131024AA}" type="pres">
      <dgm:prSet presAssocID="{65331E85-EC40-4D97-A35E-9D46E7C1AD0D}" presName="rootConnector" presStyleLbl="node2" presStyleIdx="3" presStyleCnt="6"/>
      <dgm:spPr/>
      <dgm:t>
        <a:bodyPr/>
        <a:lstStyle/>
        <a:p>
          <a:endParaRPr lang="en-US"/>
        </a:p>
      </dgm:t>
    </dgm:pt>
    <dgm:pt modelId="{BDE04B56-FD0E-4D47-8E02-BA13AD803AD2}" type="pres">
      <dgm:prSet presAssocID="{65331E85-EC40-4D97-A35E-9D46E7C1AD0D}" presName="hierChild4" presStyleCnt="0"/>
      <dgm:spPr/>
    </dgm:pt>
    <dgm:pt modelId="{93CC0174-778C-4FBF-B63E-193D79D0A848}" type="pres">
      <dgm:prSet presAssocID="{65331E85-EC40-4D97-A35E-9D46E7C1AD0D}" presName="hierChild5" presStyleCnt="0"/>
      <dgm:spPr/>
    </dgm:pt>
    <dgm:pt modelId="{15AB53F4-1182-4ADC-A8F4-94B89DF0CE94}" type="pres">
      <dgm:prSet presAssocID="{A729FB6B-497B-43AB-8CA9-2548EB25F714}" presName="Name35" presStyleLbl="parChTrans1D2" presStyleIdx="4" presStyleCnt="6" custSzY="1608349"/>
      <dgm:spPr/>
      <dgm:t>
        <a:bodyPr/>
        <a:lstStyle/>
        <a:p>
          <a:endParaRPr lang="en-US"/>
        </a:p>
      </dgm:t>
    </dgm:pt>
    <dgm:pt modelId="{4F4716CF-E20A-43A7-88FF-C2B453572C46}" type="pres">
      <dgm:prSet presAssocID="{207D79BA-EB72-4447-A1FB-4A7B3EBCF67E}" presName="hierRoot2" presStyleCnt="0">
        <dgm:presLayoutVars>
          <dgm:hierBranch val="init"/>
        </dgm:presLayoutVars>
      </dgm:prSet>
      <dgm:spPr/>
    </dgm:pt>
    <dgm:pt modelId="{BADFC58A-B7E3-4EDD-B0D1-82B6FB1AC67B}" type="pres">
      <dgm:prSet presAssocID="{207D79BA-EB72-4447-A1FB-4A7B3EBCF67E}" presName="rootComposite" presStyleCnt="0"/>
      <dgm:spPr/>
    </dgm:pt>
    <dgm:pt modelId="{A74F206C-6E86-4F05-A355-69CB14405E5B}" type="pres">
      <dgm:prSet presAssocID="{207D79BA-EB72-4447-A1FB-4A7B3EBCF67E}" presName="rootText" presStyleLbl="node2" presStyleIdx="4" presStyleCnt="6" custScaleX="109365" custScaleY="222982" custLinFactNeighborX="171" custLinFactNeighborY="4443">
        <dgm:presLayoutVars>
          <dgm:chPref val="3"/>
        </dgm:presLayoutVars>
      </dgm:prSet>
      <dgm:spPr/>
      <dgm:t>
        <a:bodyPr/>
        <a:lstStyle/>
        <a:p>
          <a:endParaRPr lang="en-US"/>
        </a:p>
      </dgm:t>
    </dgm:pt>
    <dgm:pt modelId="{377E3532-46E7-4269-A6DB-CDE0EA9E5124}" type="pres">
      <dgm:prSet presAssocID="{207D79BA-EB72-4447-A1FB-4A7B3EBCF67E}" presName="rootConnector" presStyleLbl="node2" presStyleIdx="4" presStyleCnt="6"/>
      <dgm:spPr/>
      <dgm:t>
        <a:bodyPr/>
        <a:lstStyle/>
        <a:p>
          <a:endParaRPr lang="en-US"/>
        </a:p>
      </dgm:t>
    </dgm:pt>
    <dgm:pt modelId="{B6BCB189-010D-4B8F-8686-0F2E244B3CD8}" type="pres">
      <dgm:prSet presAssocID="{207D79BA-EB72-4447-A1FB-4A7B3EBCF67E}" presName="hierChild4" presStyleCnt="0"/>
      <dgm:spPr/>
    </dgm:pt>
    <dgm:pt modelId="{1CA825DE-BBC4-4B3E-9D8A-CCE9056A7D3F}" type="pres">
      <dgm:prSet presAssocID="{207D79BA-EB72-4447-A1FB-4A7B3EBCF67E}" presName="hierChild5" presStyleCnt="0"/>
      <dgm:spPr/>
    </dgm:pt>
    <dgm:pt modelId="{F0B673D3-A7D4-40B6-A7CA-2C834FC28CE7}" type="pres">
      <dgm:prSet presAssocID="{4B897B88-9869-4E35-A89D-6EE6EF36EBFB}" presName="Name35" presStyleLbl="parChTrans1D2" presStyleIdx="5" presStyleCnt="6" custSzY="1603323"/>
      <dgm:spPr/>
      <dgm:t>
        <a:bodyPr/>
        <a:lstStyle/>
        <a:p>
          <a:endParaRPr lang="en-US"/>
        </a:p>
      </dgm:t>
    </dgm:pt>
    <dgm:pt modelId="{50613A22-AE51-44C3-91C3-399D62DE3FCD}" type="pres">
      <dgm:prSet presAssocID="{E35DFFCB-61D3-4D38-A4F8-3D2F1507DC49}" presName="hierRoot2" presStyleCnt="0">
        <dgm:presLayoutVars>
          <dgm:hierBranch val="init"/>
        </dgm:presLayoutVars>
      </dgm:prSet>
      <dgm:spPr/>
    </dgm:pt>
    <dgm:pt modelId="{5EC8E06B-3F70-475E-BCC1-E902095690BD}" type="pres">
      <dgm:prSet presAssocID="{E35DFFCB-61D3-4D38-A4F8-3D2F1507DC49}" presName="rootComposite" presStyleCnt="0"/>
      <dgm:spPr/>
    </dgm:pt>
    <dgm:pt modelId="{3CD3E82B-3B51-4979-A938-2839938BA3B8}" type="pres">
      <dgm:prSet presAssocID="{E35DFFCB-61D3-4D38-A4F8-3D2F1507DC49}" presName="rootText" presStyleLbl="node2" presStyleIdx="5" presStyleCnt="6" custScaleX="129158" custScaleY="224168" custLinFactNeighborX="275" custLinFactNeighborY="3850">
        <dgm:presLayoutVars>
          <dgm:chPref val="3"/>
        </dgm:presLayoutVars>
      </dgm:prSet>
      <dgm:spPr/>
      <dgm:t>
        <a:bodyPr/>
        <a:lstStyle/>
        <a:p>
          <a:endParaRPr lang="en-US"/>
        </a:p>
      </dgm:t>
    </dgm:pt>
    <dgm:pt modelId="{55405E16-647D-449F-8F0D-9E7D67CC0D0E}" type="pres">
      <dgm:prSet presAssocID="{E35DFFCB-61D3-4D38-A4F8-3D2F1507DC49}" presName="rootConnector" presStyleLbl="node2" presStyleIdx="5" presStyleCnt="6"/>
      <dgm:spPr/>
      <dgm:t>
        <a:bodyPr/>
        <a:lstStyle/>
        <a:p>
          <a:endParaRPr lang="en-US"/>
        </a:p>
      </dgm:t>
    </dgm:pt>
    <dgm:pt modelId="{2B683B05-427C-4EEF-84B5-E517B31BEC02}" type="pres">
      <dgm:prSet presAssocID="{E35DFFCB-61D3-4D38-A4F8-3D2F1507DC49}" presName="hierChild4" presStyleCnt="0"/>
      <dgm:spPr/>
    </dgm:pt>
    <dgm:pt modelId="{DD8B8BC1-31A6-43E9-B28D-6427F2CB5F27}" type="pres">
      <dgm:prSet presAssocID="{E35DFFCB-61D3-4D38-A4F8-3D2F1507DC49}" presName="hierChild5" presStyleCnt="0"/>
      <dgm:spPr/>
    </dgm:pt>
    <dgm:pt modelId="{74B75F98-A6B8-4A7B-A556-ED3979A82D1A}" type="pres">
      <dgm:prSet presAssocID="{75932151-96F5-4833-81D4-B5F14179C2A1}" presName="hierChild3" presStyleCnt="0"/>
      <dgm:spPr/>
    </dgm:pt>
  </dgm:ptLst>
  <dgm:cxnLst>
    <dgm:cxn modelId="{F97AEEB0-D421-4BD0-B37F-999EBA30CE72}" srcId="{75932151-96F5-4833-81D4-B5F14179C2A1}" destId="{E35DFFCB-61D3-4D38-A4F8-3D2F1507DC49}" srcOrd="5" destOrd="0" parTransId="{4B897B88-9869-4E35-A89D-6EE6EF36EBFB}" sibTransId="{856FF39A-6A68-403B-81AE-1ABFBA29CF3F}"/>
    <dgm:cxn modelId="{4E2A3A76-F167-4E15-ACCF-41F2C4753F01}" srcId="{75932151-96F5-4833-81D4-B5F14179C2A1}" destId="{65331E85-EC40-4D97-A35E-9D46E7C1AD0D}" srcOrd="3" destOrd="0" parTransId="{56DDB004-9362-4241-BECB-30C4E0DFDEE7}" sibTransId="{A5D62956-EBDB-4067-9E0A-62E58E532CC2}"/>
    <dgm:cxn modelId="{D560201D-4227-45ED-BB2C-B58E03317406}" type="presOf" srcId="{4B897B88-9869-4E35-A89D-6EE6EF36EBFB}" destId="{F0B673D3-A7D4-40B6-A7CA-2C834FC28CE7}" srcOrd="0" destOrd="0" presId="urn:microsoft.com/office/officeart/2005/8/layout/orgChart1"/>
    <dgm:cxn modelId="{B37BDB35-F888-4D3B-8613-94DF7BE4E736}" type="presOf" srcId="{7ECCD24E-D375-48AF-9544-4830476FEFF0}" destId="{C48E5CAA-06BA-41AD-8ACE-9909F30A07C4}" srcOrd="1" destOrd="0" presId="urn:microsoft.com/office/officeart/2005/8/layout/orgChart1"/>
    <dgm:cxn modelId="{1015077A-C70A-4243-A6C9-1EE0412F09B2}" type="presOf" srcId="{E35DFFCB-61D3-4D38-A4F8-3D2F1507DC49}" destId="{55405E16-647D-449F-8F0D-9E7D67CC0D0E}" srcOrd="1" destOrd="0" presId="urn:microsoft.com/office/officeart/2005/8/layout/orgChart1"/>
    <dgm:cxn modelId="{03450378-3EB7-4326-81B6-64AAB655170D}" type="presOf" srcId="{A729FB6B-497B-43AB-8CA9-2548EB25F714}" destId="{15AB53F4-1182-4ADC-A8F4-94B89DF0CE94}" srcOrd="0" destOrd="0" presId="urn:microsoft.com/office/officeart/2005/8/layout/orgChart1"/>
    <dgm:cxn modelId="{A405E412-30F5-4C88-A331-39EC68CC24A6}" type="presOf" srcId="{E35DFFCB-61D3-4D38-A4F8-3D2F1507DC49}" destId="{3CD3E82B-3B51-4979-A938-2839938BA3B8}" srcOrd="0" destOrd="0" presId="urn:microsoft.com/office/officeart/2005/8/layout/orgChart1"/>
    <dgm:cxn modelId="{B97A5EF7-D353-4946-A3C8-3998F1795224}" srcId="{9D5DB50E-DC6E-4C14-8651-5BC643A3F88B}" destId="{75932151-96F5-4833-81D4-B5F14179C2A1}" srcOrd="0" destOrd="0" parTransId="{2689C749-BA50-470C-9341-3F37F8835A71}" sibTransId="{5B502D47-6374-4E97-A0CE-C4D6FCEB97D9}"/>
    <dgm:cxn modelId="{75565FA4-106A-406F-BA29-01D6AE21CD2C}" type="presOf" srcId="{75932151-96F5-4833-81D4-B5F14179C2A1}" destId="{1595B8A6-6731-4CDA-B44B-D62FD68389AC}" srcOrd="0" destOrd="0" presId="urn:microsoft.com/office/officeart/2005/8/layout/orgChart1"/>
    <dgm:cxn modelId="{35B26C94-BBAD-4676-A123-6704E1498D9B}" srcId="{75932151-96F5-4833-81D4-B5F14179C2A1}" destId="{0CFB1249-D9D2-4E40-A717-2D49690FFA74}" srcOrd="2" destOrd="0" parTransId="{EC3F95D5-2FE8-4AF5-9A8B-160C07A07C9F}" sibTransId="{4623B074-2515-4B4A-8411-F7ABDA03A008}"/>
    <dgm:cxn modelId="{AC322F9B-A546-4466-BC9D-81AB87B77BE9}" type="presOf" srcId="{0CFB1249-D9D2-4E40-A717-2D49690FFA74}" destId="{3602DF7F-C3D9-44C8-ACA7-FE2F08296EE3}" srcOrd="0" destOrd="0" presId="urn:microsoft.com/office/officeart/2005/8/layout/orgChart1"/>
    <dgm:cxn modelId="{3D25246E-3528-410D-A44F-A7E1AD24D88D}" type="presOf" srcId="{56DDB004-9362-4241-BECB-30C4E0DFDEE7}" destId="{B6940904-692F-4A88-B040-11F424DB28EB}" srcOrd="0" destOrd="0" presId="urn:microsoft.com/office/officeart/2005/8/layout/orgChart1"/>
    <dgm:cxn modelId="{B1668F7E-5988-440A-ABB0-87BEF2A81FBC}" srcId="{75932151-96F5-4833-81D4-B5F14179C2A1}" destId="{7ECCD24E-D375-48AF-9544-4830476FEFF0}" srcOrd="0" destOrd="0" parTransId="{66DD3521-9A86-4FE9-B5BF-26C3B985B9CE}" sibTransId="{B009C3AC-184A-4FE4-BC19-262D3AF3823D}"/>
    <dgm:cxn modelId="{D5BC0AC8-8233-4B60-AE36-E2270B93D757}" type="presOf" srcId="{7ECCD24E-D375-48AF-9544-4830476FEFF0}" destId="{2F574183-CACF-458D-97DC-CD0BC0FDBB47}" srcOrd="0" destOrd="0" presId="urn:microsoft.com/office/officeart/2005/8/layout/orgChart1"/>
    <dgm:cxn modelId="{C0B440D2-7D99-4D33-AB22-7C7A91F2F3E5}" type="presOf" srcId="{207D79BA-EB72-4447-A1FB-4A7B3EBCF67E}" destId="{377E3532-46E7-4269-A6DB-CDE0EA9E5124}" srcOrd="1" destOrd="0" presId="urn:microsoft.com/office/officeart/2005/8/layout/orgChart1"/>
    <dgm:cxn modelId="{6C28BA9D-D70A-44A3-A00A-B5955C4AD610}" type="presOf" srcId="{65331E85-EC40-4D97-A35E-9D46E7C1AD0D}" destId="{ED76B68B-5A83-4DC5-8FAE-BC40131024AA}" srcOrd="1" destOrd="0" presId="urn:microsoft.com/office/officeart/2005/8/layout/orgChart1"/>
    <dgm:cxn modelId="{19585A32-2110-439B-A307-AD370E83C7D7}" type="presOf" srcId="{207D79BA-EB72-4447-A1FB-4A7B3EBCF67E}" destId="{A74F206C-6E86-4F05-A355-69CB14405E5B}" srcOrd="0" destOrd="0" presId="urn:microsoft.com/office/officeart/2005/8/layout/orgChart1"/>
    <dgm:cxn modelId="{CC34390A-92A2-451D-BBAB-C68074BC0756}" type="presOf" srcId="{0CFB1249-D9D2-4E40-A717-2D49690FFA74}" destId="{33EA9B95-F6C4-406C-A966-502096CFD850}" srcOrd="1" destOrd="0" presId="urn:microsoft.com/office/officeart/2005/8/layout/orgChart1"/>
    <dgm:cxn modelId="{AF16F60D-5F11-43BF-8102-4BC497865EF6}" type="presOf" srcId="{75932151-96F5-4833-81D4-B5F14179C2A1}" destId="{8BA165A0-B348-465E-A07C-EE9553307A54}" srcOrd="1" destOrd="0" presId="urn:microsoft.com/office/officeart/2005/8/layout/orgChart1"/>
    <dgm:cxn modelId="{7C8AEE89-87FB-483B-8762-44248EEB350D}" type="presOf" srcId="{5F3636CB-E099-45F1-A875-835C194E87EE}" destId="{B3EB3210-AEC6-4E0C-B7E0-3176BE8BEEA6}" srcOrd="0" destOrd="0" presId="urn:microsoft.com/office/officeart/2005/8/layout/orgChart1"/>
    <dgm:cxn modelId="{A1952FB5-11B2-4372-81B7-AB77C32DBC3F}" type="presOf" srcId="{4B0E633D-8545-457B-BD46-F3DF2C652709}" destId="{C4B570CA-75C9-4BE8-B8E4-D0DD9C2AFD67}" srcOrd="0" destOrd="0" presId="urn:microsoft.com/office/officeart/2005/8/layout/orgChart1"/>
    <dgm:cxn modelId="{3F48E76C-C8AF-4C2C-8821-F54B17E41576}" type="presOf" srcId="{9D5DB50E-DC6E-4C14-8651-5BC643A3F88B}" destId="{525A6707-FBBF-4D1E-BAB8-66222D48BEDD}" srcOrd="0" destOrd="0" presId="urn:microsoft.com/office/officeart/2005/8/layout/orgChart1"/>
    <dgm:cxn modelId="{6D91AD5B-9FB6-4F38-94E5-53C14EBB2FEC}" srcId="{75932151-96F5-4833-81D4-B5F14179C2A1}" destId="{4B0E633D-8545-457B-BD46-F3DF2C652709}" srcOrd="1" destOrd="0" parTransId="{5F3636CB-E099-45F1-A875-835C194E87EE}" sibTransId="{59CB42BC-3A85-436F-9889-F5D2C7939CA7}"/>
    <dgm:cxn modelId="{C7CC76EA-26A4-44E9-9F72-9A644C497791}" type="presOf" srcId="{66DD3521-9A86-4FE9-B5BF-26C3B985B9CE}" destId="{2F17E643-57B4-4F13-B5DF-6F2E3F065A18}" srcOrd="0" destOrd="0" presId="urn:microsoft.com/office/officeart/2005/8/layout/orgChart1"/>
    <dgm:cxn modelId="{D0CF2ADC-D278-4382-B07B-164CC43B0E29}" type="presOf" srcId="{4B0E633D-8545-457B-BD46-F3DF2C652709}" destId="{A291341A-F7B3-40F7-8AC5-1832E3D912C3}" srcOrd="1" destOrd="0" presId="urn:microsoft.com/office/officeart/2005/8/layout/orgChart1"/>
    <dgm:cxn modelId="{10D45EA6-C13C-4289-8FD8-AF142733605B}" srcId="{75932151-96F5-4833-81D4-B5F14179C2A1}" destId="{207D79BA-EB72-4447-A1FB-4A7B3EBCF67E}" srcOrd="4" destOrd="0" parTransId="{A729FB6B-497B-43AB-8CA9-2548EB25F714}" sibTransId="{F171E235-BA15-4BF3-B6E1-B9404FA4566A}"/>
    <dgm:cxn modelId="{4139F337-7D19-4063-8F8B-BBABC5A4D519}" type="presOf" srcId="{65331E85-EC40-4D97-A35E-9D46E7C1AD0D}" destId="{2AB1FB83-4623-4091-88C4-301CC4FFE191}" srcOrd="0" destOrd="0" presId="urn:microsoft.com/office/officeart/2005/8/layout/orgChart1"/>
    <dgm:cxn modelId="{7F807ADE-51ED-4106-82FE-088061DDAB39}" type="presOf" srcId="{EC3F95D5-2FE8-4AF5-9A8B-160C07A07C9F}" destId="{0EC06D63-7E58-4204-AB21-7AAF2FBD060E}" srcOrd="0" destOrd="0" presId="urn:microsoft.com/office/officeart/2005/8/layout/orgChart1"/>
    <dgm:cxn modelId="{F25C8E3B-DC6A-4D25-B30E-0FE8EE5E2176}" type="presParOf" srcId="{525A6707-FBBF-4D1E-BAB8-66222D48BEDD}" destId="{C33863C8-5D66-47AD-98D7-051B1455DBB7}" srcOrd="0" destOrd="0" presId="urn:microsoft.com/office/officeart/2005/8/layout/orgChart1"/>
    <dgm:cxn modelId="{3B2F9876-8A9C-4B3B-98D7-460F356090A9}" type="presParOf" srcId="{C33863C8-5D66-47AD-98D7-051B1455DBB7}" destId="{AC9A5E76-9618-4C04-A0A3-9EFE4831948E}" srcOrd="0" destOrd="0" presId="urn:microsoft.com/office/officeart/2005/8/layout/orgChart1"/>
    <dgm:cxn modelId="{E595135C-7353-4824-9EF8-A5905A52E6A4}" type="presParOf" srcId="{AC9A5E76-9618-4C04-A0A3-9EFE4831948E}" destId="{1595B8A6-6731-4CDA-B44B-D62FD68389AC}" srcOrd="0" destOrd="0" presId="urn:microsoft.com/office/officeart/2005/8/layout/orgChart1"/>
    <dgm:cxn modelId="{4355A8D3-3467-4A6A-8F1A-A0F5F77E5BA6}" type="presParOf" srcId="{AC9A5E76-9618-4C04-A0A3-9EFE4831948E}" destId="{8BA165A0-B348-465E-A07C-EE9553307A54}" srcOrd="1" destOrd="0" presId="urn:microsoft.com/office/officeart/2005/8/layout/orgChart1"/>
    <dgm:cxn modelId="{6E6361F4-F03A-4F0B-B4DF-18233FB2874A}" type="presParOf" srcId="{C33863C8-5D66-47AD-98D7-051B1455DBB7}" destId="{3068382C-9659-4711-8E49-DE8BEC1D4885}" srcOrd="1" destOrd="0" presId="urn:microsoft.com/office/officeart/2005/8/layout/orgChart1"/>
    <dgm:cxn modelId="{B4CF26CA-5A17-4778-853E-A1FFD8F97388}" type="presParOf" srcId="{3068382C-9659-4711-8E49-DE8BEC1D4885}" destId="{2F17E643-57B4-4F13-B5DF-6F2E3F065A18}" srcOrd="0" destOrd="0" presId="urn:microsoft.com/office/officeart/2005/8/layout/orgChart1"/>
    <dgm:cxn modelId="{28ADBF6F-9461-4C9A-8BE7-D75D56CAF310}" type="presParOf" srcId="{3068382C-9659-4711-8E49-DE8BEC1D4885}" destId="{A474C858-1F0A-467E-B362-76E791E1C098}" srcOrd="1" destOrd="0" presId="urn:microsoft.com/office/officeart/2005/8/layout/orgChart1"/>
    <dgm:cxn modelId="{17ABE366-FB69-42ED-968C-2A70FD6EA255}" type="presParOf" srcId="{A474C858-1F0A-467E-B362-76E791E1C098}" destId="{A2656A9E-1811-4CA6-9C5D-0124BBAC49F3}" srcOrd="0" destOrd="0" presId="urn:microsoft.com/office/officeart/2005/8/layout/orgChart1"/>
    <dgm:cxn modelId="{D628C6C7-1BA4-4F1B-BBB0-69D9381AB849}" type="presParOf" srcId="{A2656A9E-1811-4CA6-9C5D-0124BBAC49F3}" destId="{2F574183-CACF-458D-97DC-CD0BC0FDBB47}" srcOrd="0" destOrd="0" presId="urn:microsoft.com/office/officeart/2005/8/layout/orgChart1"/>
    <dgm:cxn modelId="{611D3CAC-211C-48A1-B63C-8F3AE1E4D517}" type="presParOf" srcId="{A2656A9E-1811-4CA6-9C5D-0124BBAC49F3}" destId="{C48E5CAA-06BA-41AD-8ACE-9909F30A07C4}" srcOrd="1" destOrd="0" presId="urn:microsoft.com/office/officeart/2005/8/layout/orgChart1"/>
    <dgm:cxn modelId="{5C53038F-85AA-4D64-9868-291D498004D6}" type="presParOf" srcId="{A474C858-1F0A-467E-B362-76E791E1C098}" destId="{190F714B-0C34-470F-83FE-75ACE5144C1A}" srcOrd="1" destOrd="0" presId="urn:microsoft.com/office/officeart/2005/8/layout/orgChart1"/>
    <dgm:cxn modelId="{E370D751-7265-4395-B57B-D5B76E7CD7F1}" type="presParOf" srcId="{A474C858-1F0A-467E-B362-76E791E1C098}" destId="{0E7F81A0-19BA-4EC7-9131-BE0359482CB8}" srcOrd="2" destOrd="0" presId="urn:microsoft.com/office/officeart/2005/8/layout/orgChart1"/>
    <dgm:cxn modelId="{B7B442A1-28C6-4C42-93B3-3B3DF0FEB6D7}" type="presParOf" srcId="{3068382C-9659-4711-8E49-DE8BEC1D4885}" destId="{B3EB3210-AEC6-4E0C-B7E0-3176BE8BEEA6}" srcOrd="2" destOrd="0" presId="urn:microsoft.com/office/officeart/2005/8/layout/orgChart1"/>
    <dgm:cxn modelId="{099F89B9-6D14-447A-8581-A89CD129E13F}" type="presParOf" srcId="{3068382C-9659-4711-8E49-DE8BEC1D4885}" destId="{D8D80D2B-5AFD-452C-8785-E5A166BD4B18}" srcOrd="3" destOrd="0" presId="urn:microsoft.com/office/officeart/2005/8/layout/orgChart1"/>
    <dgm:cxn modelId="{FBC14736-6EF3-4D87-B647-D5C4F23735F3}" type="presParOf" srcId="{D8D80D2B-5AFD-452C-8785-E5A166BD4B18}" destId="{EF7C208B-A6CA-40C6-ABE3-5622B379ED26}" srcOrd="0" destOrd="0" presId="urn:microsoft.com/office/officeart/2005/8/layout/orgChart1"/>
    <dgm:cxn modelId="{D1C8B4F5-6AF6-4D4F-A783-A182E09456E8}" type="presParOf" srcId="{EF7C208B-A6CA-40C6-ABE3-5622B379ED26}" destId="{C4B570CA-75C9-4BE8-B8E4-D0DD9C2AFD67}" srcOrd="0" destOrd="0" presId="urn:microsoft.com/office/officeart/2005/8/layout/orgChart1"/>
    <dgm:cxn modelId="{9BD15E95-91DA-4FE0-A3BB-B04D852F2502}" type="presParOf" srcId="{EF7C208B-A6CA-40C6-ABE3-5622B379ED26}" destId="{A291341A-F7B3-40F7-8AC5-1832E3D912C3}" srcOrd="1" destOrd="0" presId="urn:microsoft.com/office/officeart/2005/8/layout/orgChart1"/>
    <dgm:cxn modelId="{EA76A8D0-9074-4F74-862A-639F64A7F440}" type="presParOf" srcId="{D8D80D2B-5AFD-452C-8785-E5A166BD4B18}" destId="{F0BCEDF9-7FDA-45D2-870A-82EAE7EA7BA7}" srcOrd="1" destOrd="0" presId="urn:microsoft.com/office/officeart/2005/8/layout/orgChart1"/>
    <dgm:cxn modelId="{F84FA4B8-F1BC-4C64-A00C-003242B484A1}" type="presParOf" srcId="{D8D80D2B-5AFD-452C-8785-E5A166BD4B18}" destId="{C9BD36B5-461E-4343-A0D3-87491B0535EA}" srcOrd="2" destOrd="0" presId="urn:microsoft.com/office/officeart/2005/8/layout/orgChart1"/>
    <dgm:cxn modelId="{EF9FB526-3731-4841-BE5A-1EE8D639077F}" type="presParOf" srcId="{3068382C-9659-4711-8E49-DE8BEC1D4885}" destId="{0EC06D63-7E58-4204-AB21-7AAF2FBD060E}" srcOrd="4" destOrd="0" presId="urn:microsoft.com/office/officeart/2005/8/layout/orgChart1"/>
    <dgm:cxn modelId="{E715FD2D-F393-4E1E-859B-398C96B42E98}" type="presParOf" srcId="{3068382C-9659-4711-8E49-DE8BEC1D4885}" destId="{F1546910-8AB3-4407-AB63-229E06C32FF2}" srcOrd="5" destOrd="0" presId="urn:microsoft.com/office/officeart/2005/8/layout/orgChart1"/>
    <dgm:cxn modelId="{57F2A016-7C5D-4C34-900F-40650692D3C4}" type="presParOf" srcId="{F1546910-8AB3-4407-AB63-229E06C32FF2}" destId="{E05AA8EC-7CA6-4AAB-B156-D48DB352B917}" srcOrd="0" destOrd="0" presId="urn:microsoft.com/office/officeart/2005/8/layout/orgChart1"/>
    <dgm:cxn modelId="{0AD9A655-85D2-442D-B101-4126053D18D9}" type="presParOf" srcId="{E05AA8EC-7CA6-4AAB-B156-D48DB352B917}" destId="{3602DF7F-C3D9-44C8-ACA7-FE2F08296EE3}" srcOrd="0" destOrd="0" presId="urn:microsoft.com/office/officeart/2005/8/layout/orgChart1"/>
    <dgm:cxn modelId="{827D114C-83B4-4F39-8DD9-BAFD2F54F1BE}" type="presParOf" srcId="{E05AA8EC-7CA6-4AAB-B156-D48DB352B917}" destId="{33EA9B95-F6C4-406C-A966-502096CFD850}" srcOrd="1" destOrd="0" presId="urn:microsoft.com/office/officeart/2005/8/layout/orgChart1"/>
    <dgm:cxn modelId="{8D73E6FD-EA1D-48C4-BB96-17C312EBC42F}" type="presParOf" srcId="{F1546910-8AB3-4407-AB63-229E06C32FF2}" destId="{0294C096-E4FE-469C-B0C8-C6FC48D0EFA4}" srcOrd="1" destOrd="0" presId="urn:microsoft.com/office/officeart/2005/8/layout/orgChart1"/>
    <dgm:cxn modelId="{3F870FB2-3B75-46B3-A6B9-D13C898DBA42}" type="presParOf" srcId="{F1546910-8AB3-4407-AB63-229E06C32FF2}" destId="{B627F615-FDA4-46ED-8796-5AF4A7DCED8A}" srcOrd="2" destOrd="0" presId="urn:microsoft.com/office/officeart/2005/8/layout/orgChart1"/>
    <dgm:cxn modelId="{97138FE0-EBB1-47F8-AAC0-12E3D9E1A1D8}" type="presParOf" srcId="{3068382C-9659-4711-8E49-DE8BEC1D4885}" destId="{B6940904-692F-4A88-B040-11F424DB28EB}" srcOrd="6" destOrd="0" presId="urn:microsoft.com/office/officeart/2005/8/layout/orgChart1"/>
    <dgm:cxn modelId="{17A0CB8D-2607-4B35-A1C4-E7512CA43E96}" type="presParOf" srcId="{3068382C-9659-4711-8E49-DE8BEC1D4885}" destId="{0C518DFD-ADFF-4ACD-97D7-C05DDB31ED00}" srcOrd="7" destOrd="0" presId="urn:microsoft.com/office/officeart/2005/8/layout/orgChart1"/>
    <dgm:cxn modelId="{5F893E2C-11F2-4393-B7A6-3AF008DEA0F5}" type="presParOf" srcId="{0C518DFD-ADFF-4ACD-97D7-C05DDB31ED00}" destId="{E2458962-FFD2-4DF3-93AB-4FF7229F1041}" srcOrd="0" destOrd="0" presId="urn:microsoft.com/office/officeart/2005/8/layout/orgChart1"/>
    <dgm:cxn modelId="{D2F3A5FB-AEAA-424B-BE8F-930CD368C355}" type="presParOf" srcId="{E2458962-FFD2-4DF3-93AB-4FF7229F1041}" destId="{2AB1FB83-4623-4091-88C4-301CC4FFE191}" srcOrd="0" destOrd="0" presId="urn:microsoft.com/office/officeart/2005/8/layout/orgChart1"/>
    <dgm:cxn modelId="{F0031D91-3D09-44D1-B29A-04A379BE3A1E}" type="presParOf" srcId="{E2458962-FFD2-4DF3-93AB-4FF7229F1041}" destId="{ED76B68B-5A83-4DC5-8FAE-BC40131024AA}" srcOrd="1" destOrd="0" presId="urn:microsoft.com/office/officeart/2005/8/layout/orgChart1"/>
    <dgm:cxn modelId="{6EECFE1B-F11D-450E-8D38-047C3238DE46}" type="presParOf" srcId="{0C518DFD-ADFF-4ACD-97D7-C05DDB31ED00}" destId="{BDE04B56-FD0E-4D47-8E02-BA13AD803AD2}" srcOrd="1" destOrd="0" presId="urn:microsoft.com/office/officeart/2005/8/layout/orgChart1"/>
    <dgm:cxn modelId="{CB65C0CE-029E-4E2F-A76A-03E4C7779CB3}" type="presParOf" srcId="{0C518DFD-ADFF-4ACD-97D7-C05DDB31ED00}" destId="{93CC0174-778C-4FBF-B63E-193D79D0A848}" srcOrd="2" destOrd="0" presId="urn:microsoft.com/office/officeart/2005/8/layout/orgChart1"/>
    <dgm:cxn modelId="{7E9E6986-3B87-44A7-ABCF-FF4F53647678}" type="presParOf" srcId="{3068382C-9659-4711-8E49-DE8BEC1D4885}" destId="{15AB53F4-1182-4ADC-A8F4-94B89DF0CE94}" srcOrd="8" destOrd="0" presId="urn:microsoft.com/office/officeart/2005/8/layout/orgChart1"/>
    <dgm:cxn modelId="{A7FA22B8-298C-4BE0-9F9C-95D11BEDFC90}" type="presParOf" srcId="{3068382C-9659-4711-8E49-DE8BEC1D4885}" destId="{4F4716CF-E20A-43A7-88FF-C2B453572C46}" srcOrd="9" destOrd="0" presId="urn:microsoft.com/office/officeart/2005/8/layout/orgChart1"/>
    <dgm:cxn modelId="{1DB7264D-8299-43D8-AEEE-51310C7D5E59}" type="presParOf" srcId="{4F4716CF-E20A-43A7-88FF-C2B453572C46}" destId="{BADFC58A-B7E3-4EDD-B0D1-82B6FB1AC67B}" srcOrd="0" destOrd="0" presId="urn:microsoft.com/office/officeart/2005/8/layout/orgChart1"/>
    <dgm:cxn modelId="{05AA0108-641C-419E-81CC-69327525473E}" type="presParOf" srcId="{BADFC58A-B7E3-4EDD-B0D1-82B6FB1AC67B}" destId="{A74F206C-6E86-4F05-A355-69CB14405E5B}" srcOrd="0" destOrd="0" presId="urn:microsoft.com/office/officeart/2005/8/layout/orgChart1"/>
    <dgm:cxn modelId="{9384F295-FCA3-432C-B304-8F82579FE7F1}" type="presParOf" srcId="{BADFC58A-B7E3-4EDD-B0D1-82B6FB1AC67B}" destId="{377E3532-46E7-4269-A6DB-CDE0EA9E5124}" srcOrd="1" destOrd="0" presId="urn:microsoft.com/office/officeart/2005/8/layout/orgChart1"/>
    <dgm:cxn modelId="{3FA25660-19AD-44E6-B00E-40E9F21C62AC}" type="presParOf" srcId="{4F4716CF-E20A-43A7-88FF-C2B453572C46}" destId="{B6BCB189-010D-4B8F-8686-0F2E244B3CD8}" srcOrd="1" destOrd="0" presId="urn:microsoft.com/office/officeart/2005/8/layout/orgChart1"/>
    <dgm:cxn modelId="{0D60BBE0-7043-47D0-8231-7171E2826E47}" type="presParOf" srcId="{4F4716CF-E20A-43A7-88FF-C2B453572C46}" destId="{1CA825DE-BBC4-4B3E-9D8A-CCE9056A7D3F}" srcOrd="2" destOrd="0" presId="urn:microsoft.com/office/officeart/2005/8/layout/orgChart1"/>
    <dgm:cxn modelId="{D1AB80D4-E9D2-49A9-9E8C-E99CF2B7CED1}" type="presParOf" srcId="{3068382C-9659-4711-8E49-DE8BEC1D4885}" destId="{F0B673D3-A7D4-40B6-A7CA-2C834FC28CE7}" srcOrd="10" destOrd="0" presId="urn:microsoft.com/office/officeart/2005/8/layout/orgChart1"/>
    <dgm:cxn modelId="{175B3570-60EE-447A-957B-0A5DF73E81FD}" type="presParOf" srcId="{3068382C-9659-4711-8E49-DE8BEC1D4885}" destId="{50613A22-AE51-44C3-91C3-399D62DE3FCD}" srcOrd="11" destOrd="0" presId="urn:microsoft.com/office/officeart/2005/8/layout/orgChart1"/>
    <dgm:cxn modelId="{28E1E54F-DBCC-4ED6-A5FE-A9AD810352D5}" type="presParOf" srcId="{50613A22-AE51-44C3-91C3-399D62DE3FCD}" destId="{5EC8E06B-3F70-475E-BCC1-E902095690BD}" srcOrd="0" destOrd="0" presId="urn:microsoft.com/office/officeart/2005/8/layout/orgChart1"/>
    <dgm:cxn modelId="{D4B008B6-07AE-47E0-A662-D010DFC83ED7}" type="presParOf" srcId="{5EC8E06B-3F70-475E-BCC1-E902095690BD}" destId="{3CD3E82B-3B51-4979-A938-2839938BA3B8}" srcOrd="0" destOrd="0" presId="urn:microsoft.com/office/officeart/2005/8/layout/orgChart1"/>
    <dgm:cxn modelId="{0B257AB7-FF1B-4A9F-9AC0-1B5B6B90BE11}" type="presParOf" srcId="{5EC8E06B-3F70-475E-BCC1-E902095690BD}" destId="{55405E16-647D-449F-8F0D-9E7D67CC0D0E}" srcOrd="1" destOrd="0" presId="urn:microsoft.com/office/officeart/2005/8/layout/orgChart1"/>
    <dgm:cxn modelId="{1B1B1CEB-BA30-4D31-B7EB-BDC06900B19C}" type="presParOf" srcId="{50613A22-AE51-44C3-91C3-399D62DE3FCD}" destId="{2B683B05-427C-4EEF-84B5-E517B31BEC02}" srcOrd="1" destOrd="0" presId="urn:microsoft.com/office/officeart/2005/8/layout/orgChart1"/>
    <dgm:cxn modelId="{51D5CA42-C95D-4AA8-9F77-D9649C68CFDC}" type="presParOf" srcId="{50613A22-AE51-44C3-91C3-399D62DE3FCD}" destId="{DD8B8BC1-31A6-43E9-B28D-6427F2CB5F27}" srcOrd="2" destOrd="0" presId="urn:microsoft.com/office/officeart/2005/8/layout/orgChart1"/>
    <dgm:cxn modelId="{4709739D-EA53-4DED-BA68-BDD8E4A10221}" type="presParOf" srcId="{C33863C8-5D66-47AD-98D7-051B1455DBB7}" destId="{74B75F98-A6B8-4A7B-A556-ED3979A82D1A}"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9C19AAA8-BCE0-4AD8-986C-23CAAB1EA69F}" type="doc">
      <dgm:prSet loTypeId="urn:microsoft.com/office/officeart/2005/8/layout/venn1" loCatId="relationship" qsTypeId="urn:microsoft.com/office/officeart/2005/8/quickstyle/3d4" qsCatId="3D" csTypeId="urn:microsoft.com/office/officeart/2005/8/colors/accent1_2" csCatId="accent1" phldr="1"/>
      <dgm:spPr/>
    </dgm:pt>
    <dgm:pt modelId="{5AB75D7D-9EA8-4360-AE80-56D1D558A182}">
      <dgm:prSet phldrT="[Text]" custT="1"/>
      <dgm:spPr/>
      <dgm:t>
        <a:bodyPr/>
        <a:lstStyle/>
        <a:p>
          <a:pPr algn="ctr"/>
          <a:endParaRPr lang="en-US" sz="1800" b="1" dirty="0" smtClean="0"/>
        </a:p>
        <a:p>
          <a:pPr algn="ctr"/>
          <a:r>
            <a:rPr lang="en-US" sz="1800" b="1" dirty="0" smtClean="0"/>
            <a:t>District Court</a:t>
          </a:r>
        </a:p>
        <a:p>
          <a:pPr algn="ctr"/>
          <a:r>
            <a:rPr lang="en-US" sz="1800" b="1" dirty="0" smtClean="0"/>
            <a:t/>
          </a:r>
          <a:endParaRPr lang="en-US" sz="1800" b="1" dirty="0"/>
        </a:p>
      </dgm:t>
    </dgm:pt>
    <dgm:pt modelId="{E8C2DFCD-E5BA-4F7E-AC24-D5FA913CCB5A}" type="parTrans" cxnId="{5CCD8724-A288-4FC8-A339-532E42754552}">
      <dgm:prSet/>
      <dgm:spPr/>
      <dgm:t>
        <a:bodyPr/>
        <a:lstStyle/>
        <a:p>
          <a:endParaRPr lang="en-US"/>
        </a:p>
      </dgm:t>
    </dgm:pt>
    <dgm:pt modelId="{04530EFB-0E1D-4663-9301-555EF60852AA}" type="sibTrans" cxnId="{5CCD8724-A288-4FC8-A339-532E42754552}">
      <dgm:prSet/>
      <dgm:spPr/>
      <dgm:t>
        <a:bodyPr/>
        <a:lstStyle/>
        <a:p>
          <a:endParaRPr lang="en-US"/>
        </a:p>
      </dgm:t>
    </dgm:pt>
    <dgm:pt modelId="{136809B2-C625-4F5D-A13B-4B6000439A89}">
      <dgm:prSet phldrT="[Text]" custT="1"/>
      <dgm:spPr>
        <a:solidFill>
          <a:schemeClr val="accent3">
            <a:lumMod val="75000"/>
            <a:alpha val="50000"/>
          </a:schemeClr>
        </a:solidFill>
      </dgm:spPr>
      <dgm:t>
        <a:bodyPr/>
        <a:lstStyle/>
        <a:p>
          <a:r>
            <a:rPr lang="en-US" sz="1600" b="1" dirty="0"/>
            <a:t>PTAB</a:t>
          </a:r>
        </a:p>
      </dgm:t>
    </dgm:pt>
    <dgm:pt modelId="{58BAF3FD-E2C9-4C70-AA87-F24AF084F875}" type="parTrans" cxnId="{B6956C5C-1FFF-46F1-8E57-C1DFB973B45B}">
      <dgm:prSet/>
      <dgm:spPr/>
      <dgm:t>
        <a:bodyPr/>
        <a:lstStyle/>
        <a:p>
          <a:endParaRPr lang="en-US"/>
        </a:p>
      </dgm:t>
    </dgm:pt>
    <dgm:pt modelId="{96DA3AFC-B494-4BB1-ABA4-50034AEEF1E1}" type="sibTrans" cxnId="{B6956C5C-1FFF-46F1-8E57-C1DFB973B45B}">
      <dgm:prSet/>
      <dgm:spPr/>
      <dgm:t>
        <a:bodyPr/>
        <a:lstStyle/>
        <a:p>
          <a:endParaRPr lang="en-US"/>
        </a:p>
      </dgm:t>
    </dgm:pt>
    <dgm:pt modelId="{115FB1DC-B0EC-4620-BFAF-5063F0B8A7AB}" type="pres">
      <dgm:prSet presAssocID="{9C19AAA8-BCE0-4AD8-986C-23CAAB1EA69F}" presName="compositeShape" presStyleCnt="0">
        <dgm:presLayoutVars>
          <dgm:chMax val="7"/>
          <dgm:dir/>
          <dgm:resizeHandles val="exact"/>
        </dgm:presLayoutVars>
      </dgm:prSet>
      <dgm:spPr/>
    </dgm:pt>
    <dgm:pt modelId="{569CE2FC-7CC5-44AC-AE4F-065D78D88ED6}" type="pres">
      <dgm:prSet presAssocID="{5AB75D7D-9EA8-4360-AE80-56D1D558A182}" presName="circ1" presStyleLbl="vennNode1" presStyleIdx="0" presStyleCnt="2" custLinFactNeighborX="1618" custLinFactNeighborY="3344"/>
      <dgm:spPr/>
      <dgm:t>
        <a:bodyPr/>
        <a:lstStyle/>
        <a:p>
          <a:endParaRPr lang="en-US"/>
        </a:p>
      </dgm:t>
    </dgm:pt>
    <dgm:pt modelId="{637ECA0F-5458-4FA5-A178-941F0D8854B7}" type="pres">
      <dgm:prSet presAssocID="{5AB75D7D-9EA8-4360-AE80-56D1D558A182}" presName="circ1Tx" presStyleLbl="revTx" presStyleIdx="0" presStyleCnt="0">
        <dgm:presLayoutVars>
          <dgm:chMax val="0"/>
          <dgm:chPref val="0"/>
          <dgm:bulletEnabled val="1"/>
        </dgm:presLayoutVars>
      </dgm:prSet>
      <dgm:spPr/>
      <dgm:t>
        <a:bodyPr/>
        <a:lstStyle/>
        <a:p>
          <a:endParaRPr lang="en-US"/>
        </a:p>
      </dgm:t>
    </dgm:pt>
    <dgm:pt modelId="{CFD65F31-676D-4E70-826C-0D347829E077}" type="pres">
      <dgm:prSet presAssocID="{136809B2-C625-4F5D-A13B-4B6000439A89}" presName="circ2" presStyleLbl="vennNode1" presStyleIdx="1" presStyleCnt="2" custScaleX="45684" custScaleY="45947" custLinFactNeighborX="-33262" custLinFactNeighborY="2723"/>
      <dgm:spPr/>
      <dgm:t>
        <a:bodyPr/>
        <a:lstStyle/>
        <a:p>
          <a:endParaRPr lang="en-US"/>
        </a:p>
      </dgm:t>
    </dgm:pt>
    <dgm:pt modelId="{91F53911-D476-412A-983A-FA45A8E33BD8}" type="pres">
      <dgm:prSet presAssocID="{136809B2-C625-4F5D-A13B-4B6000439A89}" presName="circ2Tx" presStyleLbl="revTx" presStyleIdx="0" presStyleCnt="0">
        <dgm:presLayoutVars>
          <dgm:chMax val="0"/>
          <dgm:chPref val="0"/>
          <dgm:bulletEnabled val="1"/>
        </dgm:presLayoutVars>
      </dgm:prSet>
      <dgm:spPr/>
      <dgm:t>
        <a:bodyPr/>
        <a:lstStyle/>
        <a:p>
          <a:endParaRPr lang="en-US"/>
        </a:p>
      </dgm:t>
    </dgm:pt>
  </dgm:ptLst>
  <dgm:cxnLst>
    <dgm:cxn modelId="{5CCD8724-A288-4FC8-A339-532E42754552}" srcId="{9C19AAA8-BCE0-4AD8-986C-23CAAB1EA69F}" destId="{5AB75D7D-9EA8-4360-AE80-56D1D558A182}" srcOrd="0" destOrd="0" parTransId="{E8C2DFCD-E5BA-4F7E-AC24-D5FA913CCB5A}" sibTransId="{04530EFB-0E1D-4663-9301-555EF60852AA}"/>
    <dgm:cxn modelId="{CE50BE02-ABDC-430D-AD58-343191D6EFA9}" type="presOf" srcId="{9C19AAA8-BCE0-4AD8-986C-23CAAB1EA69F}" destId="{115FB1DC-B0EC-4620-BFAF-5063F0B8A7AB}" srcOrd="0" destOrd="0" presId="urn:microsoft.com/office/officeart/2005/8/layout/venn1"/>
    <dgm:cxn modelId="{378AA2E3-D2B2-415E-A413-AC4624ECC12D}" type="presOf" srcId="{5AB75D7D-9EA8-4360-AE80-56D1D558A182}" destId="{637ECA0F-5458-4FA5-A178-941F0D8854B7}" srcOrd="1" destOrd="0" presId="urn:microsoft.com/office/officeart/2005/8/layout/venn1"/>
    <dgm:cxn modelId="{B6956C5C-1FFF-46F1-8E57-C1DFB973B45B}" srcId="{9C19AAA8-BCE0-4AD8-986C-23CAAB1EA69F}" destId="{136809B2-C625-4F5D-A13B-4B6000439A89}" srcOrd="1" destOrd="0" parTransId="{58BAF3FD-E2C9-4C70-AA87-F24AF084F875}" sibTransId="{96DA3AFC-B494-4BB1-ABA4-50034AEEF1E1}"/>
    <dgm:cxn modelId="{F7607F63-13F6-4B9C-9040-880A58CB48A9}" type="presOf" srcId="{136809B2-C625-4F5D-A13B-4B6000439A89}" destId="{CFD65F31-676D-4E70-826C-0D347829E077}" srcOrd="0" destOrd="0" presId="urn:microsoft.com/office/officeart/2005/8/layout/venn1"/>
    <dgm:cxn modelId="{79001F43-896C-49C8-B2AB-C45971B3CA06}" type="presOf" srcId="{136809B2-C625-4F5D-A13B-4B6000439A89}" destId="{91F53911-D476-412A-983A-FA45A8E33BD8}" srcOrd="1" destOrd="0" presId="urn:microsoft.com/office/officeart/2005/8/layout/venn1"/>
    <dgm:cxn modelId="{D0E9D044-E723-41D3-A172-D33D91BCDE97}" type="presOf" srcId="{5AB75D7D-9EA8-4360-AE80-56D1D558A182}" destId="{569CE2FC-7CC5-44AC-AE4F-065D78D88ED6}" srcOrd="0" destOrd="0" presId="urn:microsoft.com/office/officeart/2005/8/layout/venn1"/>
    <dgm:cxn modelId="{22F83D97-B89F-4141-8608-C99D17DE700B}" type="presParOf" srcId="{115FB1DC-B0EC-4620-BFAF-5063F0B8A7AB}" destId="{569CE2FC-7CC5-44AC-AE4F-065D78D88ED6}" srcOrd="0" destOrd="0" presId="urn:microsoft.com/office/officeart/2005/8/layout/venn1"/>
    <dgm:cxn modelId="{85C876D4-CC40-4C1B-BCB1-A6F2123636A7}" type="presParOf" srcId="{115FB1DC-B0EC-4620-BFAF-5063F0B8A7AB}" destId="{637ECA0F-5458-4FA5-A178-941F0D8854B7}" srcOrd="1" destOrd="0" presId="urn:microsoft.com/office/officeart/2005/8/layout/venn1"/>
    <dgm:cxn modelId="{08476091-0283-4D44-9544-FF06EEC6D1CF}" type="presParOf" srcId="{115FB1DC-B0EC-4620-BFAF-5063F0B8A7AB}" destId="{CFD65F31-676D-4E70-826C-0D347829E077}" srcOrd="2" destOrd="0" presId="urn:microsoft.com/office/officeart/2005/8/layout/venn1"/>
    <dgm:cxn modelId="{52BD06D8-ABFD-4A28-AFB9-88795B2DAB0C}" type="presParOf" srcId="{115FB1DC-B0EC-4620-BFAF-5063F0B8A7AB}" destId="{91F53911-D476-412A-983A-FA45A8E33BD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0.34849</cdr:x>
      <cdr:y>0.63271</cdr:y>
    </cdr:from>
    <cdr:to>
      <cdr:x>0.65151</cdr:x>
      <cdr:y>0.85824</cdr:y>
    </cdr:to>
    <cdr:sp macro="" textlink="">
      <cdr:nvSpPr>
        <cdr:cNvPr id="2" name="TextBox 1"/>
        <cdr:cNvSpPr txBox="1"/>
      </cdr:nvSpPr>
      <cdr:spPr>
        <a:xfrm xmlns:a="http://schemas.openxmlformats.org/drawingml/2006/main">
          <a:off x="2516414" y="3298371"/>
          <a:ext cx="2188028" cy="11756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0.24276</cdr:x>
      <cdr:y>0.64569</cdr:y>
    </cdr:from>
    <cdr:to>
      <cdr:x>0.71472</cdr:x>
      <cdr:y>0.96956</cdr:y>
    </cdr:to>
    <cdr:sp macro="" textlink="">
      <cdr:nvSpPr>
        <cdr:cNvPr id="3" name="TextBox 2"/>
        <cdr:cNvSpPr txBox="1"/>
      </cdr:nvSpPr>
      <cdr:spPr>
        <a:xfrm xmlns:a="http://schemas.openxmlformats.org/drawingml/2006/main">
          <a:off x="1314716" y="2524494"/>
          <a:ext cx="2555967" cy="12662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bg1"/>
              </a:solidFill>
            </a:rPr>
            <a:t>87.2% of Patents Challenged at </a:t>
          </a:r>
        </a:p>
        <a:p xmlns:a="http://schemas.openxmlformats.org/drawingml/2006/main">
          <a:r>
            <a:rPr lang="en-US" sz="1600" b="1" dirty="0" smtClean="0">
              <a:solidFill>
                <a:schemeClr val="bg1"/>
              </a:solidFill>
            </a:rPr>
            <a:t>     PTAB  by 1 or 2 Petitions</a:t>
          </a:r>
        </a:p>
        <a:p xmlns:a="http://schemas.openxmlformats.org/drawingml/2006/main">
          <a:endParaRPr lang="en-US" sz="1100" b="1" dirty="0">
            <a:solidFill>
              <a:schemeClr val="bg1"/>
            </a:solidFill>
          </a:endParaRPr>
        </a:p>
      </cdr:txBody>
    </cdr:sp>
  </cdr:relSizeAnchor>
</c:userShape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8.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C950A3BB-CAF4-1D4E-B3B2-E95D9B9E66DF}" type="datetimeFigureOut">
              <a:rPr lang="en-US" smtClean="0">
                <a:latin typeface="Segoe UI"/>
              </a:rPr>
              <a:t>1/25/2018</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7.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atin typeface="Segoe UI"/>
              </a:defRPr>
            </a:lvl1pPr>
          </a:lstStyle>
          <a:p>
            <a:fld id="{139B48F8-1A14-4941-902A-1D33547A0B6A}" type="datetimeFigureOut">
              <a:rPr lang="en-US" smtClean="0"/>
              <a:pPr/>
              <a:t>1/25/2018</a:t>
            </a:fld>
            <a:endParaRPr lang="en-US" dirty="0"/>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19210972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3433229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18703632"/>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39348173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00037885"/>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34519911"/>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687648987"/>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218477333"/>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540843317"/>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1135063"/>
            <a:ext cx="9067801" cy="5668962"/>
          </a:xfrm>
          <a:prstGeom prst="rect">
            <a:avLst/>
          </a:prstGeom>
        </p:spPr>
      </p:sp>
    </p:spTree>
    <p:extLst>
      <p:ext uri="{BB962C8B-B14F-4D97-AF65-F5344CB8AC3E}">
        <p14:creationId xmlns:p14="http://schemas.microsoft.com/office/powerpoint/2010/main" val="1352189822"/>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00685728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43781"/>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184575481"/>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5458582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645527080"/>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56038640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772223953"/>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438003997"/>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946300072"/>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470099"/>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16646841"/>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40373626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583873056"/>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1135063"/>
            <a:ext cx="9067801" cy="5668962"/>
          </a:xfrm>
          <a:prstGeom prst="rect">
            <a:avLst/>
          </a:prstGeom>
        </p:spPr>
      </p:sp>
    </p:spTree>
    <p:extLst>
      <p:ext uri="{BB962C8B-B14F-4D97-AF65-F5344CB8AC3E}">
        <p14:creationId xmlns:p14="http://schemas.microsoft.com/office/powerpoint/2010/main" val="2148910110"/>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931903"/>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259512046"/>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560507821"/>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20937023"/>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07854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01520"/>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486100"/>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597256493"/>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92620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053464"/>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085559"/>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99841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37718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67970070"/>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38961"/>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465783"/>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32225230"/>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4719444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578173"/>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86540359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90271028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041725845"/>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114114101"/>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8.jpg" />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jpe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2" Type="http://schemas.openxmlformats.org/officeDocument/2006/relationships/image" Target="../media/image9.png" />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2" Type="http://schemas.openxmlformats.org/officeDocument/2006/relationships/image" Target="../media/image10.png" />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2" Type="http://schemas.openxmlformats.org/officeDocument/2006/relationships/image" Target="../media/image10.png" />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3.jpeg" />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3.jpeg" />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5.xml" />
</Relationships>
</file>

<file path=ppt/slideLayouts/_rels/slideLayout4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8.jpg" />
  <Relationship Id="rId1" Type="http://schemas.openxmlformats.org/officeDocument/2006/relationships/slideMaster" Target="../slideMasters/slideMaster5.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5.xml" />
</Relationships>
</file>

<file path=ppt/slideLayouts/_rels/slideLayout51.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5.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7.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8.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image" Target="../media/image13.jpg" />
  <Relationship Id="rId1" Type="http://schemas.openxmlformats.org/officeDocument/2006/relationships/slideMaster" Target="../slideMasters/slideMaster6.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75A53FC3-930E-4103-A5CF-3ADE9176E847}" type="datetime1">
              <a:rPr lang="en-US" smtClean="0"/>
              <a:t>1/25/2018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F6C88-E326-4F77-AC1F-E39B1D223CB9}" type="datetime1">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07619" y="1583467"/>
            <a:ext cx="2721610" cy="2909570"/>
          </a:xfrm>
          <a:prstGeom prst="rect">
            <a:avLst/>
          </a:prstGeom>
        </p:spPr>
        <p:txBody>
          <a:bodyPr wrap="square" lIns="0" tIns="0" rIns="0" bIns="0">
            <a:spAutoFit/>
          </a:bodyPr>
          <a:lstStyle>
            <a:lvl1pPr>
              <a:defRPr sz="2400" b="0" i="1">
                <a:solidFill>
                  <a:schemeClr val="tx1"/>
                </a:solidFill>
                <a:latin typeface="Calibri"/>
                <a:cs typeface="Calibri"/>
              </a:defRPr>
            </a:lvl1pPr>
          </a:lstStyle>
          <a:p>
            <a:endParaRPr/>
          </a:p>
        </p:txBody>
      </p:sp>
      <p:sp>
        <p:nvSpPr>
          <p:cNvPr id="4" name="Holder 4"/>
          <p:cNvSpPr>
            <a:spLocks noGrp="1"/>
          </p:cNvSpPr>
          <p:nvPr>
            <p:ph sz="half" idx="3"/>
          </p:nvPr>
        </p:nvSpPr>
        <p:spPr>
          <a:xfrm>
            <a:off x="4709159" y="1314450"/>
            <a:ext cx="397764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1/25/2018</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1810872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98500"/>
            <a:ext cx="8153400" cy="381000"/>
          </a:xfrm>
          <a:prstGeom prst="rect">
            <a:avLst/>
          </a:prstGeom>
        </p:spPr>
        <p:txBody>
          <a:bodyPr/>
          <a:lstStyle>
            <a:lvl1pPr algn="l">
              <a:defRPr sz="2000" b="1">
                <a:solidFill>
                  <a:srgbClr val="EF4136"/>
                </a:solidFill>
                <a:latin typeface="Arial MT"/>
              </a:defRPr>
            </a:lvl1pPr>
          </a:lstStyle>
          <a:p>
            <a:r>
              <a:rPr lang="en-US" dirty="0" smtClean="0"/>
              <a:t>Click to edit Master title style</a:t>
            </a:r>
            <a:endParaRPr lang="en-US" dirty="0"/>
          </a:p>
        </p:txBody>
      </p:sp>
      <p:sp>
        <p:nvSpPr>
          <p:cNvPr id="7" name="Text Placeholder 6"/>
          <p:cNvSpPr>
            <a:spLocks noGrp="1"/>
          </p:cNvSpPr>
          <p:nvPr>
            <p:ph type="body" sz="quarter" idx="14"/>
          </p:nvPr>
        </p:nvSpPr>
        <p:spPr>
          <a:xfrm>
            <a:off x="609600" y="1206500"/>
            <a:ext cx="8153400" cy="381000"/>
          </a:xfrm>
          <a:prstGeom prst="rect">
            <a:avLst/>
          </a:prstGeom>
        </p:spPr>
        <p:txBody>
          <a:bodyPr/>
          <a:lstStyle>
            <a:lvl1pPr>
              <a:buNone/>
              <a:defRPr sz="1667">
                <a:latin typeface="Arial MT"/>
              </a:defRPr>
            </a:lvl1pPr>
          </a:lstStyle>
          <a:p>
            <a:pPr lvl="0"/>
            <a:r>
              <a:rPr lang="en-US" smtClean="0"/>
              <a:t>Click to edit Master text styles</a:t>
            </a:r>
          </a:p>
        </p:txBody>
      </p:sp>
      <p:sp>
        <p:nvSpPr>
          <p:cNvPr id="10" name="Text Placeholder 9"/>
          <p:cNvSpPr>
            <a:spLocks noGrp="1"/>
          </p:cNvSpPr>
          <p:nvPr>
            <p:ph type="body" sz="quarter" idx="15"/>
          </p:nvPr>
        </p:nvSpPr>
        <p:spPr>
          <a:xfrm>
            <a:off x="609600" y="1714500"/>
            <a:ext cx="8153400" cy="3492500"/>
          </a:xfrm>
          <a:prstGeom prst="rect">
            <a:avLst/>
          </a:prstGeom>
        </p:spPr>
        <p:txBody>
          <a:bodyPr/>
          <a:lstStyle>
            <a:lvl1pPr>
              <a:buClr>
                <a:srgbClr val="EF4136"/>
              </a:buClr>
              <a:buFont typeface="Wingdings" pitchFamily="2" charset="2"/>
              <a:buChar cha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3197958-D043-45BE-866A-5771B9F608B3}" type="slidenum">
              <a:rPr kumimoji="0" lang="en-US" altLang="en-US" sz="1200" b="0" i="0" u="none" strike="noStrike" kern="1200" cap="none" spc="0" normalizeH="0" baseline="0" noProof="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1067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1"/>
            <a:ext cx="2133600" cy="304271"/>
          </a:xfrm>
          <a:prstGeom prst="rect">
            <a:avLst/>
          </a:prstGeom>
        </p:spPr>
        <p:txBody>
          <a:bodyPr/>
          <a:lstStyle>
            <a:lvl1pPr>
              <a:defRPr>
                <a:latin typeface="Segoe UI"/>
              </a:defRPr>
            </a:lvl1pPr>
          </a:lstStyle>
          <a:p>
            <a:pPr algn="ctr"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3124200" y="5296961"/>
            <a:ext cx="2895600" cy="304271"/>
          </a:xfrm>
          <a:prstGeom prst="rect">
            <a:avLst/>
          </a:prstGeom>
        </p:spPr>
        <p:txBody>
          <a:bodyPr/>
          <a:lstStyle>
            <a:lvl1pPr>
              <a:defRPr>
                <a:latin typeface="Segoe UI"/>
              </a:defRPr>
            </a:lvl1pPr>
          </a:lstStyle>
          <a:p>
            <a:pPr algn="ctr"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5296961"/>
            <a:ext cx="2133600" cy="304271"/>
          </a:xfrm>
          <a:prstGeom prst="rect">
            <a:avLst/>
          </a:prstGeom>
        </p:spPr>
        <p:txBody>
          <a:bodyPr/>
          <a:lstStyle>
            <a:lvl1pPr>
              <a:defRPr>
                <a:latin typeface="Segoe UI"/>
              </a:defRPr>
            </a:lvl1pPr>
          </a:lstStyle>
          <a:p>
            <a:pPr algn="ctr" fontAlgn="base">
              <a:spcBef>
                <a:spcPct val="0"/>
              </a:spcBef>
              <a:spcAft>
                <a:spcPct val="0"/>
              </a:spcAft>
              <a:defRPr/>
            </a:pPr>
            <a:fld id="{D0788194-848D-4BD9-A9D3-4A0DB30D77E6}" type="slidenum">
              <a:rPr lang="en-US" smtClean="0">
                <a:solidFill>
                  <a:prstClr val="black"/>
                </a:solidFill>
              </a:rPr>
              <a:pPr algn="ctr" fontAlgn="base">
                <a:spcBef>
                  <a:spcPct val="0"/>
                </a:spcBef>
                <a:spcAft>
                  <a:spcPct val="0"/>
                </a:spcAft>
                <a:defRPr/>
              </a:pPr>
              <a:t>‹#›</a:t>
            </a:fld>
            <a:endParaRPr lang="en-US" dirty="0">
              <a:solidFill>
                <a:prstClr val="black"/>
              </a:solidFill>
            </a:endParaRPr>
          </a:p>
        </p:txBody>
      </p:sp>
      <p:sp>
        <p:nvSpPr>
          <p:cNvPr id="10" name="Rectangle 9"/>
          <p:cNvSpPr/>
          <p:nvPr/>
        </p:nvSpPr>
        <p:spPr>
          <a:xfrm>
            <a:off x="-6194"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8" name="Picture 7" descr="USPTO-logo-reverse-stacked-500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Tree>
    <p:extLst>
      <p:ext uri="{BB962C8B-B14F-4D97-AF65-F5344CB8AC3E}">
        <p14:creationId xmlns:p14="http://schemas.microsoft.com/office/powerpoint/2010/main" val="2263939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p:nvSpPr>
        <p:spPr>
          <a:xfrm>
            <a:off x="0" y="2"/>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1"/>
            <a:ext cx="2133600" cy="304271"/>
          </a:xfrm>
          <a:prstGeom prst="rect">
            <a:avLst/>
          </a:prstGeom>
        </p:spPr>
        <p:txBody>
          <a:bodyPr/>
          <a:lstStyle>
            <a:lvl1pPr>
              <a:defRPr>
                <a:latin typeface="Segoe UI"/>
              </a:defRPr>
            </a:lvl1pPr>
          </a:lstStyle>
          <a:p>
            <a:pPr algn="ctr"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3124200" y="5296961"/>
            <a:ext cx="2895600" cy="304271"/>
          </a:xfrm>
          <a:prstGeom prst="rect">
            <a:avLst/>
          </a:prstGeom>
        </p:spPr>
        <p:txBody>
          <a:bodyPr/>
          <a:lstStyle>
            <a:lvl1pPr>
              <a:defRPr>
                <a:latin typeface="Segoe UI"/>
              </a:defRPr>
            </a:lvl1pPr>
          </a:lstStyle>
          <a:p>
            <a:pPr algn="ctr"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5296961"/>
            <a:ext cx="2133600" cy="304271"/>
          </a:xfrm>
          <a:prstGeom prst="rect">
            <a:avLst/>
          </a:prstGeom>
        </p:spPr>
        <p:txBody>
          <a:bodyPr/>
          <a:lstStyle>
            <a:lvl1pPr>
              <a:defRPr>
                <a:latin typeface="Segoe UI"/>
              </a:defRPr>
            </a:lvl1pPr>
          </a:lstStyle>
          <a:p>
            <a:pPr algn="ctr" fontAlgn="base">
              <a:spcBef>
                <a:spcPct val="0"/>
              </a:spcBef>
              <a:spcAft>
                <a:spcPct val="0"/>
              </a:spcAft>
              <a:defRPr/>
            </a:pPr>
            <a:fld id="{9149A561-9AEF-4031-AECC-6090730A2713}" type="slidenum">
              <a:rPr lang="en-US" smtClean="0">
                <a:solidFill>
                  <a:prstClr val="black"/>
                </a:solidFill>
              </a:rPr>
              <a:pPr algn="ctr" fontAlgn="base">
                <a:spcBef>
                  <a:spcPct val="0"/>
                </a:spcBef>
                <a:spcAft>
                  <a:spcPct val="0"/>
                </a:spcAft>
                <a:defRPr/>
              </a:pPr>
              <a:t>‹#›</a:t>
            </a:fld>
            <a:endParaRPr lang="en-US" dirty="0">
              <a:solidFill>
                <a:prstClr val="black"/>
              </a:solidFill>
            </a:endParaRPr>
          </a:p>
        </p:txBody>
      </p:sp>
      <p:sp>
        <p:nvSpPr>
          <p:cNvPr id="10" name="Rectangle 9"/>
          <p:cNvSpPr/>
          <p:nvPr/>
        </p:nvSpPr>
        <p:spPr>
          <a:xfrm>
            <a:off x="-6194"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8" name="Picture 7" descr="USPTO-logo-reverse-stacked-500p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Tree>
    <p:extLst>
      <p:ext uri="{BB962C8B-B14F-4D97-AF65-F5344CB8AC3E}">
        <p14:creationId xmlns:p14="http://schemas.microsoft.com/office/powerpoint/2010/main" val="216144742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6"/>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23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9736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58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196" y="6439"/>
            <a:ext cx="9150196" cy="5457066"/>
          </a:xfrm>
          <a:prstGeom prst="rect">
            <a:avLst/>
          </a:prstGeom>
        </p:spPr>
      </p:pic>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90270CD2-973F-43AD-9496-D1E13FA2E178}" type="datetime1">
              <a:rPr lang="en-US" smtClean="0"/>
              <a:t>1/25/2018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956336"/>
            <a:ext cx="4040188" cy="28696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423201"/>
            <a:ext cx="4041775"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956336"/>
            <a:ext cx="4041775" cy="28696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167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42884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018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82083"/>
            <a:ext cx="3008313" cy="968375"/>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582083"/>
            <a:ext cx="5111750" cy="452305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550459"/>
            <a:ext cx="3008313" cy="35546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785391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405833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5" name="Picture 4" descr="USPTO-logo-reverse-stacked-1000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52120"/>
            <a:ext cx="4021100" cy="1990444"/>
          </a:xfrm>
          <a:prstGeom prst="rect">
            <a:avLst/>
          </a:prstGeom>
        </p:spPr>
      </p:pic>
    </p:spTree>
    <p:extLst>
      <p:ext uri="{BB962C8B-B14F-4D97-AF65-F5344CB8AC3E}">
        <p14:creationId xmlns:p14="http://schemas.microsoft.com/office/powerpoint/2010/main" val="65163937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4" name="Picture 3" descr="uspto_seal_1000px-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9137912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0"/>
            <a:ext cx="9144000" cy="5715000"/>
          </a:xfrm>
          <a:prstGeom prst="rect">
            <a:avLst/>
          </a:prstGeom>
          <a:blipFill>
            <a:blip r:embed="rId2" cstate="print"/>
            <a:stretch>
              <a:fillRect/>
            </a:stretch>
          </a:blipFill>
        </p:spPr>
        <p:txBody>
          <a:bodyPr wrap="square" lIns="0" tIns="0" rIns="0" bIns="0" rtlCol="0"/>
          <a:lstStyle/>
          <a:p>
            <a:endParaRPr sz="1620" dirty="0">
              <a:solidFill>
                <a:prstClr val="black"/>
              </a:solidFill>
            </a:endParaRPr>
          </a:p>
        </p:txBody>
      </p:sp>
      <p:sp>
        <p:nvSpPr>
          <p:cNvPr id="2" name="Holder 2"/>
          <p:cNvSpPr>
            <a:spLocks noGrp="1"/>
          </p:cNvSpPr>
          <p:nvPr>
            <p:ph type="ctrTitle"/>
          </p:nvPr>
        </p:nvSpPr>
        <p:spPr>
          <a:xfrm>
            <a:off x="1484758" y="2025652"/>
            <a:ext cx="6174485" cy="574773"/>
          </a:xfrm>
          <a:prstGeom prst="rect">
            <a:avLst/>
          </a:prstGeom>
        </p:spPr>
        <p:txBody>
          <a:bodyPr wrap="square" lIns="0" tIns="0" rIns="0" bIns="0">
            <a:spAutoFit/>
          </a:bodyPr>
          <a:lstStyle>
            <a:lvl1pPr>
              <a:defRPr sz="3735" b="1" i="0">
                <a:solidFill>
                  <a:srgbClr val="E30D61"/>
                </a:solidFill>
                <a:latin typeface="Arial Narrow"/>
                <a:cs typeface="Arial Narrow"/>
              </a:defRPr>
            </a:lvl1pPr>
          </a:lstStyle>
          <a:p>
            <a:endParaRPr/>
          </a:p>
        </p:txBody>
      </p:sp>
      <p:sp>
        <p:nvSpPr>
          <p:cNvPr id="3" name="Holder 3"/>
          <p:cNvSpPr>
            <a:spLocks noGrp="1"/>
          </p:cNvSpPr>
          <p:nvPr>
            <p:ph type="subTitle" idx="4"/>
          </p:nvPr>
        </p:nvSpPr>
        <p:spPr>
          <a:xfrm>
            <a:off x="1371601" y="320040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1" y="5314950"/>
            <a:ext cx="2926079" cy="28575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5314950"/>
            <a:ext cx="2103120" cy="285750"/>
          </a:xfrm>
          <a:prstGeom prst="rect">
            <a:avLst/>
          </a:prstGeom>
        </p:spPr>
        <p:txBody>
          <a:bodyPr lIns="0" tIns="0" rIns="0" bIns="0"/>
          <a:lstStyle>
            <a:lvl1pPr algn="l">
              <a:defRPr>
                <a:solidFill>
                  <a:schemeClr val="tx1">
                    <a:tint val="75000"/>
                  </a:schemeClr>
                </a:solidFill>
              </a:defRPr>
            </a:lvl1pPr>
          </a:lstStyle>
          <a:p>
            <a:fld id="{E2C7DCAC-DC88-48D5-98D7-5201B5C03139}" type="datetime1">
              <a:rPr lang="en-US" smtClean="0">
                <a:solidFill>
                  <a:prstClr val="black">
                    <a:tint val="75000"/>
                  </a:prstClr>
                </a:solidFill>
              </a:rPr>
              <a:t>1/25/2018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900" b="0" i="0">
                <a:solidFill>
                  <a:srgbClr val="898989"/>
                </a:solidFill>
                <a:latin typeface="Segoe UI"/>
                <a:cs typeface="Segoe UI"/>
              </a:defRPr>
            </a:lvl1pPr>
          </a:lstStyle>
          <a:p>
            <a:pPr marL="22860"/>
            <a:fld id="{81D60167-4931-47E6-BA6A-407CBD079E47}" type="slidenum">
              <a:rPr lang="en-US" spc="-9" smtClean="0"/>
              <a:pPr marL="22860"/>
              <a:t>‹#›</a:t>
            </a:fld>
            <a:endParaRPr lang="en-US" spc="-9" dirty="0"/>
          </a:p>
        </p:txBody>
      </p:sp>
    </p:spTree>
    <p:extLst>
      <p:ext uri="{BB962C8B-B14F-4D97-AF65-F5344CB8AC3E}">
        <p14:creationId xmlns:p14="http://schemas.microsoft.com/office/powerpoint/2010/main" val="3624334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06804" y="472882"/>
            <a:ext cx="6730390" cy="609398"/>
          </a:xfrm>
        </p:spPr>
        <p:txBody>
          <a:bodyPr lIns="0" tIns="0" rIns="0" bIns="0"/>
          <a:lstStyle>
            <a:lvl1pPr>
              <a:defRPr sz="3960" b="1" i="0">
                <a:solidFill>
                  <a:schemeClr val="tx1"/>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1" y="5314950"/>
            <a:ext cx="2926079" cy="28575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5314950"/>
            <a:ext cx="2103120" cy="285750"/>
          </a:xfrm>
          <a:prstGeom prst="rect">
            <a:avLst/>
          </a:prstGeom>
        </p:spPr>
        <p:txBody>
          <a:bodyPr lIns="0" tIns="0" rIns="0" bIns="0"/>
          <a:lstStyle>
            <a:lvl1pPr algn="l">
              <a:defRPr>
                <a:solidFill>
                  <a:schemeClr val="tx1">
                    <a:tint val="75000"/>
                  </a:schemeClr>
                </a:solidFill>
              </a:defRPr>
            </a:lvl1pPr>
          </a:lstStyle>
          <a:p>
            <a:fld id="{D69DAA3F-74F8-417C-B388-9A19556634BA}" type="datetime1">
              <a:rPr lang="en-US" smtClean="0">
                <a:solidFill>
                  <a:prstClr val="black">
                    <a:tint val="75000"/>
                  </a:prstClr>
                </a:solidFill>
              </a:rPr>
              <a:t>1/25/2018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900" b="0" i="0">
                <a:solidFill>
                  <a:srgbClr val="898989"/>
                </a:solidFill>
                <a:latin typeface="Segoe UI"/>
                <a:cs typeface="Segoe UI"/>
              </a:defRPr>
            </a:lvl1pPr>
          </a:lstStyle>
          <a:p>
            <a:pPr marL="22860"/>
            <a:fld id="{81D60167-4931-47E6-BA6A-407CBD079E47}" type="slidenum">
              <a:rPr lang="en-US" spc="-9" smtClean="0"/>
              <a:pPr marL="22860"/>
              <a:t>‹#›</a:t>
            </a:fld>
            <a:endParaRPr lang="en-US" spc="-9" dirty="0"/>
          </a:p>
        </p:txBody>
      </p:sp>
    </p:spTree>
    <p:extLst>
      <p:ext uri="{BB962C8B-B14F-4D97-AF65-F5344CB8AC3E}">
        <p14:creationId xmlns:p14="http://schemas.microsoft.com/office/powerpoint/2010/main" val="1494692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06804" y="472882"/>
            <a:ext cx="6730390" cy="609398"/>
          </a:xfrm>
        </p:spPr>
        <p:txBody>
          <a:bodyPr lIns="0" tIns="0" rIns="0" bIns="0"/>
          <a:lstStyle>
            <a:lvl1pPr>
              <a:defRPr sz="3960" b="1" i="0">
                <a:solidFill>
                  <a:schemeClr val="tx1"/>
                </a:solidFill>
                <a:latin typeface="Segoe UI"/>
                <a:cs typeface="Segoe UI"/>
              </a:defRPr>
            </a:lvl1pPr>
          </a:lstStyle>
          <a:p>
            <a:endParaRPr/>
          </a:p>
        </p:txBody>
      </p:sp>
      <p:sp>
        <p:nvSpPr>
          <p:cNvPr id="3" name="Holder 3"/>
          <p:cNvSpPr>
            <a:spLocks noGrp="1"/>
          </p:cNvSpPr>
          <p:nvPr>
            <p:ph sz="half" idx="2"/>
          </p:nvPr>
        </p:nvSpPr>
        <p:spPr>
          <a:xfrm>
            <a:off x="457200" y="131445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31445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1" y="5314950"/>
            <a:ext cx="2926079" cy="28575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5314950"/>
            <a:ext cx="2103120" cy="285750"/>
          </a:xfrm>
          <a:prstGeom prst="rect">
            <a:avLst/>
          </a:prstGeom>
        </p:spPr>
        <p:txBody>
          <a:bodyPr lIns="0" tIns="0" rIns="0" bIns="0"/>
          <a:lstStyle>
            <a:lvl1pPr algn="l">
              <a:defRPr>
                <a:solidFill>
                  <a:schemeClr val="tx1">
                    <a:tint val="75000"/>
                  </a:schemeClr>
                </a:solidFill>
              </a:defRPr>
            </a:lvl1pPr>
          </a:lstStyle>
          <a:p>
            <a:fld id="{AEC25505-C18B-440E-9E64-FB330B645F85}" type="datetime1">
              <a:rPr lang="en-US" smtClean="0">
                <a:solidFill>
                  <a:prstClr val="black">
                    <a:tint val="75000"/>
                  </a:prstClr>
                </a:solidFill>
              </a:rPr>
              <a:t>1/25/2018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900" b="0" i="0">
                <a:solidFill>
                  <a:srgbClr val="898989"/>
                </a:solidFill>
                <a:latin typeface="Segoe UI"/>
                <a:cs typeface="Segoe UI"/>
              </a:defRPr>
            </a:lvl1pPr>
          </a:lstStyle>
          <a:p>
            <a:pPr marL="22860"/>
            <a:fld id="{81D60167-4931-47E6-BA6A-407CBD079E47}" type="slidenum">
              <a:rPr lang="en-US" spc="-9" smtClean="0"/>
              <a:pPr marL="22860"/>
              <a:t>‹#›</a:t>
            </a:fld>
            <a:endParaRPr lang="en-US" spc="-9" dirty="0"/>
          </a:p>
        </p:txBody>
      </p:sp>
    </p:spTree>
    <p:extLst>
      <p:ext uri="{BB962C8B-B14F-4D97-AF65-F5344CB8AC3E}">
        <p14:creationId xmlns:p14="http://schemas.microsoft.com/office/powerpoint/2010/main" val="112439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24E5E1-DCE3-4714-9218-7B5208559220}" type="datetime1">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1" y="0"/>
            <a:ext cx="9142730" cy="378460"/>
          </a:xfrm>
          <a:custGeom>
            <a:avLst/>
            <a:gdLst/>
            <a:ahLst/>
            <a:cxnLst/>
            <a:rect l="l" t="t" r="r" b="b"/>
            <a:pathLst>
              <a:path w="9142730" h="378460">
                <a:moveTo>
                  <a:pt x="9144000" y="0"/>
                </a:moveTo>
                <a:lnTo>
                  <a:pt x="1524" y="0"/>
                </a:lnTo>
                <a:lnTo>
                  <a:pt x="6119622" y="377951"/>
                </a:lnTo>
                <a:lnTo>
                  <a:pt x="9144000" y="193675"/>
                </a:lnTo>
                <a:lnTo>
                  <a:pt x="9144000" y="0"/>
                </a:lnTo>
              </a:path>
            </a:pathLst>
          </a:custGeom>
          <a:solidFill>
            <a:srgbClr val="164469"/>
          </a:solidFill>
        </p:spPr>
        <p:txBody>
          <a:bodyPr wrap="square" lIns="0" tIns="0" rIns="0" bIns="0" rtlCol="0"/>
          <a:lstStyle/>
          <a:p>
            <a:endParaRPr sz="1620" dirty="0">
              <a:solidFill>
                <a:prstClr val="black"/>
              </a:solidFill>
            </a:endParaRPr>
          </a:p>
        </p:txBody>
      </p:sp>
      <p:sp>
        <p:nvSpPr>
          <p:cNvPr id="17" name="bk object 17"/>
          <p:cNvSpPr/>
          <p:nvPr/>
        </p:nvSpPr>
        <p:spPr>
          <a:xfrm>
            <a:off x="7405116" y="4898135"/>
            <a:ext cx="1338072" cy="466343"/>
          </a:xfrm>
          <a:prstGeom prst="rect">
            <a:avLst/>
          </a:prstGeom>
          <a:blipFill>
            <a:blip r:embed="rId2" cstate="print"/>
            <a:stretch>
              <a:fillRect/>
            </a:stretch>
          </a:blipFill>
        </p:spPr>
        <p:txBody>
          <a:bodyPr wrap="square" lIns="0" tIns="0" rIns="0" bIns="0" rtlCol="0"/>
          <a:lstStyle/>
          <a:p>
            <a:endParaRPr sz="1620" dirty="0">
              <a:solidFill>
                <a:prstClr val="black"/>
              </a:solidFill>
            </a:endParaRPr>
          </a:p>
        </p:txBody>
      </p:sp>
      <p:sp>
        <p:nvSpPr>
          <p:cNvPr id="2" name="Holder 2"/>
          <p:cNvSpPr>
            <a:spLocks noGrp="1"/>
          </p:cNvSpPr>
          <p:nvPr>
            <p:ph type="title"/>
          </p:nvPr>
        </p:nvSpPr>
        <p:spPr>
          <a:xfrm>
            <a:off x="1206804" y="472882"/>
            <a:ext cx="6730390" cy="609398"/>
          </a:xfrm>
        </p:spPr>
        <p:txBody>
          <a:bodyPr lIns="0" tIns="0" rIns="0" bIns="0"/>
          <a:lstStyle>
            <a:lvl1pPr>
              <a:defRPr sz="3960" b="1" i="0">
                <a:solidFill>
                  <a:schemeClr val="tx1"/>
                </a:solidFill>
                <a:latin typeface="Segoe UI"/>
                <a:cs typeface="Segoe UI"/>
              </a:defRPr>
            </a:lvl1pPr>
          </a:lstStyle>
          <a:p>
            <a:endParaRPr/>
          </a:p>
        </p:txBody>
      </p:sp>
      <p:sp>
        <p:nvSpPr>
          <p:cNvPr id="3" name="Holder 3"/>
          <p:cNvSpPr>
            <a:spLocks noGrp="1"/>
          </p:cNvSpPr>
          <p:nvPr>
            <p:ph type="ftr" sz="quarter" idx="5"/>
          </p:nvPr>
        </p:nvSpPr>
        <p:spPr>
          <a:xfrm>
            <a:off x="3108961" y="5314950"/>
            <a:ext cx="2926079" cy="28575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5314950"/>
            <a:ext cx="2103120" cy="285750"/>
          </a:xfrm>
          <a:prstGeom prst="rect">
            <a:avLst/>
          </a:prstGeom>
        </p:spPr>
        <p:txBody>
          <a:bodyPr lIns="0" tIns="0" rIns="0" bIns="0"/>
          <a:lstStyle>
            <a:lvl1pPr algn="l">
              <a:defRPr>
                <a:solidFill>
                  <a:schemeClr val="tx1">
                    <a:tint val="75000"/>
                  </a:schemeClr>
                </a:solidFill>
              </a:defRPr>
            </a:lvl1pPr>
          </a:lstStyle>
          <a:p>
            <a:fld id="{6A1A73C1-7846-4817-8FA1-AB256E04681D}" type="datetime1">
              <a:rPr lang="en-US" smtClean="0">
                <a:solidFill>
                  <a:prstClr val="black">
                    <a:tint val="75000"/>
                  </a:prstClr>
                </a:solidFill>
              </a:rPr>
              <a:t>1/25/2018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900" b="0" i="0">
                <a:solidFill>
                  <a:srgbClr val="898989"/>
                </a:solidFill>
                <a:latin typeface="Segoe UI"/>
                <a:cs typeface="Segoe UI"/>
              </a:defRPr>
            </a:lvl1pPr>
          </a:lstStyle>
          <a:p>
            <a:pPr marL="22860"/>
            <a:fld id="{81D60167-4931-47E6-BA6A-407CBD079E47}" type="slidenum">
              <a:rPr lang="en-US" spc="-9" smtClean="0"/>
              <a:pPr marL="22860"/>
              <a:t>‹#›</a:t>
            </a:fld>
            <a:endParaRPr lang="en-US" spc="-9" dirty="0"/>
          </a:p>
        </p:txBody>
      </p:sp>
    </p:spTree>
    <p:extLst>
      <p:ext uri="{BB962C8B-B14F-4D97-AF65-F5344CB8AC3E}">
        <p14:creationId xmlns:p14="http://schemas.microsoft.com/office/powerpoint/2010/main" val="461853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1" y="0"/>
            <a:ext cx="9142730" cy="378460"/>
          </a:xfrm>
          <a:custGeom>
            <a:avLst/>
            <a:gdLst/>
            <a:ahLst/>
            <a:cxnLst/>
            <a:rect l="l" t="t" r="r" b="b"/>
            <a:pathLst>
              <a:path w="9142730" h="378460">
                <a:moveTo>
                  <a:pt x="9144000" y="0"/>
                </a:moveTo>
                <a:lnTo>
                  <a:pt x="1524" y="0"/>
                </a:lnTo>
                <a:lnTo>
                  <a:pt x="6119622" y="377951"/>
                </a:lnTo>
                <a:lnTo>
                  <a:pt x="9144000" y="193675"/>
                </a:lnTo>
                <a:lnTo>
                  <a:pt x="9144000" y="0"/>
                </a:lnTo>
              </a:path>
            </a:pathLst>
          </a:custGeom>
          <a:solidFill>
            <a:srgbClr val="164469"/>
          </a:solidFill>
        </p:spPr>
        <p:txBody>
          <a:bodyPr wrap="square" lIns="0" tIns="0" rIns="0" bIns="0" rtlCol="0"/>
          <a:lstStyle/>
          <a:p>
            <a:endParaRPr sz="1620" dirty="0">
              <a:solidFill>
                <a:prstClr val="black"/>
              </a:solidFill>
            </a:endParaRPr>
          </a:p>
        </p:txBody>
      </p:sp>
      <p:sp>
        <p:nvSpPr>
          <p:cNvPr id="17" name="bk object 17"/>
          <p:cNvSpPr/>
          <p:nvPr/>
        </p:nvSpPr>
        <p:spPr>
          <a:xfrm>
            <a:off x="7405116" y="4898135"/>
            <a:ext cx="1338072" cy="466343"/>
          </a:xfrm>
          <a:prstGeom prst="rect">
            <a:avLst/>
          </a:prstGeom>
          <a:blipFill>
            <a:blip r:embed="rId2" cstate="print"/>
            <a:stretch>
              <a:fillRect/>
            </a:stretch>
          </a:blipFill>
        </p:spPr>
        <p:txBody>
          <a:bodyPr wrap="square" lIns="0" tIns="0" rIns="0" bIns="0" rtlCol="0"/>
          <a:lstStyle/>
          <a:p>
            <a:endParaRPr sz="1620" dirty="0">
              <a:solidFill>
                <a:prstClr val="black"/>
              </a:solidFill>
            </a:endParaRPr>
          </a:p>
        </p:txBody>
      </p:sp>
      <p:sp>
        <p:nvSpPr>
          <p:cNvPr id="18" name="bk object 18"/>
          <p:cNvSpPr/>
          <p:nvPr/>
        </p:nvSpPr>
        <p:spPr>
          <a:xfrm>
            <a:off x="0" y="0"/>
            <a:ext cx="9144000" cy="5715000"/>
          </a:xfrm>
          <a:custGeom>
            <a:avLst/>
            <a:gdLst/>
            <a:ahLst/>
            <a:cxnLst/>
            <a:rect l="l" t="t" r="r" b="b"/>
            <a:pathLst>
              <a:path w="9144000" h="5715000">
                <a:moveTo>
                  <a:pt x="0" y="5715000"/>
                </a:moveTo>
                <a:lnTo>
                  <a:pt x="9144000" y="5715000"/>
                </a:lnTo>
                <a:lnTo>
                  <a:pt x="9144000" y="0"/>
                </a:lnTo>
                <a:lnTo>
                  <a:pt x="0" y="0"/>
                </a:lnTo>
                <a:lnTo>
                  <a:pt x="0" y="5715000"/>
                </a:lnTo>
              </a:path>
            </a:pathLst>
          </a:custGeom>
          <a:solidFill>
            <a:srgbClr val="164469"/>
          </a:solidFill>
        </p:spPr>
        <p:txBody>
          <a:bodyPr wrap="square" lIns="0" tIns="0" rIns="0" bIns="0" rtlCol="0"/>
          <a:lstStyle/>
          <a:p>
            <a:endParaRPr sz="1620" dirty="0">
              <a:solidFill>
                <a:prstClr val="black"/>
              </a:solidFill>
            </a:endParaRPr>
          </a:p>
        </p:txBody>
      </p:sp>
      <p:sp>
        <p:nvSpPr>
          <p:cNvPr id="2" name="Holder 2"/>
          <p:cNvSpPr>
            <a:spLocks noGrp="1"/>
          </p:cNvSpPr>
          <p:nvPr>
            <p:ph type="ftr" sz="quarter" idx="5"/>
          </p:nvPr>
        </p:nvSpPr>
        <p:spPr>
          <a:xfrm>
            <a:off x="3108961" y="5314950"/>
            <a:ext cx="2926079" cy="28575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5314950"/>
            <a:ext cx="2103120" cy="285750"/>
          </a:xfrm>
          <a:prstGeom prst="rect">
            <a:avLst/>
          </a:prstGeom>
        </p:spPr>
        <p:txBody>
          <a:bodyPr lIns="0" tIns="0" rIns="0" bIns="0"/>
          <a:lstStyle>
            <a:lvl1pPr algn="l">
              <a:defRPr>
                <a:solidFill>
                  <a:schemeClr val="tx1">
                    <a:tint val="75000"/>
                  </a:schemeClr>
                </a:solidFill>
              </a:defRPr>
            </a:lvl1pPr>
          </a:lstStyle>
          <a:p>
            <a:fld id="{D88914C6-08BB-4DA7-88E7-2A33212567BF}" type="datetime1">
              <a:rPr lang="en-US" smtClean="0">
                <a:solidFill>
                  <a:prstClr val="black">
                    <a:tint val="75000"/>
                  </a:prstClr>
                </a:solidFill>
              </a:rPr>
              <a:t>1/25/2018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900" b="0" i="0">
                <a:solidFill>
                  <a:srgbClr val="898989"/>
                </a:solidFill>
                <a:latin typeface="Segoe UI"/>
                <a:cs typeface="Segoe UI"/>
              </a:defRPr>
            </a:lvl1pPr>
          </a:lstStyle>
          <a:p>
            <a:pPr marL="22860"/>
            <a:fld id="{81D60167-4931-47E6-BA6A-407CBD079E47}" type="slidenum">
              <a:rPr lang="en-US" spc="-9" smtClean="0"/>
              <a:pPr marL="22860"/>
              <a:t>‹#›</a:t>
            </a:fld>
            <a:endParaRPr lang="en-US" spc="-9" dirty="0"/>
          </a:p>
        </p:txBody>
      </p:sp>
    </p:spTree>
    <p:extLst>
      <p:ext uri="{BB962C8B-B14F-4D97-AF65-F5344CB8AC3E}">
        <p14:creationId xmlns:p14="http://schemas.microsoft.com/office/powerpoint/2010/main" val="4246139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196" y="6440"/>
            <a:ext cx="9150196" cy="5457066"/>
          </a:xfrm>
          <a:prstGeom prst="rect">
            <a:avLst/>
          </a:prstGeom>
        </p:spPr>
      </p:pic>
      <p:sp>
        <p:nvSpPr>
          <p:cNvPr id="2" name="Title 1"/>
          <p:cNvSpPr>
            <a:spLocks noGrp="1"/>
          </p:cNvSpPr>
          <p:nvPr>
            <p:ph type="ctrTitle"/>
          </p:nvPr>
        </p:nvSpPr>
        <p:spPr>
          <a:xfrm>
            <a:off x="685800" y="1277208"/>
            <a:ext cx="7772400" cy="677108"/>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276999"/>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fld id="{5995F7EF-4F8C-46C4-A079-AA21C2C7F38F}" type="datetime1">
              <a:rPr lang="en-US" smtClean="0"/>
              <a:t>1/25/2018</a:t>
            </a:fld>
            <a:endParaRPr lang="en-US" dirty="0"/>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60"/>
            <a:ext cx="2133600" cy="138499"/>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255169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771651"/>
            <a:ext cx="77724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20040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6B8898A-3751-485D-88AB-A28A9D62DFBA}" type="datetime1">
              <a:rPr lang="en-US" smtClean="0">
                <a:solidFill>
                  <a:prstClr val="black">
                    <a:tint val="75000"/>
                  </a:prstClr>
                </a:solidFill>
              </a:rPr>
              <a:t>1/25/2018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80" b="0" i="0">
                <a:solidFill>
                  <a:srgbClr val="8A8A8A"/>
                </a:solidFill>
                <a:latin typeface="Segoe UI"/>
                <a:cs typeface="Segoe UI"/>
              </a:defRPr>
            </a:lvl1pPr>
          </a:lstStyle>
          <a:p>
            <a:pPr marL="96583"/>
            <a:fld id="{81D60167-4931-47E6-BA6A-407CBD079E47}" type="slidenum">
              <a:rPr lang="en-US" smtClean="0"/>
              <a:pPr marL="96583"/>
              <a:t>‹#›</a:t>
            </a:fld>
            <a:endParaRPr lang="en-US" dirty="0"/>
          </a:p>
        </p:txBody>
      </p:sp>
    </p:spTree>
    <p:extLst>
      <p:ext uri="{BB962C8B-B14F-4D97-AF65-F5344CB8AC3E}">
        <p14:creationId xmlns:p14="http://schemas.microsoft.com/office/powerpoint/2010/main" val="3345160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7341" y="397753"/>
            <a:ext cx="8529319" cy="360099"/>
          </a:xfrm>
        </p:spPr>
        <p:txBody>
          <a:bodyPr lIns="0" tIns="0" rIns="0" bIns="0"/>
          <a:lstStyle>
            <a:lvl1pPr>
              <a:defRPr sz="2340" b="1" i="0">
                <a:solidFill>
                  <a:srgbClr val="595958"/>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566A5AC-7CEE-4822-9751-F3C70901CBBB}" type="datetime1">
              <a:rPr lang="en-US" smtClean="0">
                <a:solidFill>
                  <a:prstClr val="black">
                    <a:tint val="75000"/>
                  </a:prstClr>
                </a:solidFill>
              </a:rPr>
              <a:t>1/25/2018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80" b="0" i="0">
                <a:solidFill>
                  <a:srgbClr val="8A8A8A"/>
                </a:solidFill>
                <a:latin typeface="Segoe UI"/>
                <a:cs typeface="Segoe UI"/>
              </a:defRPr>
            </a:lvl1pPr>
          </a:lstStyle>
          <a:p>
            <a:pPr marL="96583"/>
            <a:fld id="{81D60167-4931-47E6-BA6A-407CBD079E47}" type="slidenum">
              <a:rPr lang="en-US" smtClean="0"/>
              <a:pPr marL="96583"/>
              <a:t>‹#›</a:t>
            </a:fld>
            <a:endParaRPr lang="en-US" dirty="0"/>
          </a:p>
        </p:txBody>
      </p:sp>
    </p:spTree>
    <p:extLst>
      <p:ext uri="{BB962C8B-B14F-4D97-AF65-F5344CB8AC3E}">
        <p14:creationId xmlns:p14="http://schemas.microsoft.com/office/powerpoint/2010/main" val="2405290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7341" y="397753"/>
            <a:ext cx="8529319" cy="360099"/>
          </a:xfrm>
        </p:spPr>
        <p:txBody>
          <a:bodyPr lIns="0" tIns="0" rIns="0" bIns="0"/>
          <a:lstStyle>
            <a:lvl1pPr>
              <a:defRPr sz="2340" b="1" i="0">
                <a:solidFill>
                  <a:srgbClr val="595958"/>
                </a:solidFill>
                <a:latin typeface="Segoe UI"/>
                <a:cs typeface="Segoe UI"/>
              </a:defRPr>
            </a:lvl1pPr>
          </a:lstStyle>
          <a:p>
            <a:endParaRPr/>
          </a:p>
        </p:txBody>
      </p:sp>
      <p:sp>
        <p:nvSpPr>
          <p:cNvPr id="3" name="Holder 3"/>
          <p:cNvSpPr>
            <a:spLocks noGrp="1"/>
          </p:cNvSpPr>
          <p:nvPr>
            <p:ph sz="half" idx="2"/>
          </p:nvPr>
        </p:nvSpPr>
        <p:spPr>
          <a:xfrm>
            <a:off x="328251" y="1490854"/>
            <a:ext cx="1927860" cy="221599"/>
          </a:xfrm>
          <a:prstGeom prst="rect">
            <a:avLst/>
          </a:prstGeom>
        </p:spPr>
        <p:txBody>
          <a:bodyPr wrap="square" lIns="0" tIns="0" rIns="0" bIns="0">
            <a:spAutoFit/>
          </a:bodyPr>
          <a:lstStyle>
            <a:lvl1pPr>
              <a:defRPr sz="1440" b="1" i="0">
                <a:solidFill>
                  <a:srgbClr val="595958"/>
                </a:solidFill>
                <a:latin typeface="Segoe UI"/>
                <a:cs typeface="Segoe UI"/>
              </a:defRPr>
            </a:lvl1pPr>
          </a:lstStyle>
          <a:p>
            <a:endParaRPr/>
          </a:p>
        </p:txBody>
      </p:sp>
      <p:sp>
        <p:nvSpPr>
          <p:cNvPr id="4" name="Holder 4"/>
          <p:cNvSpPr>
            <a:spLocks noGrp="1"/>
          </p:cNvSpPr>
          <p:nvPr>
            <p:ph sz="half" idx="3"/>
          </p:nvPr>
        </p:nvSpPr>
        <p:spPr>
          <a:xfrm>
            <a:off x="4709159" y="131445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56A5134-3324-4283-9E7B-A34470252D84}" type="datetime1">
              <a:rPr lang="en-US" smtClean="0">
                <a:solidFill>
                  <a:prstClr val="black">
                    <a:tint val="75000"/>
                  </a:prstClr>
                </a:solidFill>
              </a:rPr>
              <a:t>1/25/2018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80" b="0" i="0">
                <a:solidFill>
                  <a:srgbClr val="8A8A8A"/>
                </a:solidFill>
                <a:latin typeface="Segoe UI"/>
                <a:cs typeface="Segoe UI"/>
              </a:defRPr>
            </a:lvl1pPr>
          </a:lstStyle>
          <a:p>
            <a:pPr marL="96583"/>
            <a:fld id="{81D60167-4931-47E6-BA6A-407CBD079E47}" type="slidenum">
              <a:rPr lang="en-US" smtClean="0"/>
              <a:pPr marL="96583"/>
              <a:t>‹#›</a:t>
            </a:fld>
            <a:endParaRPr lang="en-US" dirty="0"/>
          </a:p>
        </p:txBody>
      </p:sp>
    </p:spTree>
    <p:extLst>
      <p:ext uri="{BB962C8B-B14F-4D97-AF65-F5344CB8AC3E}">
        <p14:creationId xmlns:p14="http://schemas.microsoft.com/office/powerpoint/2010/main" val="3855807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7341" y="397753"/>
            <a:ext cx="8529319" cy="360099"/>
          </a:xfrm>
        </p:spPr>
        <p:txBody>
          <a:bodyPr lIns="0" tIns="0" rIns="0" bIns="0"/>
          <a:lstStyle>
            <a:lvl1pPr>
              <a:defRPr sz="2340" b="1" i="0">
                <a:solidFill>
                  <a:srgbClr val="595958"/>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6675D62-5960-457B-B958-03B0562409D6}" type="datetime1">
              <a:rPr lang="en-US" smtClean="0">
                <a:solidFill>
                  <a:prstClr val="black">
                    <a:tint val="75000"/>
                  </a:prstClr>
                </a:solidFill>
              </a:rPr>
              <a:t>1/25/2018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80" b="0" i="0">
                <a:solidFill>
                  <a:srgbClr val="8A8A8A"/>
                </a:solidFill>
                <a:latin typeface="Segoe UI"/>
                <a:cs typeface="Segoe UI"/>
              </a:defRPr>
            </a:lvl1pPr>
          </a:lstStyle>
          <a:p>
            <a:pPr marL="96583"/>
            <a:fld id="{81D60167-4931-47E6-BA6A-407CBD079E47}" type="slidenum">
              <a:rPr lang="en-US" smtClean="0"/>
              <a:pPr marL="96583"/>
              <a:t>‹#›</a:t>
            </a:fld>
            <a:endParaRPr lang="en-US" dirty="0"/>
          </a:p>
        </p:txBody>
      </p:sp>
    </p:spTree>
    <p:extLst>
      <p:ext uri="{BB962C8B-B14F-4D97-AF65-F5344CB8AC3E}">
        <p14:creationId xmlns:p14="http://schemas.microsoft.com/office/powerpoint/2010/main" val="4226207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142730"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003865"/>
          </a:solidFill>
        </p:spPr>
        <p:txBody>
          <a:bodyPr wrap="square" lIns="0" tIns="0" rIns="0" bIns="0" rtlCol="0"/>
          <a:lstStyle/>
          <a:p>
            <a:endParaRPr sz="1620">
              <a:solidFill>
                <a:prstClr val="black"/>
              </a:solidFill>
            </a:endParaRPr>
          </a:p>
        </p:txBody>
      </p:sp>
      <p:sp>
        <p:nvSpPr>
          <p:cNvPr id="17" name="bk object 17"/>
          <p:cNvSpPr/>
          <p:nvPr/>
        </p:nvSpPr>
        <p:spPr>
          <a:xfrm>
            <a:off x="8467322" y="4927409"/>
            <a:ext cx="111125" cy="167640"/>
          </a:xfrm>
          <a:custGeom>
            <a:avLst/>
            <a:gdLst/>
            <a:ahLst/>
            <a:cxnLst/>
            <a:rect l="l" t="t" r="r" b="b"/>
            <a:pathLst>
              <a:path w="111125" h="167639">
                <a:moveTo>
                  <a:pt x="48593" y="167391"/>
                </a:moveTo>
                <a:lnTo>
                  <a:pt x="13740" y="149837"/>
                </a:lnTo>
                <a:lnTo>
                  <a:pt x="784" y="104781"/>
                </a:lnTo>
                <a:lnTo>
                  <a:pt x="0" y="72735"/>
                </a:lnTo>
                <a:lnTo>
                  <a:pt x="787" y="58872"/>
                </a:lnTo>
                <a:lnTo>
                  <a:pt x="18329" y="12707"/>
                </a:lnTo>
                <a:lnTo>
                  <a:pt x="54312" y="0"/>
                </a:lnTo>
                <a:lnTo>
                  <a:pt x="65032" y="775"/>
                </a:lnTo>
                <a:lnTo>
                  <a:pt x="99315" y="21402"/>
                </a:lnTo>
                <a:lnTo>
                  <a:pt x="110478" y="71337"/>
                </a:lnTo>
                <a:lnTo>
                  <a:pt x="110702" y="86240"/>
                </a:lnTo>
                <a:lnTo>
                  <a:pt x="110372" y="99434"/>
                </a:lnTo>
                <a:lnTo>
                  <a:pt x="102627" y="137074"/>
                </a:lnTo>
                <a:lnTo>
                  <a:pt x="64319" y="166639"/>
                </a:lnTo>
                <a:lnTo>
                  <a:pt x="48593" y="167391"/>
                </a:lnTo>
                <a:close/>
              </a:path>
            </a:pathLst>
          </a:custGeom>
          <a:solidFill>
            <a:srgbClr val="F2F2F2"/>
          </a:solidFill>
        </p:spPr>
        <p:txBody>
          <a:bodyPr wrap="square" lIns="0" tIns="0" rIns="0" bIns="0" rtlCol="0"/>
          <a:lstStyle/>
          <a:p>
            <a:endParaRPr sz="1620">
              <a:solidFill>
                <a:prstClr val="black"/>
              </a:solidFill>
            </a:endParaRPr>
          </a:p>
        </p:txBody>
      </p:sp>
      <p:sp>
        <p:nvSpPr>
          <p:cNvPr id="18" name="bk object 18"/>
          <p:cNvSpPr/>
          <p:nvPr/>
        </p:nvSpPr>
        <p:spPr>
          <a:xfrm>
            <a:off x="8070494" y="4928172"/>
            <a:ext cx="104775" cy="167005"/>
          </a:xfrm>
          <a:custGeom>
            <a:avLst/>
            <a:gdLst/>
            <a:ahLst/>
            <a:cxnLst/>
            <a:rect l="l" t="t" r="r" b="b"/>
            <a:pathLst>
              <a:path w="104775" h="167004">
                <a:moveTo>
                  <a:pt x="52480" y="166875"/>
                </a:moveTo>
                <a:lnTo>
                  <a:pt x="14767" y="151184"/>
                </a:lnTo>
                <a:lnTo>
                  <a:pt x="1568" y="112481"/>
                </a:lnTo>
                <a:lnTo>
                  <a:pt x="0" y="78082"/>
                </a:lnTo>
                <a:lnTo>
                  <a:pt x="586" y="62436"/>
                </a:lnTo>
                <a:lnTo>
                  <a:pt x="11039" y="22752"/>
                </a:lnTo>
                <a:lnTo>
                  <a:pt x="44550" y="1392"/>
                </a:lnTo>
                <a:lnTo>
                  <a:pt x="63070" y="0"/>
                </a:lnTo>
                <a:lnTo>
                  <a:pt x="75490" y="3587"/>
                </a:lnTo>
                <a:lnTo>
                  <a:pt x="101417" y="43928"/>
                </a:lnTo>
                <a:lnTo>
                  <a:pt x="104771" y="96450"/>
                </a:lnTo>
                <a:lnTo>
                  <a:pt x="103640" y="112609"/>
                </a:lnTo>
                <a:lnTo>
                  <a:pt x="90237" y="151414"/>
                </a:lnTo>
                <a:lnTo>
                  <a:pt x="52480" y="166875"/>
                </a:lnTo>
                <a:close/>
              </a:path>
            </a:pathLst>
          </a:custGeom>
          <a:solidFill>
            <a:srgbClr val="F2F2F2"/>
          </a:solidFill>
        </p:spPr>
        <p:txBody>
          <a:bodyPr wrap="square" lIns="0" tIns="0" rIns="0" bIns="0" rtlCol="0"/>
          <a:lstStyle/>
          <a:p>
            <a:endParaRPr sz="1620">
              <a:solidFill>
                <a:prstClr val="black"/>
              </a:solidFill>
            </a:endParaRPr>
          </a:p>
        </p:txBody>
      </p:sp>
      <p:sp>
        <p:nvSpPr>
          <p:cNvPr id="19" name="bk object 19"/>
          <p:cNvSpPr/>
          <p:nvPr/>
        </p:nvSpPr>
        <p:spPr>
          <a:xfrm>
            <a:off x="7411218" y="4781212"/>
            <a:ext cx="1320800" cy="462280"/>
          </a:xfrm>
          <a:custGeom>
            <a:avLst/>
            <a:gdLst/>
            <a:ahLst/>
            <a:cxnLst/>
            <a:rect l="l" t="t" r="r" b="b"/>
            <a:pathLst>
              <a:path w="1320800" h="462279">
                <a:moveTo>
                  <a:pt x="608687" y="461978"/>
                </a:moveTo>
                <a:lnTo>
                  <a:pt x="40169" y="460029"/>
                </a:lnTo>
                <a:lnTo>
                  <a:pt x="7474" y="434688"/>
                </a:lnTo>
                <a:lnTo>
                  <a:pt x="0" y="409348"/>
                </a:lnTo>
                <a:lnTo>
                  <a:pt x="1434" y="38985"/>
                </a:lnTo>
                <a:lnTo>
                  <a:pt x="25348" y="5847"/>
                </a:lnTo>
                <a:lnTo>
                  <a:pt x="52506" y="0"/>
                </a:lnTo>
                <a:lnTo>
                  <a:pt x="875109" y="0"/>
                </a:lnTo>
                <a:lnTo>
                  <a:pt x="875109" y="99413"/>
                </a:lnTo>
                <a:lnTo>
                  <a:pt x="446181" y="99413"/>
                </a:lnTo>
                <a:lnTo>
                  <a:pt x="431104" y="101362"/>
                </a:lnTo>
                <a:lnTo>
                  <a:pt x="424058" y="103311"/>
                </a:lnTo>
                <a:lnTo>
                  <a:pt x="105013" y="103311"/>
                </a:lnTo>
                <a:lnTo>
                  <a:pt x="105014" y="265101"/>
                </a:lnTo>
                <a:lnTo>
                  <a:pt x="110520" y="304087"/>
                </a:lnTo>
                <a:lnTo>
                  <a:pt x="130705" y="337224"/>
                </a:lnTo>
                <a:lnTo>
                  <a:pt x="172054" y="356717"/>
                </a:lnTo>
                <a:lnTo>
                  <a:pt x="186609" y="358667"/>
                </a:lnTo>
                <a:lnTo>
                  <a:pt x="443256" y="358667"/>
                </a:lnTo>
                <a:lnTo>
                  <a:pt x="457001" y="360616"/>
                </a:lnTo>
                <a:lnTo>
                  <a:pt x="608687" y="360616"/>
                </a:lnTo>
                <a:lnTo>
                  <a:pt x="608687" y="461978"/>
                </a:lnTo>
                <a:close/>
              </a:path>
              <a:path w="1320800" h="462279">
                <a:moveTo>
                  <a:pt x="1087436" y="356717"/>
                </a:moveTo>
                <a:lnTo>
                  <a:pt x="974288" y="356717"/>
                </a:lnTo>
                <a:lnTo>
                  <a:pt x="974288" y="313833"/>
                </a:lnTo>
                <a:lnTo>
                  <a:pt x="950267" y="311884"/>
                </a:lnTo>
                <a:lnTo>
                  <a:pt x="936103" y="307985"/>
                </a:lnTo>
                <a:lnTo>
                  <a:pt x="928154" y="298239"/>
                </a:lnTo>
                <a:lnTo>
                  <a:pt x="925671" y="284594"/>
                </a:lnTo>
                <a:lnTo>
                  <a:pt x="925671" y="142297"/>
                </a:lnTo>
                <a:lnTo>
                  <a:pt x="974288" y="142297"/>
                </a:lnTo>
                <a:lnTo>
                  <a:pt x="974288" y="103311"/>
                </a:lnTo>
                <a:lnTo>
                  <a:pt x="925671" y="103311"/>
                </a:lnTo>
                <a:lnTo>
                  <a:pt x="925671" y="0"/>
                </a:lnTo>
                <a:lnTo>
                  <a:pt x="1280253" y="0"/>
                </a:lnTo>
                <a:lnTo>
                  <a:pt x="1293082" y="5847"/>
                </a:lnTo>
                <a:lnTo>
                  <a:pt x="1304130" y="13644"/>
                </a:lnTo>
                <a:lnTo>
                  <a:pt x="1312782" y="23391"/>
                </a:lnTo>
                <a:lnTo>
                  <a:pt x="1318425" y="37036"/>
                </a:lnTo>
                <a:lnTo>
                  <a:pt x="1320442" y="52630"/>
                </a:lnTo>
                <a:lnTo>
                  <a:pt x="1320297" y="99413"/>
                </a:lnTo>
                <a:lnTo>
                  <a:pt x="1100060" y="99413"/>
                </a:lnTo>
                <a:lnTo>
                  <a:pt x="1086532" y="101362"/>
                </a:lnTo>
                <a:lnTo>
                  <a:pt x="1051616" y="116956"/>
                </a:lnTo>
                <a:lnTo>
                  <a:pt x="1032690" y="134500"/>
                </a:lnTo>
                <a:lnTo>
                  <a:pt x="1025187" y="142297"/>
                </a:lnTo>
                <a:lnTo>
                  <a:pt x="1008226" y="189079"/>
                </a:lnTo>
                <a:lnTo>
                  <a:pt x="1005414" y="231963"/>
                </a:lnTo>
                <a:lnTo>
                  <a:pt x="1005824" y="247558"/>
                </a:lnTo>
                <a:lnTo>
                  <a:pt x="1011838" y="286543"/>
                </a:lnTo>
                <a:lnTo>
                  <a:pt x="1036550" y="329427"/>
                </a:lnTo>
                <a:lnTo>
                  <a:pt x="1043835" y="335275"/>
                </a:lnTo>
                <a:lnTo>
                  <a:pt x="1052438" y="343072"/>
                </a:lnTo>
                <a:lnTo>
                  <a:pt x="1062487" y="348920"/>
                </a:lnTo>
                <a:lnTo>
                  <a:pt x="1074110" y="352819"/>
                </a:lnTo>
                <a:lnTo>
                  <a:pt x="1087436" y="356717"/>
                </a:lnTo>
                <a:close/>
              </a:path>
              <a:path w="1320800" h="462279">
                <a:moveTo>
                  <a:pt x="608687" y="161790"/>
                </a:moveTo>
                <a:lnTo>
                  <a:pt x="521176" y="161790"/>
                </a:lnTo>
                <a:lnTo>
                  <a:pt x="547417" y="122804"/>
                </a:lnTo>
                <a:lnTo>
                  <a:pt x="538421" y="116956"/>
                </a:lnTo>
                <a:lnTo>
                  <a:pt x="528534" y="111108"/>
                </a:lnTo>
                <a:lnTo>
                  <a:pt x="517680" y="107210"/>
                </a:lnTo>
                <a:lnTo>
                  <a:pt x="505780" y="105260"/>
                </a:lnTo>
                <a:lnTo>
                  <a:pt x="492758" y="101362"/>
                </a:lnTo>
                <a:lnTo>
                  <a:pt x="478536" y="99413"/>
                </a:lnTo>
                <a:lnTo>
                  <a:pt x="713355" y="99413"/>
                </a:lnTo>
                <a:lnTo>
                  <a:pt x="700790" y="101362"/>
                </a:lnTo>
                <a:lnTo>
                  <a:pt x="694903" y="103311"/>
                </a:lnTo>
                <a:lnTo>
                  <a:pt x="608687" y="103311"/>
                </a:lnTo>
                <a:lnTo>
                  <a:pt x="608687" y="161790"/>
                </a:lnTo>
                <a:close/>
              </a:path>
              <a:path w="1320800" h="462279">
                <a:moveTo>
                  <a:pt x="1102593" y="358667"/>
                </a:moveTo>
                <a:lnTo>
                  <a:pt x="734067" y="358667"/>
                </a:lnTo>
                <a:lnTo>
                  <a:pt x="746666" y="356717"/>
                </a:lnTo>
                <a:lnTo>
                  <a:pt x="758649" y="352819"/>
                </a:lnTo>
                <a:lnTo>
                  <a:pt x="791554" y="331377"/>
                </a:lnTo>
                <a:lnTo>
                  <a:pt x="809406" y="290442"/>
                </a:lnTo>
                <a:lnTo>
                  <a:pt x="814117" y="249507"/>
                </a:lnTo>
                <a:lnTo>
                  <a:pt x="814714" y="218319"/>
                </a:lnTo>
                <a:lnTo>
                  <a:pt x="814191" y="204674"/>
                </a:lnTo>
                <a:lnTo>
                  <a:pt x="808645" y="163739"/>
                </a:lnTo>
                <a:lnTo>
                  <a:pt x="786504" y="120855"/>
                </a:lnTo>
                <a:lnTo>
                  <a:pt x="745072" y="101362"/>
                </a:lnTo>
                <a:lnTo>
                  <a:pt x="730348" y="99413"/>
                </a:lnTo>
                <a:lnTo>
                  <a:pt x="875109" y="99413"/>
                </a:lnTo>
                <a:lnTo>
                  <a:pt x="875109" y="103311"/>
                </a:lnTo>
                <a:lnTo>
                  <a:pt x="845939" y="103311"/>
                </a:lnTo>
                <a:lnTo>
                  <a:pt x="845939" y="142297"/>
                </a:lnTo>
                <a:lnTo>
                  <a:pt x="875109" y="142297"/>
                </a:lnTo>
                <a:lnTo>
                  <a:pt x="875639" y="296290"/>
                </a:lnTo>
                <a:lnTo>
                  <a:pt x="878272" y="309935"/>
                </a:lnTo>
                <a:lnTo>
                  <a:pt x="899894" y="343072"/>
                </a:lnTo>
                <a:lnTo>
                  <a:pt x="943173" y="356717"/>
                </a:lnTo>
                <a:lnTo>
                  <a:pt x="1087436" y="356717"/>
                </a:lnTo>
                <a:lnTo>
                  <a:pt x="1102593" y="358667"/>
                </a:lnTo>
                <a:close/>
              </a:path>
              <a:path w="1320800" h="462279">
                <a:moveTo>
                  <a:pt x="1319491" y="358667"/>
                </a:moveTo>
                <a:lnTo>
                  <a:pt x="1119709" y="358667"/>
                </a:lnTo>
                <a:lnTo>
                  <a:pt x="1134176" y="356717"/>
                </a:lnTo>
                <a:lnTo>
                  <a:pt x="1147369" y="354768"/>
                </a:lnTo>
                <a:lnTo>
                  <a:pt x="1159328" y="348920"/>
                </a:lnTo>
                <a:lnTo>
                  <a:pt x="1170092" y="343072"/>
                </a:lnTo>
                <a:lnTo>
                  <a:pt x="1179704" y="335275"/>
                </a:lnTo>
                <a:lnTo>
                  <a:pt x="1188204" y="329427"/>
                </a:lnTo>
                <a:lnTo>
                  <a:pt x="1209242" y="292391"/>
                </a:lnTo>
                <a:lnTo>
                  <a:pt x="1217090" y="239761"/>
                </a:lnTo>
                <a:lnTo>
                  <a:pt x="1217329" y="222217"/>
                </a:lnTo>
                <a:lnTo>
                  <a:pt x="1216808" y="208572"/>
                </a:lnTo>
                <a:lnTo>
                  <a:pt x="1210470" y="169587"/>
                </a:lnTo>
                <a:lnTo>
                  <a:pt x="1185477" y="126703"/>
                </a:lnTo>
                <a:lnTo>
                  <a:pt x="1146279" y="105260"/>
                </a:lnTo>
                <a:lnTo>
                  <a:pt x="1117436" y="99413"/>
                </a:lnTo>
                <a:lnTo>
                  <a:pt x="1320297" y="99413"/>
                </a:lnTo>
                <a:lnTo>
                  <a:pt x="1319491" y="358667"/>
                </a:lnTo>
                <a:close/>
              </a:path>
              <a:path w="1320800" h="462279">
                <a:moveTo>
                  <a:pt x="210396" y="311884"/>
                </a:moveTo>
                <a:lnTo>
                  <a:pt x="193238" y="311884"/>
                </a:lnTo>
                <a:lnTo>
                  <a:pt x="181140" y="307985"/>
                </a:lnTo>
                <a:lnTo>
                  <a:pt x="170777" y="300188"/>
                </a:lnTo>
                <a:lnTo>
                  <a:pt x="162696" y="288493"/>
                </a:lnTo>
                <a:lnTo>
                  <a:pt x="157446" y="274848"/>
                </a:lnTo>
                <a:lnTo>
                  <a:pt x="155575" y="257304"/>
                </a:lnTo>
                <a:lnTo>
                  <a:pt x="155575" y="103311"/>
                </a:lnTo>
                <a:lnTo>
                  <a:pt x="258643" y="103311"/>
                </a:lnTo>
                <a:lnTo>
                  <a:pt x="257522" y="270949"/>
                </a:lnTo>
                <a:lnTo>
                  <a:pt x="225089" y="307985"/>
                </a:lnTo>
                <a:lnTo>
                  <a:pt x="210396" y="311884"/>
                </a:lnTo>
                <a:close/>
              </a:path>
              <a:path w="1320800" h="462279">
                <a:moveTo>
                  <a:pt x="417131" y="356717"/>
                </a:moveTo>
                <a:lnTo>
                  <a:pt x="311150" y="356717"/>
                </a:lnTo>
                <a:lnTo>
                  <a:pt x="311150" y="103311"/>
                </a:lnTo>
                <a:lnTo>
                  <a:pt x="424058" y="103311"/>
                </a:lnTo>
                <a:lnTo>
                  <a:pt x="417013" y="105260"/>
                </a:lnTo>
                <a:lnTo>
                  <a:pt x="404119" y="111108"/>
                </a:lnTo>
                <a:lnTo>
                  <a:pt x="374725" y="138398"/>
                </a:lnTo>
                <a:lnTo>
                  <a:pt x="363679" y="179333"/>
                </a:lnTo>
                <a:lnTo>
                  <a:pt x="365233" y="192978"/>
                </a:lnTo>
                <a:lnTo>
                  <a:pt x="383997" y="228065"/>
                </a:lnTo>
                <a:lnTo>
                  <a:pt x="422553" y="243659"/>
                </a:lnTo>
                <a:lnTo>
                  <a:pt x="491675" y="251456"/>
                </a:lnTo>
                <a:lnTo>
                  <a:pt x="504047" y="257304"/>
                </a:lnTo>
                <a:lnTo>
                  <a:pt x="511088" y="269000"/>
                </a:lnTo>
                <a:lnTo>
                  <a:pt x="513257" y="282645"/>
                </a:lnTo>
                <a:lnTo>
                  <a:pt x="510871" y="290442"/>
                </a:lnTo>
                <a:lnTo>
                  <a:pt x="385048" y="290442"/>
                </a:lnTo>
                <a:lnTo>
                  <a:pt x="359787" y="329427"/>
                </a:lnTo>
                <a:lnTo>
                  <a:pt x="370345" y="337224"/>
                </a:lnTo>
                <a:lnTo>
                  <a:pt x="381358" y="345022"/>
                </a:lnTo>
                <a:lnTo>
                  <a:pt x="392827" y="348920"/>
                </a:lnTo>
                <a:lnTo>
                  <a:pt x="404751" y="352819"/>
                </a:lnTo>
                <a:lnTo>
                  <a:pt x="417131" y="356717"/>
                </a:lnTo>
                <a:close/>
              </a:path>
              <a:path w="1320800" h="462279">
                <a:moveTo>
                  <a:pt x="657304" y="130601"/>
                </a:moveTo>
                <a:lnTo>
                  <a:pt x="657304" y="103311"/>
                </a:lnTo>
                <a:lnTo>
                  <a:pt x="694903" y="103311"/>
                </a:lnTo>
                <a:lnTo>
                  <a:pt x="689016" y="105260"/>
                </a:lnTo>
                <a:lnTo>
                  <a:pt x="677920" y="111108"/>
                </a:lnTo>
                <a:lnTo>
                  <a:pt x="667387" y="118905"/>
                </a:lnTo>
                <a:lnTo>
                  <a:pt x="657304" y="130601"/>
                </a:lnTo>
                <a:close/>
              </a:path>
              <a:path w="1320800" h="462279">
                <a:moveTo>
                  <a:pt x="608687" y="360616"/>
                </a:moveTo>
                <a:lnTo>
                  <a:pt x="457001" y="360616"/>
                </a:lnTo>
                <a:lnTo>
                  <a:pt x="488545" y="356717"/>
                </a:lnTo>
                <a:lnTo>
                  <a:pt x="503045" y="352819"/>
                </a:lnTo>
                <a:lnTo>
                  <a:pt x="538575" y="335275"/>
                </a:lnTo>
                <a:lnTo>
                  <a:pt x="559521" y="300188"/>
                </a:lnTo>
                <a:lnTo>
                  <a:pt x="563712" y="270949"/>
                </a:lnTo>
                <a:lnTo>
                  <a:pt x="561521" y="257304"/>
                </a:lnTo>
                <a:lnTo>
                  <a:pt x="530437" y="218319"/>
                </a:lnTo>
                <a:lnTo>
                  <a:pt x="446403" y="202724"/>
                </a:lnTo>
                <a:lnTo>
                  <a:pt x="430694" y="200775"/>
                </a:lnTo>
                <a:lnTo>
                  <a:pt x="420213" y="192978"/>
                </a:lnTo>
                <a:lnTo>
                  <a:pt x="414509" y="183232"/>
                </a:lnTo>
                <a:lnTo>
                  <a:pt x="413133" y="167637"/>
                </a:lnTo>
                <a:lnTo>
                  <a:pt x="418121" y="155942"/>
                </a:lnTo>
                <a:lnTo>
                  <a:pt x="427651" y="148145"/>
                </a:lnTo>
                <a:lnTo>
                  <a:pt x="441834" y="142297"/>
                </a:lnTo>
                <a:lnTo>
                  <a:pt x="474333" y="142297"/>
                </a:lnTo>
                <a:lnTo>
                  <a:pt x="487493" y="144246"/>
                </a:lnTo>
                <a:lnTo>
                  <a:pt x="499916" y="148145"/>
                </a:lnTo>
                <a:lnTo>
                  <a:pt x="511259" y="153992"/>
                </a:lnTo>
                <a:lnTo>
                  <a:pt x="521176" y="161790"/>
                </a:lnTo>
                <a:lnTo>
                  <a:pt x="608687" y="161790"/>
                </a:lnTo>
                <a:lnTo>
                  <a:pt x="608687" y="360616"/>
                </a:lnTo>
                <a:close/>
              </a:path>
              <a:path w="1320800" h="462279">
                <a:moveTo>
                  <a:pt x="474745" y="313833"/>
                </a:moveTo>
                <a:lnTo>
                  <a:pt x="432239" y="313833"/>
                </a:lnTo>
                <a:lnTo>
                  <a:pt x="407132" y="306036"/>
                </a:lnTo>
                <a:lnTo>
                  <a:pt x="395497" y="298239"/>
                </a:lnTo>
                <a:lnTo>
                  <a:pt x="385048" y="290442"/>
                </a:lnTo>
                <a:lnTo>
                  <a:pt x="510871" y="290442"/>
                </a:lnTo>
                <a:lnTo>
                  <a:pt x="509678" y="294340"/>
                </a:lnTo>
                <a:lnTo>
                  <a:pt x="501689" y="304087"/>
                </a:lnTo>
                <a:lnTo>
                  <a:pt x="489856" y="309935"/>
                </a:lnTo>
                <a:lnTo>
                  <a:pt x="474745" y="313833"/>
                </a:lnTo>
                <a:close/>
              </a:path>
              <a:path w="1320800" h="462279">
                <a:moveTo>
                  <a:pt x="429966" y="358667"/>
                </a:moveTo>
                <a:lnTo>
                  <a:pt x="203331" y="358667"/>
                </a:lnTo>
                <a:lnTo>
                  <a:pt x="216115" y="356717"/>
                </a:lnTo>
                <a:lnTo>
                  <a:pt x="228468" y="352819"/>
                </a:lnTo>
                <a:lnTo>
                  <a:pt x="240154" y="346971"/>
                </a:lnTo>
                <a:lnTo>
                  <a:pt x="250939" y="339174"/>
                </a:lnTo>
                <a:lnTo>
                  <a:pt x="260588" y="331377"/>
                </a:lnTo>
                <a:lnTo>
                  <a:pt x="260588" y="356717"/>
                </a:lnTo>
                <a:lnTo>
                  <a:pt x="417131" y="356717"/>
                </a:lnTo>
                <a:lnTo>
                  <a:pt x="429966" y="358667"/>
                </a:lnTo>
                <a:close/>
              </a:path>
              <a:path w="1320800" h="462279">
                <a:moveTo>
                  <a:pt x="1269880" y="461978"/>
                </a:moveTo>
                <a:lnTo>
                  <a:pt x="659249" y="461978"/>
                </a:lnTo>
                <a:lnTo>
                  <a:pt x="662071" y="333326"/>
                </a:lnTo>
                <a:lnTo>
                  <a:pt x="670942" y="343072"/>
                </a:lnTo>
                <a:lnTo>
                  <a:pt x="680730" y="348920"/>
                </a:lnTo>
                <a:lnTo>
                  <a:pt x="691685" y="352819"/>
                </a:lnTo>
                <a:lnTo>
                  <a:pt x="704059" y="356717"/>
                </a:lnTo>
                <a:lnTo>
                  <a:pt x="718102" y="358667"/>
                </a:lnTo>
                <a:lnTo>
                  <a:pt x="1319491" y="358667"/>
                </a:lnTo>
                <a:lnTo>
                  <a:pt x="1319303" y="419094"/>
                </a:lnTo>
                <a:lnTo>
                  <a:pt x="1314521" y="432739"/>
                </a:lnTo>
                <a:lnTo>
                  <a:pt x="1306573" y="444435"/>
                </a:lnTo>
                <a:lnTo>
                  <a:pt x="1296073" y="454181"/>
                </a:lnTo>
                <a:lnTo>
                  <a:pt x="1283638" y="458080"/>
                </a:lnTo>
                <a:lnTo>
                  <a:pt x="1269880" y="461978"/>
                </a:lnTo>
                <a:close/>
              </a:path>
            </a:pathLst>
          </a:custGeom>
          <a:solidFill>
            <a:srgbClr val="F2F2F2"/>
          </a:solidFill>
        </p:spPr>
        <p:txBody>
          <a:bodyPr wrap="square" lIns="0" tIns="0" rIns="0" bIns="0" rtlCol="0"/>
          <a:lstStyle/>
          <a:p>
            <a:endParaRPr sz="1620">
              <a:solidFill>
                <a:prstClr val="black"/>
              </a:solidFill>
            </a:endParaRPr>
          </a:p>
        </p:txBody>
      </p:sp>
      <p:sp>
        <p:nvSpPr>
          <p:cNvPr id="20" name="bk object 20"/>
          <p:cNvSpPr/>
          <p:nvPr/>
        </p:nvSpPr>
        <p:spPr>
          <a:xfrm>
            <a:off x="0" y="0"/>
            <a:ext cx="9144000" cy="5715000"/>
          </a:xfrm>
          <a:custGeom>
            <a:avLst/>
            <a:gdLst/>
            <a:ahLst/>
            <a:cxnLst/>
            <a:rect l="l" t="t" r="r" b="b"/>
            <a:pathLst>
              <a:path w="9144000" h="5715000">
                <a:moveTo>
                  <a:pt x="0" y="5715000"/>
                </a:moveTo>
                <a:lnTo>
                  <a:pt x="9144000" y="5715000"/>
                </a:lnTo>
                <a:lnTo>
                  <a:pt x="9144000" y="0"/>
                </a:lnTo>
                <a:lnTo>
                  <a:pt x="0" y="0"/>
                </a:lnTo>
                <a:lnTo>
                  <a:pt x="0" y="5715000"/>
                </a:lnTo>
                <a:close/>
              </a:path>
            </a:pathLst>
          </a:custGeom>
          <a:solidFill>
            <a:srgbClr val="003865"/>
          </a:solidFill>
        </p:spPr>
        <p:txBody>
          <a:bodyPr wrap="square" lIns="0" tIns="0" rIns="0" bIns="0" rtlCol="0"/>
          <a:lstStyle/>
          <a:p>
            <a:endParaRPr sz="162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FFA5CF0-3810-4806-98EB-CF10B72F4D9C}" type="datetime1">
              <a:rPr lang="en-US" smtClean="0">
                <a:solidFill>
                  <a:prstClr val="black">
                    <a:tint val="75000"/>
                  </a:prstClr>
                </a:solidFill>
              </a:rPr>
              <a:t>1/25/2018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80" b="0" i="0">
                <a:solidFill>
                  <a:srgbClr val="8A8A8A"/>
                </a:solidFill>
                <a:latin typeface="Segoe UI"/>
                <a:cs typeface="Segoe UI"/>
              </a:defRPr>
            </a:lvl1pPr>
          </a:lstStyle>
          <a:p>
            <a:pPr marL="96583"/>
            <a:fld id="{81D60167-4931-47E6-BA6A-407CBD079E47}" type="slidenum">
              <a:rPr lang="en-US" smtClean="0"/>
              <a:pPr marL="96583"/>
              <a:t>‹#›</a:t>
            </a:fld>
            <a:endParaRPr lang="en-US" dirty="0"/>
          </a:p>
        </p:txBody>
      </p:sp>
    </p:spTree>
    <p:extLst>
      <p:ext uri="{BB962C8B-B14F-4D97-AF65-F5344CB8AC3E}">
        <p14:creationId xmlns:p14="http://schemas.microsoft.com/office/powerpoint/2010/main" val="2090628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541" y="2067568"/>
            <a:ext cx="7614919"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a:xfrm>
            <a:off x="457200" y="5297489"/>
            <a:ext cx="2133600" cy="276999"/>
          </a:xfrm>
          <a:prstGeom prst="rect">
            <a:avLst/>
          </a:prstGeom>
        </p:spPr>
        <p:txBody>
          <a:bodyPr/>
          <a:lstStyle>
            <a:lvl1pPr>
              <a:defRPr/>
            </a:lvl1pPr>
          </a:lstStyle>
          <a:p>
            <a:pPr>
              <a:defRPr/>
            </a:pPr>
            <a:fld id="{1A317DB9-C504-466E-A4B5-6D7417915E95}" type="datetime1">
              <a:rPr lang="en-US" smtClean="0"/>
              <a:t>1/25/2018</a:t>
            </a:fld>
            <a:endParaRPr lang="en-US" dirty="0"/>
          </a:p>
        </p:txBody>
      </p:sp>
      <p:sp>
        <p:nvSpPr>
          <p:cNvPr id="5" name="Rectangle 2053"/>
          <p:cNvSpPr>
            <a:spLocks noGrp="1" noChangeArrowheads="1"/>
          </p:cNvSpPr>
          <p:nvPr>
            <p:ph type="ftr" sz="quarter" idx="11"/>
          </p:nvPr>
        </p:nvSpPr>
        <p:spPr>
          <a:xfrm>
            <a:off x="3124200" y="5297489"/>
            <a:ext cx="2895600" cy="276999"/>
          </a:xfrm>
          <a:prstGeom prst="rect">
            <a:avLst/>
          </a:prstGeom>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xfrm>
            <a:off x="6553200" y="5297489"/>
            <a:ext cx="2133600" cy="166199"/>
          </a:xfrm>
          <a:prstGeom prst="rect">
            <a:avLst/>
          </a:prstGeom>
        </p:spPr>
        <p:txBody>
          <a:bodyPr/>
          <a:lstStyle>
            <a:lvl1pPr>
              <a:defRPr/>
            </a:lvl1pPr>
          </a:lstStyle>
          <a:p>
            <a:pPr>
              <a:defRPr/>
            </a:pPr>
            <a:fld id="{EEE97039-BFD6-411F-8B0F-8DF5F200D711}" type="slidenum">
              <a:rPr lang="en-US"/>
              <a:pPr>
                <a:defRPr/>
              </a:pPr>
              <a:t>‹#›</a:t>
            </a:fld>
            <a:endParaRPr lang="en-US" dirty="0"/>
          </a:p>
        </p:txBody>
      </p:sp>
    </p:spTree>
    <p:extLst>
      <p:ext uri="{BB962C8B-B14F-4D97-AF65-F5344CB8AC3E}">
        <p14:creationId xmlns:p14="http://schemas.microsoft.com/office/powerpoint/2010/main" val="54217637"/>
      </p:ext>
    </p:extLst>
  </p:cSld>
  <p:clrMapOvr>
    <a:masterClrMapping/>
  </p:clrMapOvr>
  <p:transition>
    <p:checke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196" y="6440"/>
            <a:ext cx="9150196" cy="5457066"/>
          </a:xfrm>
          <a:prstGeom prst="rect">
            <a:avLst/>
          </a:prstGeom>
        </p:spPr>
      </p:pic>
      <p:sp>
        <p:nvSpPr>
          <p:cNvPr id="2" name="Title 1"/>
          <p:cNvSpPr>
            <a:spLocks noGrp="1"/>
          </p:cNvSpPr>
          <p:nvPr>
            <p:ph type="ctrTitle"/>
          </p:nvPr>
        </p:nvSpPr>
        <p:spPr>
          <a:xfrm>
            <a:off x="685800" y="1277208"/>
            <a:ext cx="7772400" cy="40011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276999"/>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0"/>
            <a:ext cx="2133600" cy="276999"/>
          </a:xfrm>
          <a:prstGeom prst="rect">
            <a:avLst/>
          </a:prstGeom>
        </p:spPr>
        <p:txBody>
          <a:bodyPr/>
          <a:lstStyle>
            <a:lvl1pPr>
              <a:defRPr>
                <a:latin typeface="Segoe UI"/>
              </a:defRPr>
            </a:lvl1pPr>
          </a:lstStyle>
          <a:p>
            <a:fld id="{091691E4-DAAC-4454-9EE3-06E68F6E7FA3}" type="datetime1">
              <a:rPr lang="en-US" smtClean="0"/>
              <a:t>1/25/2018</a:t>
            </a:fld>
            <a:endParaRPr lang="en-US" dirty="0"/>
          </a:p>
        </p:txBody>
      </p:sp>
      <p:sp>
        <p:nvSpPr>
          <p:cNvPr id="5" name="Footer Placeholder 4"/>
          <p:cNvSpPr>
            <a:spLocks noGrp="1"/>
          </p:cNvSpPr>
          <p:nvPr>
            <p:ph type="ftr" sz="quarter" idx="11"/>
          </p:nvPr>
        </p:nvSpPr>
        <p:spPr>
          <a:xfrm>
            <a:off x="3124200" y="5296960"/>
            <a:ext cx="2895600" cy="276999"/>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60"/>
            <a:ext cx="2133600" cy="166199"/>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40339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449CE-6F2F-4256-94CC-5081CC95C6F5}" type="datetime1">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38E2E0C7-5D75-4ECA-8DDC-AD923C2F2ECF}" type="datetime1">
              <a:rPr lang="en-US" smtClean="0"/>
              <a:t>1/25/2018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62243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B008797-E4C8-44D9-A983-334E9C5B0668}" type="datetime1">
              <a:rPr lang="en-US" smtClean="0"/>
              <a:t>1/25/2018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942945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67469-A66E-431E-97F3-41BEAFE5B18E}" type="datetime1">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503739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C2B13-5BF5-4617-87A3-16BD15F479D4}" type="datetime1">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98385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DDA5D8-374E-41F1-87F4-41DD744E9316}" type="datetime1">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788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1075C-DC33-43AA-877C-AA5FF71563CE}" type="datetime1">
              <a:rPr lang="en-US" smtClean="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00415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64686-8060-4BF0-8F26-D5D48686DE58}" type="datetime1">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242560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874000" y="5338233"/>
            <a:ext cx="457200" cy="276999"/>
          </a:xfrm>
          <a:prstGeom prst="rect">
            <a:avLst/>
          </a:prstGeom>
          <a:noFill/>
        </p:spPr>
        <p:txBody>
          <a:bodyPr wrap="square" rtlCol="0">
            <a:spAutoFit/>
          </a:bodyPr>
          <a:lstStyle/>
          <a:p>
            <a:fld id="{F3E897E1-D050-4D27-8FDC-41C98ECC2C2F}" type="slidenum">
              <a:rPr lang="en-US" sz="1200" b="1" smtClean="0"/>
              <a:t>‹#›</a:t>
            </a:fld>
            <a:endParaRPr lang="en-US" sz="1200" b="1" dirty="0"/>
          </a:p>
        </p:txBody>
      </p:sp>
    </p:spTree>
    <p:extLst>
      <p:ext uri="{BB962C8B-B14F-4D97-AF65-F5344CB8AC3E}">
        <p14:creationId xmlns:p14="http://schemas.microsoft.com/office/powerpoint/2010/main" val="26399428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4C804-82D1-48ED-9AFB-A2F65673B1B8}" type="datetime1">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01567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713EC-25E4-4A78-B0CA-443B1C4427D2}" type="datetime1">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32055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3C41E-8DFA-4B20-BEC9-1AAF2D8AAA71}" type="datetime1">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0410106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6989086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771650"/>
            <a:ext cx="7772400" cy="120014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200400"/>
            <a:ext cx="6400799" cy="1428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1/25/2018</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1286937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1/25/2018</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2389516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07619" y="1583467"/>
            <a:ext cx="2721610" cy="2909570"/>
          </a:xfrm>
          <a:prstGeom prst="rect">
            <a:avLst/>
          </a:prstGeom>
        </p:spPr>
        <p:txBody>
          <a:bodyPr wrap="square" lIns="0" tIns="0" rIns="0" bIns="0">
            <a:spAutoFit/>
          </a:bodyPr>
          <a:lstStyle>
            <a:lvl1pPr>
              <a:defRPr sz="2400" b="0" i="1">
                <a:solidFill>
                  <a:schemeClr val="tx1"/>
                </a:solidFill>
                <a:latin typeface="Calibri"/>
                <a:cs typeface="Calibri"/>
              </a:defRPr>
            </a:lvl1pPr>
          </a:lstStyle>
          <a:p>
            <a:endParaRPr/>
          </a:p>
        </p:txBody>
      </p:sp>
      <p:sp>
        <p:nvSpPr>
          <p:cNvPr id="4" name="Holder 4"/>
          <p:cNvSpPr>
            <a:spLocks noGrp="1"/>
          </p:cNvSpPr>
          <p:nvPr>
            <p:ph sz="half" idx="3"/>
          </p:nvPr>
        </p:nvSpPr>
        <p:spPr>
          <a:xfrm>
            <a:off x="4709159" y="1314450"/>
            <a:ext cx="397764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1/25/2018</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199051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1/25/2018</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5423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1/25/2018</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2948870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449CE-6F2F-4256-94CC-5081CC95C6F5}" type="datetime1">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54143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7324"/>
          <a:stretch/>
        </p:blipFill>
        <p:spPr>
          <a:xfrm>
            <a:off x="-6196" y="6439"/>
            <a:ext cx="9150196" cy="5457066"/>
          </a:xfrm>
          <a:prstGeom prst="rect">
            <a:avLst/>
          </a:prstGeom>
        </p:spPr>
      </p:pic>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90270CD2-973F-43AD-9496-D1E13FA2E178}" type="datetime1">
              <a:rPr lang="en-US" smtClean="0"/>
              <a:t>1/25/2018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50080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43169-E095-44FF-AA20-9AEC3613FDAF}" type="datetime1">
              <a:rPr lang="en-US" smtClean="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AE4E26-1126-48A6-A715-1B6FEE367B02}" type="datetime1">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72D9F-77EA-426C-AD88-403DBF4D5FEE}" type="datetime1">
              <a:rPr lang="en-US" smtClean="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DFC62-4E28-48C9-9DD2-06A7CAA29681}" type="datetime1">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6" Type="http://schemas.openxmlformats.org/officeDocument/2006/relationships/image" Target="../media/image1.emf"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theme" Target="../theme/theme1.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2.xml" />
  <Relationship Id="rId13" Type="http://schemas.openxmlformats.org/officeDocument/2006/relationships/theme" Target="../theme/theme2.xml" />
  <Relationship Id="rId3" Type="http://schemas.openxmlformats.org/officeDocument/2006/relationships/slideLayout" Target="../slideLayouts/slideLayout17.xml" />
  <Relationship Id="rId7" Type="http://schemas.openxmlformats.org/officeDocument/2006/relationships/slideLayout" Target="../slideLayouts/slideLayout21.xml" />
  <Relationship Id="rId12" Type="http://schemas.openxmlformats.org/officeDocument/2006/relationships/slideLayout" Target="../slideLayouts/slideLayout26.xml" />
  <Relationship Id="rId2" Type="http://schemas.openxmlformats.org/officeDocument/2006/relationships/slideLayout" Target="../slideLayouts/slideLayout16.xml" />
  <Relationship Id="rId1" Type="http://schemas.openxmlformats.org/officeDocument/2006/relationships/slideLayout" Target="../slideLayouts/slideLayout15.xml" />
  <Relationship Id="rId6" Type="http://schemas.openxmlformats.org/officeDocument/2006/relationships/slideLayout" Target="../slideLayouts/slideLayout20.xml" />
  <Relationship Id="rId11" Type="http://schemas.openxmlformats.org/officeDocument/2006/relationships/slideLayout" Target="../slideLayouts/slideLayout25.xml" />
  <Relationship Id="rId5" Type="http://schemas.openxmlformats.org/officeDocument/2006/relationships/slideLayout" Target="../slideLayouts/slideLayout19.xml" />
  <Relationship Id="rId10" Type="http://schemas.openxmlformats.org/officeDocument/2006/relationships/slideLayout" Target="../slideLayouts/slideLayout24.xml" />
  <Relationship Id="rId4" Type="http://schemas.openxmlformats.org/officeDocument/2006/relationships/slideLayout" Target="../slideLayouts/slideLayout18.xml" />
  <Relationship Id="rId9" Type="http://schemas.openxmlformats.org/officeDocument/2006/relationships/slideLayout" Target="../slideLayouts/slideLayout23.xml" />
  <Relationship Id="rId14" Type="http://schemas.openxmlformats.org/officeDocument/2006/relationships/image" Target="../media/image6.png" />
</Relationships>
</file>

<file path=ppt/slideMasters/_rels/slideMaster3.xml.rels>&#65279;<?xml version="1.0" encoding="UTF-8" standalone="yes"?>
<Relationships xmlns="http://schemas.openxmlformats.org/package/2006/relationships">
  <Relationship Id="rId3" Type="http://schemas.openxmlformats.org/officeDocument/2006/relationships/slideLayout" Target="../slideLayouts/slideLayout29.xml" />
  <Relationship Id="rId7" Type="http://schemas.openxmlformats.org/officeDocument/2006/relationships/theme" Target="../theme/theme3.xml" />
  <Relationship Id="rId2" Type="http://schemas.openxmlformats.org/officeDocument/2006/relationships/slideLayout" Target="../slideLayouts/slideLayout28.xml" />
  <Relationship Id="rId1" Type="http://schemas.openxmlformats.org/officeDocument/2006/relationships/slideLayout" Target="../slideLayouts/slideLayout27.xml" />
  <Relationship Id="rId6" Type="http://schemas.openxmlformats.org/officeDocument/2006/relationships/slideLayout" Target="../slideLayouts/slideLayout32.xml" />
  <Relationship Id="rId5" Type="http://schemas.openxmlformats.org/officeDocument/2006/relationships/slideLayout" Target="../slideLayouts/slideLayout31.xml" />
  <Relationship Id="rId4" Type="http://schemas.openxmlformats.org/officeDocument/2006/relationships/slideLayout" Target="../slideLayouts/slideLayout30.xml" />
</Relationships>
</file>

<file path=ppt/slideMasters/_rels/slideMaster4.xml.rels>&#65279;<?xml version="1.0" encoding="UTF-8" standalone="yes"?>
<Relationships xmlns="http://schemas.openxmlformats.org/package/2006/relationships">
  <Relationship Id="rId8" Type="http://schemas.openxmlformats.org/officeDocument/2006/relationships/theme" Target="../theme/theme4.xml" />
  <Relationship Id="rId3" Type="http://schemas.openxmlformats.org/officeDocument/2006/relationships/slideLayout" Target="../slideLayouts/slideLayout35.xml" />
  <Relationship Id="rId7" Type="http://schemas.openxmlformats.org/officeDocument/2006/relationships/slideLayout" Target="../slideLayouts/slideLayout39.xml" />
  <Relationship Id="rId2" Type="http://schemas.openxmlformats.org/officeDocument/2006/relationships/slideLayout" Target="../slideLayouts/slideLayout34.xml" />
  <Relationship Id="rId1" Type="http://schemas.openxmlformats.org/officeDocument/2006/relationships/slideLayout" Target="../slideLayouts/slideLayout33.xml" />
  <Relationship Id="rId6" Type="http://schemas.openxmlformats.org/officeDocument/2006/relationships/slideLayout" Target="../slideLayouts/slideLayout38.xml" />
  <Relationship Id="rId5" Type="http://schemas.openxmlformats.org/officeDocument/2006/relationships/slideLayout" Target="../slideLayouts/slideLayout37.xml" />
  <Relationship Id="rId4" Type="http://schemas.openxmlformats.org/officeDocument/2006/relationships/slideLayout" Target="../slideLayouts/slideLayout36.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47.xml" />
  <Relationship Id="rId13" Type="http://schemas.openxmlformats.org/officeDocument/2006/relationships/theme" Target="../theme/theme5.xml" />
  <Relationship Id="rId3" Type="http://schemas.openxmlformats.org/officeDocument/2006/relationships/slideLayout" Target="../slideLayouts/slideLayout42.xml" />
  <Relationship Id="rId7" Type="http://schemas.openxmlformats.org/officeDocument/2006/relationships/slideLayout" Target="../slideLayouts/slideLayout46.xml" />
  <Relationship Id="rId12" Type="http://schemas.openxmlformats.org/officeDocument/2006/relationships/slideLayout" Target="../slideLayouts/slideLayout51.xml" />
  <Relationship Id="rId2" Type="http://schemas.openxmlformats.org/officeDocument/2006/relationships/slideLayout" Target="../slideLayouts/slideLayout41.xml" />
  <Relationship Id="rId1" Type="http://schemas.openxmlformats.org/officeDocument/2006/relationships/slideLayout" Target="../slideLayouts/slideLayout40.xml" />
  <Relationship Id="rId6" Type="http://schemas.openxmlformats.org/officeDocument/2006/relationships/slideLayout" Target="../slideLayouts/slideLayout45.xml" />
  <Relationship Id="rId11" Type="http://schemas.openxmlformats.org/officeDocument/2006/relationships/slideLayout" Target="../slideLayouts/slideLayout50.xml" />
  <Relationship Id="rId5" Type="http://schemas.openxmlformats.org/officeDocument/2006/relationships/slideLayout" Target="../slideLayouts/slideLayout44.xml" />
  <Relationship Id="rId10" Type="http://schemas.openxmlformats.org/officeDocument/2006/relationships/slideLayout" Target="../slideLayouts/slideLayout49.xml" />
  <Relationship Id="rId4" Type="http://schemas.openxmlformats.org/officeDocument/2006/relationships/slideLayout" Target="../slideLayouts/slideLayout43.xml" />
  <Relationship Id="rId9" Type="http://schemas.openxmlformats.org/officeDocument/2006/relationships/slideLayout" Target="../slideLayouts/slideLayout48.xml" />
  <Relationship Id="rId14" Type="http://schemas.openxmlformats.org/officeDocument/2006/relationships/image" Target="../media/image12.png" />
</Relationships>
</file>

<file path=ppt/slideMasters/_rels/slideMaster6.xml.rels>&#65279;<?xml version="1.0" encoding="UTF-8" standalone="yes"?>
<Relationships xmlns="http://schemas.openxmlformats.org/package/2006/relationships">
  <Relationship Id="rId8" Type="http://schemas.openxmlformats.org/officeDocument/2006/relationships/theme" Target="../theme/theme6.xml" />
  <Relationship Id="rId3" Type="http://schemas.openxmlformats.org/officeDocument/2006/relationships/slideLayout" Target="../slideLayouts/slideLayout54.xml" />
  <Relationship Id="rId7" Type="http://schemas.openxmlformats.org/officeDocument/2006/relationships/slideLayout" Target="../slideLayouts/slideLayout58.xml" />
  <Relationship Id="rId2" Type="http://schemas.openxmlformats.org/officeDocument/2006/relationships/slideLayout" Target="../slideLayouts/slideLayout53.xml" />
  <Relationship Id="rId1" Type="http://schemas.openxmlformats.org/officeDocument/2006/relationships/slideLayout" Target="../slideLayouts/slideLayout52.xml" />
  <Relationship Id="rId6" Type="http://schemas.openxmlformats.org/officeDocument/2006/relationships/slideLayout" Target="../slideLayouts/slideLayout57.xml" />
  <Relationship Id="rId5" Type="http://schemas.openxmlformats.org/officeDocument/2006/relationships/slideLayout" Target="../slideLayouts/slideLayout56.xml" />
  <Relationship Id="rId4" Type="http://schemas.openxmlformats.org/officeDocument/2006/relationships/slideLayout" Target="../slideLayouts/slideLayout55.xml" />
</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1605" y="4779975"/>
            <a:ext cx="1324718" cy="466861"/>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1540442-C82A-4C50-B925-F22C618B108C}" type="datetime1">
              <a:rPr lang="en-US" smtClean="0"/>
              <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712" r:id="rId14"/>
  </p:sldLayoutIdLst>
  <p:timing>
    <p:tnLst>
      <p:par>
        <p:cTn id="1" dur="indefinite" restart="never" nodeType="tmRoot"/>
      </p:par>
    </p:tnLst>
  </p:timing>
  <p:hf hdr="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5" name="Picture 4" descr="USPTO-logo-black-bug-only-500px.png"/>
          <p:cNvPicPr>
            <a:picLocks noChangeAspect="1"/>
          </p:cNvPicPr>
          <p:nvPr/>
        </p:nvPicPr>
        <p:blipFill>
          <a:blip r:embed="rId14" cstate="print">
            <a:alphaModFix amt="4000"/>
            <a:extLst>
              <a:ext uri="{28A0092B-C50C-407E-A947-70E740481C1C}">
                <a14:useLocalDpi xmlns:a14="http://schemas.microsoft.com/office/drawing/2010/main" val="0"/>
              </a:ext>
            </a:extLst>
          </a:blip>
          <a:stretch>
            <a:fillRect/>
          </a:stretch>
        </p:blipFill>
        <p:spPr>
          <a:xfrm>
            <a:off x="7404529" y="4897519"/>
            <a:ext cx="1338875" cy="466862"/>
          </a:xfrm>
          <a:prstGeom prst="rect">
            <a:avLst/>
          </a:prstGeom>
        </p:spPr>
      </p:pic>
    </p:spTree>
    <p:extLst>
      <p:ext uri="{BB962C8B-B14F-4D97-AF65-F5344CB8AC3E}">
        <p14:creationId xmlns:p14="http://schemas.microsoft.com/office/powerpoint/2010/main" val="6030512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342900" rtl="0" eaLnBrk="1" latinLnBrk="0" hangingPunct="1">
        <a:spcBef>
          <a:spcPct val="0"/>
        </a:spcBef>
        <a:buNone/>
        <a:defRPr sz="3300" b="1" kern="1200">
          <a:solidFill>
            <a:schemeClr val="tx1"/>
          </a:solidFill>
          <a:latin typeface="Segoe UI"/>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Segoe UI"/>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Segoe UI"/>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Segoe UI"/>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Segoe UI"/>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Segoe U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6804" y="472882"/>
            <a:ext cx="6730390" cy="677108"/>
          </a:xfrm>
          <a:prstGeom prst="rect">
            <a:avLst/>
          </a:prstGeom>
        </p:spPr>
        <p:txBody>
          <a:bodyPr wrap="square" lIns="0" tIns="0" rIns="0" bIns="0">
            <a:spAutoFit/>
          </a:bodyPr>
          <a:lstStyle>
            <a:lvl1pPr>
              <a:defRPr sz="4400" b="1" i="0">
                <a:solidFill>
                  <a:schemeClr val="tx1"/>
                </a:solidFill>
                <a:latin typeface="Segoe UI"/>
                <a:cs typeface="Segoe UI"/>
              </a:defRPr>
            </a:lvl1pPr>
          </a:lstStyle>
          <a:p>
            <a:endParaRPr/>
          </a:p>
        </p:txBody>
      </p:sp>
      <p:sp>
        <p:nvSpPr>
          <p:cNvPr id="3" name="Holder 3"/>
          <p:cNvSpPr>
            <a:spLocks noGrp="1"/>
          </p:cNvSpPr>
          <p:nvPr>
            <p:ph type="body" idx="1"/>
          </p:nvPr>
        </p:nvSpPr>
        <p:spPr>
          <a:xfrm>
            <a:off x="330201" y="1255776"/>
            <a:ext cx="8483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8401051" y="5391555"/>
            <a:ext cx="187959" cy="138499"/>
          </a:xfrm>
          <a:prstGeom prst="rect">
            <a:avLst/>
          </a:prstGeom>
        </p:spPr>
        <p:txBody>
          <a:bodyPr wrap="square" lIns="0" tIns="0" rIns="0" bIns="0">
            <a:spAutoFit/>
          </a:bodyPr>
          <a:lstStyle>
            <a:lvl1pPr>
              <a:defRPr sz="900" b="0" i="0">
                <a:solidFill>
                  <a:srgbClr val="898989"/>
                </a:solidFill>
                <a:latin typeface="Segoe UI"/>
                <a:cs typeface="Segoe UI"/>
              </a:defRPr>
            </a:lvl1pPr>
          </a:lstStyle>
          <a:p>
            <a:pPr marL="22860"/>
            <a:fld id="{81D60167-4931-47E6-BA6A-407CBD079E47}" type="slidenum">
              <a:rPr lang="en-US" spc="-9" smtClean="0"/>
              <a:pPr marL="22860"/>
              <a:t>‹#›</a:t>
            </a:fld>
            <a:endParaRPr lang="en-US" spc="-9" dirty="0"/>
          </a:p>
        </p:txBody>
      </p:sp>
    </p:spTree>
    <p:extLst>
      <p:ext uri="{BB962C8B-B14F-4D97-AF65-F5344CB8AC3E}">
        <p14:creationId xmlns:p14="http://schemas.microsoft.com/office/powerpoint/2010/main" val="12362110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11480">
        <a:defRPr>
          <a:latin typeface="+mn-lt"/>
          <a:ea typeface="+mn-ea"/>
          <a:cs typeface="+mn-cs"/>
        </a:defRPr>
      </a:lvl2pPr>
      <a:lvl3pPr marL="822960">
        <a:defRPr>
          <a:latin typeface="+mn-lt"/>
          <a:ea typeface="+mn-ea"/>
          <a:cs typeface="+mn-cs"/>
        </a:defRPr>
      </a:lvl3pPr>
      <a:lvl4pPr marL="1234440">
        <a:defRPr>
          <a:latin typeface="+mn-lt"/>
          <a:ea typeface="+mn-ea"/>
          <a:cs typeface="+mn-cs"/>
        </a:defRPr>
      </a:lvl4pPr>
      <a:lvl5pPr marL="1645920">
        <a:defRPr>
          <a:latin typeface="+mn-lt"/>
          <a:ea typeface="+mn-ea"/>
          <a:cs typeface="+mn-cs"/>
        </a:defRPr>
      </a:lvl5pPr>
      <a:lvl6pPr marL="2057400">
        <a:defRPr>
          <a:latin typeface="+mn-lt"/>
          <a:ea typeface="+mn-ea"/>
          <a:cs typeface="+mn-cs"/>
        </a:defRPr>
      </a:lvl6pPr>
      <a:lvl7pPr marL="2468880">
        <a:defRPr>
          <a:latin typeface="+mn-lt"/>
          <a:ea typeface="+mn-ea"/>
          <a:cs typeface="+mn-cs"/>
        </a:defRPr>
      </a:lvl7pPr>
      <a:lvl8pPr marL="2880360">
        <a:defRPr>
          <a:latin typeface="+mn-lt"/>
          <a:ea typeface="+mn-ea"/>
          <a:cs typeface="+mn-cs"/>
        </a:defRPr>
      </a:lvl8pPr>
      <a:lvl9pPr marL="3291840">
        <a:defRPr>
          <a:latin typeface="+mn-lt"/>
          <a:ea typeface="+mn-ea"/>
          <a:cs typeface="+mn-cs"/>
        </a:defRPr>
      </a:lvl9pPr>
    </p:bodyStyle>
    <p:otherStyle>
      <a:lvl1pPr marL="0">
        <a:defRPr>
          <a:latin typeface="+mn-lt"/>
          <a:ea typeface="+mn-ea"/>
          <a:cs typeface="+mn-cs"/>
        </a:defRPr>
      </a:lvl1pPr>
      <a:lvl2pPr marL="411480">
        <a:defRPr>
          <a:latin typeface="+mn-lt"/>
          <a:ea typeface="+mn-ea"/>
          <a:cs typeface="+mn-cs"/>
        </a:defRPr>
      </a:lvl2pPr>
      <a:lvl3pPr marL="822960">
        <a:defRPr>
          <a:latin typeface="+mn-lt"/>
          <a:ea typeface="+mn-ea"/>
          <a:cs typeface="+mn-cs"/>
        </a:defRPr>
      </a:lvl3pPr>
      <a:lvl4pPr marL="1234440">
        <a:defRPr>
          <a:latin typeface="+mn-lt"/>
          <a:ea typeface="+mn-ea"/>
          <a:cs typeface="+mn-cs"/>
        </a:defRPr>
      </a:lvl4pPr>
      <a:lvl5pPr marL="1645920">
        <a:defRPr>
          <a:latin typeface="+mn-lt"/>
          <a:ea typeface="+mn-ea"/>
          <a:cs typeface="+mn-cs"/>
        </a:defRPr>
      </a:lvl5pPr>
      <a:lvl6pPr marL="2057400">
        <a:defRPr>
          <a:latin typeface="+mn-lt"/>
          <a:ea typeface="+mn-ea"/>
          <a:cs typeface="+mn-cs"/>
        </a:defRPr>
      </a:lvl6pPr>
      <a:lvl7pPr marL="2468880">
        <a:defRPr>
          <a:latin typeface="+mn-lt"/>
          <a:ea typeface="+mn-ea"/>
          <a:cs typeface="+mn-cs"/>
        </a:defRPr>
      </a:lvl7pPr>
      <a:lvl8pPr marL="2880360">
        <a:defRPr>
          <a:latin typeface="+mn-lt"/>
          <a:ea typeface="+mn-ea"/>
          <a:cs typeface="+mn-cs"/>
        </a:defRPr>
      </a:lvl8pPr>
      <a:lvl9pPr marL="3291840">
        <a:defRPr>
          <a:latin typeface="+mn-lt"/>
          <a:ea typeface="+mn-ea"/>
          <a:cs typeface="+mn-cs"/>
        </a:defRPr>
      </a:lvl9pPr>
    </p:otherStyle>
  </p:txStyles>
</p:sldMaster>
</file>

<file path=ppt/slideMasters/slideMaster4.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142730"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003865"/>
          </a:solidFill>
        </p:spPr>
        <p:txBody>
          <a:bodyPr wrap="square" lIns="0" tIns="0" rIns="0" bIns="0" rtlCol="0"/>
          <a:lstStyle/>
          <a:p>
            <a:endParaRPr sz="1620">
              <a:solidFill>
                <a:prstClr val="black"/>
              </a:solidFill>
            </a:endParaRPr>
          </a:p>
        </p:txBody>
      </p:sp>
      <p:sp>
        <p:nvSpPr>
          <p:cNvPr id="17" name="bk object 17"/>
          <p:cNvSpPr/>
          <p:nvPr/>
        </p:nvSpPr>
        <p:spPr>
          <a:xfrm>
            <a:off x="8467322" y="4927409"/>
            <a:ext cx="111125" cy="167640"/>
          </a:xfrm>
          <a:custGeom>
            <a:avLst/>
            <a:gdLst/>
            <a:ahLst/>
            <a:cxnLst/>
            <a:rect l="l" t="t" r="r" b="b"/>
            <a:pathLst>
              <a:path w="111125" h="167639">
                <a:moveTo>
                  <a:pt x="48593" y="167391"/>
                </a:moveTo>
                <a:lnTo>
                  <a:pt x="13740" y="149837"/>
                </a:lnTo>
                <a:lnTo>
                  <a:pt x="784" y="104781"/>
                </a:lnTo>
                <a:lnTo>
                  <a:pt x="0" y="72735"/>
                </a:lnTo>
                <a:lnTo>
                  <a:pt x="787" y="58872"/>
                </a:lnTo>
                <a:lnTo>
                  <a:pt x="18329" y="12707"/>
                </a:lnTo>
                <a:lnTo>
                  <a:pt x="54312" y="0"/>
                </a:lnTo>
                <a:lnTo>
                  <a:pt x="65032" y="775"/>
                </a:lnTo>
                <a:lnTo>
                  <a:pt x="99315" y="21402"/>
                </a:lnTo>
                <a:lnTo>
                  <a:pt x="110478" y="71337"/>
                </a:lnTo>
                <a:lnTo>
                  <a:pt x="110702" y="86240"/>
                </a:lnTo>
                <a:lnTo>
                  <a:pt x="110372" y="99434"/>
                </a:lnTo>
                <a:lnTo>
                  <a:pt x="102627" y="137074"/>
                </a:lnTo>
                <a:lnTo>
                  <a:pt x="64319" y="166639"/>
                </a:lnTo>
                <a:lnTo>
                  <a:pt x="48593" y="167391"/>
                </a:lnTo>
                <a:close/>
              </a:path>
            </a:pathLst>
          </a:custGeom>
          <a:solidFill>
            <a:srgbClr val="F2F2F2"/>
          </a:solidFill>
        </p:spPr>
        <p:txBody>
          <a:bodyPr wrap="square" lIns="0" tIns="0" rIns="0" bIns="0" rtlCol="0"/>
          <a:lstStyle/>
          <a:p>
            <a:endParaRPr sz="1620">
              <a:solidFill>
                <a:prstClr val="black"/>
              </a:solidFill>
            </a:endParaRPr>
          </a:p>
        </p:txBody>
      </p:sp>
      <p:sp>
        <p:nvSpPr>
          <p:cNvPr id="18" name="bk object 18"/>
          <p:cNvSpPr/>
          <p:nvPr/>
        </p:nvSpPr>
        <p:spPr>
          <a:xfrm>
            <a:off x="8070494" y="4928172"/>
            <a:ext cx="104775" cy="167005"/>
          </a:xfrm>
          <a:custGeom>
            <a:avLst/>
            <a:gdLst/>
            <a:ahLst/>
            <a:cxnLst/>
            <a:rect l="l" t="t" r="r" b="b"/>
            <a:pathLst>
              <a:path w="104775" h="167004">
                <a:moveTo>
                  <a:pt x="52480" y="166875"/>
                </a:moveTo>
                <a:lnTo>
                  <a:pt x="14767" y="151184"/>
                </a:lnTo>
                <a:lnTo>
                  <a:pt x="1568" y="112481"/>
                </a:lnTo>
                <a:lnTo>
                  <a:pt x="0" y="78082"/>
                </a:lnTo>
                <a:lnTo>
                  <a:pt x="586" y="62436"/>
                </a:lnTo>
                <a:lnTo>
                  <a:pt x="11039" y="22752"/>
                </a:lnTo>
                <a:lnTo>
                  <a:pt x="44550" y="1392"/>
                </a:lnTo>
                <a:lnTo>
                  <a:pt x="63070" y="0"/>
                </a:lnTo>
                <a:lnTo>
                  <a:pt x="75490" y="3587"/>
                </a:lnTo>
                <a:lnTo>
                  <a:pt x="101417" y="43928"/>
                </a:lnTo>
                <a:lnTo>
                  <a:pt x="104771" y="96450"/>
                </a:lnTo>
                <a:lnTo>
                  <a:pt x="103640" y="112609"/>
                </a:lnTo>
                <a:lnTo>
                  <a:pt x="90237" y="151414"/>
                </a:lnTo>
                <a:lnTo>
                  <a:pt x="52480" y="166875"/>
                </a:lnTo>
                <a:close/>
              </a:path>
            </a:pathLst>
          </a:custGeom>
          <a:solidFill>
            <a:srgbClr val="F2F2F2"/>
          </a:solidFill>
        </p:spPr>
        <p:txBody>
          <a:bodyPr wrap="square" lIns="0" tIns="0" rIns="0" bIns="0" rtlCol="0"/>
          <a:lstStyle/>
          <a:p>
            <a:endParaRPr sz="1620">
              <a:solidFill>
                <a:prstClr val="black"/>
              </a:solidFill>
            </a:endParaRPr>
          </a:p>
        </p:txBody>
      </p:sp>
      <p:sp>
        <p:nvSpPr>
          <p:cNvPr id="19" name="bk object 19"/>
          <p:cNvSpPr/>
          <p:nvPr/>
        </p:nvSpPr>
        <p:spPr>
          <a:xfrm>
            <a:off x="7411218" y="4781212"/>
            <a:ext cx="1320800" cy="462280"/>
          </a:xfrm>
          <a:custGeom>
            <a:avLst/>
            <a:gdLst/>
            <a:ahLst/>
            <a:cxnLst/>
            <a:rect l="l" t="t" r="r" b="b"/>
            <a:pathLst>
              <a:path w="1320800" h="462279">
                <a:moveTo>
                  <a:pt x="608687" y="461978"/>
                </a:moveTo>
                <a:lnTo>
                  <a:pt x="40169" y="460029"/>
                </a:lnTo>
                <a:lnTo>
                  <a:pt x="7474" y="434688"/>
                </a:lnTo>
                <a:lnTo>
                  <a:pt x="0" y="409348"/>
                </a:lnTo>
                <a:lnTo>
                  <a:pt x="1434" y="38985"/>
                </a:lnTo>
                <a:lnTo>
                  <a:pt x="25348" y="5847"/>
                </a:lnTo>
                <a:lnTo>
                  <a:pt x="52506" y="0"/>
                </a:lnTo>
                <a:lnTo>
                  <a:pt x="875109" y="0"/>
                </a:lnTo>
                <a:lnTo>
                  <a:pt x="875109" y="99413"/>
                </a:lnTo>
                <a:lnTo>
                  <a:pt x="446181" y="99413"/>
                </a:lnTo>
                <a:lnTo>
                  <a:pt x="431104" y="101362"/>
                </a:lnTo>
                <a:lnTo>
                  <a:pt x="424058" y="103311"/>
                </a:lnTo>
                <a:lnTo>
                  <a:pt x="105013" y="103311"/>
                </a:lnTo>
                <a:lnTo>
                  <a:pt x="105014" y="265101"/>
                </a:lnTo>
                <a:lnTo>
                  <a:pt x="110520" y="304087"/>
                </a:lnTo>
                <a:lnTo>
                  <a:pt x="130705" y="337224"/>
                </a:lnTo>
                <a:lnTo>
                  <a:pt x="172054" y="356717"/>
                </a:lnTo>
                <a:lnTo>
                  <a:pt x="186609" y="358667"/>
                </a:lnTo>
                <a:lnTo>
                  <a:pt x="443256" y="358667"/>
                </a:lnTo>
                <a:lnTo>
                  <a:pt x="457001" y="360616"/>
                </a:lnTo>
                <a:lnTo>
                  <a:pt x="608687" y="360616"/>
                </a:lnTo>
                <a:lnTo>
                  <a:pt x="608687" y="461978"/>
                </a:lnTo>
                <a:close/>
              </a:path>
              <a:path w="1320800" h="462279">
                <a:moveTo>
                  <a:pt x="1087436" y="356717"/>
                </a:moveTo>
                <a:lnTo>
                  <a:pt x="974288" y="356717"/>
                </a:lnTo>
                <a:lnTo>
                  <a:pt x="974288" y="313833"/>
                </a:lnTo>
                <a:lnTo>
                  <a:pt x="950267" y="311884"/>
                </a:lnTo>
                <a:lnTo>
                  <a:pt x="936103" y="307985"/>
                </a:lnTo>
                <a:lnTo>
                  <a:pt x="928154" y="298239"/>
                </a:lnTo>
                <a:lnTo>
                  <a:pt x="925671" y="284594"/>
                </a:lnTo>
                <a:lnTo>
                  <a:pt x="925671" y="142297"/>
                </a:lnTo>
                <a:lnTo>
                  <a:pt x="974288" y="142297"/>
                </a:lnTo>
                <a:lnTo>
                  <a:pt x="974288" y="103311"/>
                </a:lnTo>
                <a:lnTo>
                  <a:pt x="925671" y="103311"/>
                </a:lnTo>
                <a:lnTo>
                  <a:pt x="925671" y="0"/>
                </a:lnTo>
                <a:lnTo>
                  <a:pt x="1280253" y="0"/>
                </a:lnTo>
                <a:lnTo>
                  <a:pt x="1293082" y="5847"/>
                </a:lnTo>
                <a:lnTo>
                  <a:pt x="1304130" y="13644"/>
                </a:lnTo>
                <a:lnTo>
                  <a:pt x="1312782" y="23391"/>
                </a:lnTo>
                <a:lnTo>
                  <a:pt x="1318425" y="37036"/>
                </a:lnTo>
                <a:lnTo>
                  <a:pt x="1320442" y="52630"/>
                </a:lnTo>
                <a:lnTo>
                  <a:pt x="1320297" y="99413"/>
                </a:lnTo>
                <a:lnTo>
                  <a:pt x="1100060" y="99413"/>
                </a:lnTo>
                <a:lnTo>
                  <a:pt x="1086532" y="101362"/>
                </a:lnTo>
                <a:lnTo>
                  <a:pt x="1051616" y="116956"/>
                </a:lnTo>
                <a:lnTo>
                  <a:pt x="1032690" y="134500"/>
                </a:lnTo>
                <a:lnTo>
                  <a:pt x="1025187" y="142297"/>
                </a:lnTo>
                <a:lnTo>
                  <a:pt x="1008226" y="189079"/>
                </a:lnTo>
                <a:lnTo>
                  <a:pt x="1005414" y="231963"/>
                </a:lnTo>
                <a:lnTo>
                  <a:pt x="1005824" y="247558"/>
                </a:lnTo>
                <a:lnTo>
                  <a:pt x="1011838" y="286543"/>
                </a:lnTo>
                <a:lnTo>
                  <a:pt x="1036550" y="329427"/>
                </a:lnTo>
                <a:lnTo>
                  <a:pt x="1043835" y="335275"/>
                </a:lnTo>
                <a:lnTo>
                  <a:pt x="1052438" y="343072"/>
                </a:lnTo>
                <a:lnTo>
                  <a:pt x="1062487" y="348920"/>
                </a:lnTo>
                <a:lnTo>
                  <a:pt x="1074110" y="352819"/>
                </a:lnTo>
                <a:lnTo>
                  <a:pt x="1087436" y="356717"/>
                </a:lnTo>
                <a:close/>
              </a:path>
              <a:path w="1320800" h="462279">
                <a:moveTo>
                  <a:pt x="608687" y="161790"/>
                </a:moveTo>
                <a:lnTo>
                  <a:pt x="521176" y="161790"/>
                </a:lnTo>
                <a:lnTo>
                  <a:pt x="547417" y="122804"/>
                </a:lnTo>
                <a:lnTo>
                  <a:pt x="538421" y="116956"/>
                </a:lnTo>
                <a:lnTo>
                  <a:pt x="528534" y="111108"/>
                </a:lnTo>
                <a:lnTo>
                  <a:pt x="517680" y="107210"/>
                </a:lnTo>
                <a:lnTo>
                  <a:pt x="505780" y="105260"/>
                </a:lnTo>
                <a:lnTo>
                  <a:pt x="492758" y="101362"/>
                </a:lnTo>
                <a:lnTo>
                  <a:pt x="478536" y="99413"/>
                </a:lnTo>
                <a:lnTo>
                  <a:pt x="713355" y="99413"/>
                </a:lnTo>
                <a:lnTo>
                  <a:pt x="700790" y="101362"/>
                </a:lnTo>
                <a:lnTo>
                  <a:pt x="694903" y="103311"/>
                </a:lnTo>
                <a:lnTo>
                  <a:pt x="608687" y="103311"/>
                </a:lnTo>
                <a:lnTo>
                  <a:pt x="608687" y="161790"/>
                </a:lnTo>
                <a:close/>
              </a:path>
              <a:path w="1320800" h="462279">
                <a:moveTo>
                  <a:pt x="1102593" y="358667"/>
                </a:moveTo>
                <a:lnTo>
                  <a:pt x="734067" y="358667"/>
                </a:lnTo>
                <a:lnTo>
                  <a:pt x="746666" y="356717"/>
                </a:lnTo>
                <a:lnTo>
                  <a:pt x="758649" y="352819"/>
                </a:lnTo>
                <a:lnTo>
                  <a:pt x="791554" y="331377"/>
                </a:lnTo>
                <a:lnTo>
                  <a:pt x="809406" y="290442"/>
                </a:lnTo>
                <a:lnTo>
                  <a:pt x="814117" y="249507"/>
                </a:lnTo>
                <a:lnTo>
                  <a:pt x="814714" y="218319"/>
                </a:lnTo>
                <a:lnTo>
                  <a:pt x="814191" y="204674"/>
                </a:lnTo>
                <a:lnTo>
                  <a:pt x="808645" y="163739"/>
                </a:lnTo>
                <a:lnTo>
                  <a:pt x="786504" y="120855"/>
                </a:lnTo>
                <a:lnTo>
                  <a:pt x="745072" y="101362"/>
                </a:lnTo>
                <a:lnTo>
                  <a:pt x="730348" y="99413"/>
                </a:lnTo>
                <a:lnTo>
                  <a:pt x="875109" y="99413"/>
                </a:lnTo>
                <a:lnTo>
                  <a:pt x="875109" y="103311"/>
                </a:lnTo>
                <a:lnTo>
                  <a:pt x="845939" y="103311"/>
                </a:lnTo>
                <a:lnTo>
                  <a:pt x="845939" y="142297"/>
                </a:lnTo>
                <a:lnTo>
                  <a:pt x="875109" y="142297"/>
                </a:lnTo>
                <a:lnTo>
                  <a:pt x="875639" y="296290"/>
                </a:lnTo>
                <a:lnTo>
                  <a:pt x="878272" y="309935"/>
                </a:lnTo>
                <a:lnTo>
                  <a:pt x="899894" y="343072"/>
                </a:lnTo>
                <a:lnTo>
                  <a:pt x="943173" y="356717"/>
                </a:lnTo>
                <a:lnTo>
                  <a:pt x="1087436" y="356717"/>
                </a:lnTo>
                <a:lnTo>
                  <a:pt x="1102593" y="358667"/>
                </a:lnTo>
                <a:close/>
              </a:path>
              <a:path w="1320800" h="462279">
                <a:moveTo>
                  <a:pt x="1319491" y="358667"/>
                </a:moveTo>
                <a:lnTo>
                  <a:pt x="1119709" y="358667"/>
                </a:lnTo>
                <a:lnTo>
                  <a:pt x="1134176" y="356717"/>
                </a:lnTo>
                <a:lnTo>
                  <a:pt x="1147369" y="354768"/>
                </a:lnTo>
                <a:lnTo>
                  <a:pt x="1159328" y="348920"/>
                </a:lnTo>
                <a:lnTo>
                  <a:pt x="1170092" y="343072"/>
                </a:lnTo>
                <a:lnTo>
                  <a:pt x="1179704" y="335275"/>
                </a:lnTo>
                <a:lnTo>
                  <a:pt x="1188204" y="329427"/>
                </a:lnTo>
                <a:lnTo>
                  <a:pt x="1209242" y="292391"/>
                </a:lnTo>
                <a:lnTo>
                  <a:pt x="1217090" y="239761"/>
                </a:lnTo>
                <a:lnTo>
                  <a:pt x="1217329" y="222217"/>
                </a:lnTo>
                <a:lnTo>
                  <a:pt x="1216808" y="208572"/>
                </a:lnTo>
                <a:lnTo>
                  <a:pt x="1210470" y="169587"/>
                </a:lnTo>
                <a:lnTo>
                  <a:pt x="1185477" y="126703"/>
                </a:lnTo>
                <a:lnTo>
                  <a:pt x="1146279" y="105260"/>
                </a:lnTo>
                <a:lnTo>
                  <a:pt x="1117436" y="99413"/>
                </a:lnTo>
                <a:lnTo>
                  <a:pt x="1320297" y="99413"/>
                </a:lnTo>
                <a:lnTo>
                  <a:pt x="1319491" y="358667"/>
                </a:lnTo>
                <a:close/>
              </a:path>
              <a:path w="1320800" h="462279">
                <a:moveTo>
                  <a:pt x="210396" y="311884"/>
                </a:moveTo>
                <a:lnTo>
                  <a:pt x="193238" y="311884"/>
                </a:lnTo>
                <a:lnTo>
                  <a:pt x="181140" y="307985"/>
                </a:lnTo>
                <a:lnTo>
                  <a:pt x="170777" y="300188"/>
                </a:lnTo>
                <a:lnTo>
                  <a:pt x="162696" y="288493"/>
                </a:lnTo>
                <a:lnTo>
                  <a:pt x="157446" y="274848"/>
                </a:lnTo>
                <a:lnTo>
                  <a:pt x="155575" y="257304"/>
                </a:lnTo>
                <a:lnTo>
                  <a:pt x="155575" y="103311"/>
                </a:lnTo>
                <a:lnTo>
                  <a:pt x="258643" y="103311"/>
                </a:lnTo>
                <a:lnTo>
                  <a:pt x="257522" y="270949"/>
                </a:lnTo>
                <a:lnTo>
                  <a:pt x="225089" y="307985"/>
                </a:lnTo>
                <a:lnTo>
                  <a:pt x="210396" y="311884"/>
                </a:lnTo>
                <a:close/>
              </a:path>
              <a:path w="1320800" h="462279">
                <a:moveTo>
                  <a:pt x="417131" y="356717"/>
                </a:moveTo>
                <a:lnTo>
                  <a:pt x="311150" y="356717"/>
                </a:lnTo>
                <a:lnTo>
                  <a:pt x="311150" y="103311"/>
                </a:lnTo>
                <a:lnTo>
                  <a:pt x="424058" y="103311"/>
                </a:lnTo>
                <a:lnTo>
                  <a:pt x="417013" y="105260"/>
                </a:lnTo>
                <a:lnTo>
                  <a:pt x="404119" y="111108"/>
                </a:lnTo>
                <a:lnTo>
                  <a:pt x="374725" y="138398"/>
                </a:lnTo>
                <a:lnTo>
                  <a:pt x="363679" y="179333"/>
                </a:lnTo>
                <a:lnTo>
                  <a:pt x="365233" y="192978"/>
                </a:lnTo>
                <a:lnTo>
                  <a:pt x="383997" y="228065"/>
                </a:lnTo>
                <a:lnTo>
                  <a:pt x="422553" y="243659"/>
                </a:lnTo>
                <a:lnTo>
                  <a:pt x="491675" y="251456"/>
                </a:lnTo>
                <a:lnTo>
                  <a:pt x="504047" y="257304"/>
                </a:lnTo>
                <a:lnTo>
                  <a:pt x="511088" y="269000"/>
                </a:lnTo>
                <a:lnTo>
                  <a:pt x="513257" y="282645"/>
                </a:lnTo>
                <a:lnTo>
                  <a:pt x="510871" y="290442"/>
                </a:lnTo>
                <a:lnTo>
                  <a:pt x="385048" y="290442"/>
                </a:lnTo>
                <a:lnTo>
                  <a:pt x="359787" y="329427"/>
                </a:lnTo>
                <a:lnTo>
                  <a:pt x="370345" y="337224"/>
                </a:lnTo>
                <a:lnTo>
                  <a:pt x="381358" y="345022"/>
                </a:lnTo>
                <a:lnTo>
                  <a:pt x="392827" y="348920"/>
                </a:lnTo>
                <a:lnTo>
                  <a:pt x="404751" y="352819"/>
                </a:lnTo>
                <a:lnTo>
                  <a:pt x="417131" y="356717"/>
                </a:lnTo>
                <a:close/>
              </a:path>
              <a:path w="1320800" h="462279">
                <a:moveTo>
                  <a:pt x="657304" y="130601"/>
                </a:moveTo>
                <a:lnTo>
                  <a:pt x="657304" y="103311"/>
                </a:lnTo>
                <a:lnTo>
                  <a:pt x="694903" y="103311"/>
                </a:lnTo>
                <a:lnTo>
                  <a:pt x="689016" y="105260"/>
                </a:lnTo>
                <a:lnTo>
                  <a:pt x="677920" y="111108"/>
                </a:lnTo>
                <a:lnTo>
                  <a:pt x="667387" y="118905"/>
                </a:lnTo>
                <a:lnTo>
                  <a:pt x="657304" y="130601"/>
                </a:lnTo>
                <a:close/>
              </a:path>
              <a:path w="1320800" h="462279">
                <a:moveTo>
                  <a:pt x="608687" y="360616"/>
                </a:moveTo>
                <a:lnTo>
                  <a:pt x="457001" y="360616"/>
                </a:lnTo>
                <a:lnTo>
                  <a:pt x="488545" y="356717"/>
                </a:lnTo>
                <a:lnTo>
                  <a:pt x="503045" y="352819"/>
                </a:lnTo>
                <a:lnTo>
                  <a:pt x="538575" y="335275"/>
                </a:lnTo>
                <a:lnTo>
                  <a:pt x="559521" y="300188"/>
                </a:lnTo>
                <a:lnTo>
                  <a:pt x="563712" y="270949"/>
                </a:lnTo>
                <a:lnTo>
                  <a:pt x="561521" y="257304"/>
                </a:lnTo>
                <a:lnTo>
                  <a:pt x="530437" y="218319"/>
                </a:lnTo>
                <a:lnTo>
                  <a:pt x="446403" y="202724"/>
                </a:lnTo>
                <a:lnTo>
                  <a:pt x="430694" y="200775"/>
                </a:lnTo>
                <a:lnTo>
                  <a:pt x="420213" y="192978"/>
                </a:lnTo>
                <a:lnTo>
                  <a:pt x="414509" y="183232"/>
                </a:lnTo>
                <a:lnTo>
                  <a:pt x="413133" y="167637"/>
                </a:lnTo>
                <a:lnTo>
                  <a:pt x="418121" y="155942"/>
                </a:lnTo>
                <a:lnTo>
                  <a:pt x="427651" y="148145"/>
                </a:lnTo>
                <a:lnTo>
                  <a:pt x="441834" y="142297"/>
                </a:lnTo>
                <a:lnTo>
                  <a:pt x="474333" y="142297"/>
                </a:lnTo>
                <a:lnTo>
                  <a:pt x="487493" y="144246"/>
                </a:lnTo>
                <a:lnTo>
                  <a:pt x="499916" y="148145"/>
                </a:lnTo>
                <a:lnTo>
                  <a:pt x="511259" y="153992"/>
                </a:lnTo>
                <a:lnTo>
                  <a:pt x="521176" y="161790"/>
                </a:lnTo>
                <a:lnTo>
                  <a:pt x="608687" y="161790"/>
                </a:lnTo>
                <a:lnTo>
                  <a:pt x="608687" y="360616"/>
                </a:lnTo>
                <a:close/>
              </a:path>
              <a:path w="1320800" h="462279">
                <a:moveTo>
                  <a:pt x="474745" y="313833"/>
                </a:moveTo>
                <a:lnTo>
                  <a:pt x="432239" y="313833"/>
                </a:lnTo>
                <a:lnTo>
                  <a:pt x="407132" y="306036"/>
                </a:lnTo>
                <a:lnTo>
                  <a:pt x="395497" y="298239"/>
                </a:lnTo>
                <a:lnTo>
                  <a:pt x="385048" y="290442"/>
                </a:lnTo>
                <a:lnTo>
                  <a:pt x="510871" y="290442"/>
                </a:lnTo>
                <a:lnTo>
                  <a:pt x="509678" y="294340"/>
                </a:lnTo>
                <a:lnTo>
                  <a:pt x="501689" y="304087"/>
                </a:lnTo>
                <a:lnTo>
                  <a:pt x="489856" y="309935"/>
                </a:lnTo>
                <a:lnTo>
                  <a:pt x="474745" y="313833"/>
                </a:lnTo>
                <a:close/>
              </a:path>
              <a:path w="1320800" h="462279">
                <a:moveTo>
                  <a:pt x="429966" y="358667"/>
                </a:moveTo>
                <a:lnTo>
                  <a:pt x="203331" y="358667"/>
                </a:lnTo>
                <a:lnTo>
                  <a:pt x="216115" y="356717"/>
                </a:lnTo>
                <a:lnTo>
                  <a:pt x="228468" y="352819"/>
                </a:lnTo>
                <a:lnTo>
                  <a:pt x="240154" y="346971"/>
                </a:lnTo>
                <a:lnTo>
                  <a:pt x="250939" y="339174"/>
                </a:lnTo>
                <a:lnTo>
                  <a:pt x="260588" y="331377"/>
                </a:lnTo>
                <a:lnTo>
                  <a:pt x="260588" y="356717"/>
                </a:lnTo>
                <a:lnTo>
                  <a:pt x="417131" y="356717"/>
                </a:lnTo>
                <a:lnTo>
                  <a:pt x="429966" y="358667"/>
                </a:lnTo>
                <a:close/>
              </a:path>
              <a:path w="1320800" h="462279">
                <a:moveTo>
                  <a:pt x="1269880" y="461978"/>
                </a:moveTo>
                <a:lnTo>
                  <a:pt x="659249" y="461978"/>
                </a:lnTo>
                <a:lnTo>
                  <a:pt x="662071" y="333326"/>
                </a:lnTo>
                <a:lnTo>
                  <a:pt x="670942" y="343072"/>
                </a:lnTo>
                <a:lnTo>
                  <a:pt x="680730" y="348920"/>
                </a:lnTo>
                <a:lnTo>
                  <a:pt x="691685" y="352819"/>
                </a:lnTo>
                <a:lnTo>
                  <a:pt x="704059" y="356717"/>
                </a:lnTo>
                <a:lnTo>
                  <a:pt x="718102" y="358667"/>
                </a:lnTo>
                <a:lnTo>
                  <a:pt x="1319491" y="358667"/>
                </a:lnTo>
                <a:lnTo>
                  <a:pt x="1319303" y="419094"/>
                </a:lnTo>
                <a:lnTo>
                  <a:pt x="1314521" y="432739"/>
                </a:lnTo>
                <a:lnTo>
                  <a:pt x="1306573" y="444435"/>
                </a:lnTo>
                <a:lnTo>
                  <a:pt x="1296073" y="454181"/>
                </a:lnTo>
                <a:lnTo>
                  <a:pt x="1283638" y="458080"/>
                </a:lnTo>
                <a:lnTo>
                  <a:pt x="1269880" y="461978"/>
                </a:lnTo>
                <a:close/>
              </a:path>
            </a:pathLst>
          </a:custGeom>
          <a:solidFill>
            <a:srgbClr val="F2F2F2"/>
          </a:solidFill>
        </p:spPr>
        <p:txBody>
          <a:bodyPr wrap="square" lIns="0" tIns="0" rIns="0" bIns="0" rtlCol="0"/>
          <a:lstStyle/>
          <a:p>
            <a:endParaRPr sz="1620">
              <a:solidFill>
                <a:prstClr val="black"/>
              </a:solidFill>
            </a:endParaRPr>
          </a:p>
        </p:txBody>
      </p:sp>
      <p:sp>
        <p:nvSpPr>
          <p:cNvPr id="2" name="Holder 2"/>
          <p:cNvSpPr>
            <a:spLocks noGrp="1"/>
          </p:cNvSpPr>
          <p:nvPr>
            <p:ph type="title"/>
          </p:nvPr>
        </p:nvSpPr>
        <p:spPr>
          <a:xfrm>
            <a:off x="307341" y="397753"/>
            <a:ext cx="8529319" cy="400110"/>
          </a:xfrm>
          <a:prstGeom prst="rect">
            <a:avLst/>
          </a:prstGeom>
        </p:spPr>
        <p:txBody>
          <a:bodyPr wrap="square" lIns="0" tIns="0" rIns="0" bIns="0">
            <a:spAutoFit/>
          </a:bodyPr>
          <a:lstStyle>
            <a:lvl1pPr>
              <a:defRPr sz="2600" b="1" i="0">
                <a:solidFill>
                  <a:srgbClr val="595958"/>
                </a:solidFill>
                <a:latin typeface="Segoe UI"/>
                <a:cs typeface="Segoe UI"/>
              </a:defRPr>
            </a:lvl1pPr>
          </a:lstStyle>
          <a:p>
            <a:endParaRPr/>
          </a:p>
        </p:txBody>
      </p:sp>
      <p:sp>
        <p:nvSpPr>
          <p:cNvPr id="3" name="Holder 3"/>
          <p:cNvSpPr>
            <a:spLocks noGrp="1"/>
          </p:cNvSpPr>
          <p:nvPr>
            <p:ph type="body" idx="1"/>
          </p:nvPr>
        </p:nvSpPr>
        <p:spPr>
          <a:xfrm>
            <a:off x="764541" y="2067568"/>
            <a:ext cx="761491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1" y="5314950"/>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531495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5E91708E-9A39-4424-B377-2F9475BB9132}" type="datetime1">
              <a:rPr lang="en-US" smtClean="0">
                <a:solidFill>
                  <a:prstClr val="black">
                    <a:tint val="75000"/>
                  </a:prstClr>
                </a:solidFill>
              </a:rPr>
              <a:t/>
            </a:fld>
            <a:endParaRPr lang="en-US">
              <a:solidFill>
                <a:prstClr val="black">
                  <a:tint val="75000"/>
                </a:prstClr>
              </a:solidFill>
            </a:endParaRPr>
          </a:p>
        </p:txBody>
      </p:sp>
      <p:sp>
        <p:nvSpPr>
          <p:cNvPr id="6" name="Holder 6"/>
          <p:cNvSpPr>
            <a:spLocks noGrp="1"/>
          </p:cNvSpPr>
          <p:nvPr>
            <p:ph type="sldNum" sz="quarter" idx="7"/>
          </p:nvPr>
        </p:nvSpPr>
        <p:spPr>
          <a:xfrm>
            <a:off x="8403844" y="5369139"/>
            <a:ext cx="215900" cy="498598"/>
          </a:xfrm>
          <a:prstGeom prst="rect">
            <a:avLst/>
          </a:prstGeom>
        </p:spPr>
        <p:txBody>
          <a:bodyPr wrap="square" lIns="0" tIns="0" rIns="0" bIns="0">
            <a:spAutoFit/>
          </a:bodyPr>
          <a:lstStyle>
            <a:lvl1pPr>
              <a:defRPr sz="1080" b="0" i="0">
                <a:solidFill>
                  <a:srgbClr val="8A8A8A"/>
                </a:solidFill>
                <a:latin typeface="Segoe UI"/>
                <a:cs typeface="Segoe UI"/>
              </a:defRPr>
            </a:lvl1pPr>
          </a:lstStyle>
          <a:p>
            <a:pPr marL="96583"/>
            <a:fld id="{81D60167-4931-47E6-BA6A-407CBD079E47}" type="slidenum">
              <a:rPr lang="en-US" smtClean="0"/>
              <a:pPr marL="96583"/>
              <a:t>‹#›</a:t>
            </a:fld>
            <a:endParaRPr lang="en-US" dirty="0"/>
          </a:p>
        </p:txBody>
      </p:sp>
    </p:spTree>
    <p:extLst>
      <p:ext uri="{BB962C8B-B14F-4D97-AF65-F5344CB8AC3E}">
        <p14:creationId xmlns:p14="http://schemas.microsoft.com/office/powerpoint/2010/main" val="4043813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1480">
        <a:defRPr>
          <a:latin typeface="+mn-lt"/>
          <a:ea typeface="+mn-ea"/>
          <a:cs typeface="+mn-cs"/>
        </a:defRPr>
      </a:lvl2pPr>
      <a:lvl3pPr marL="822960">
        <a:defRPr>
          <a:latin typeface="+mn-lt"/>
          <a:ea typeface="+mn-ea"/>
          <a:cs typeface="+mn-cs"/>
        </a:defRPr>
      </a:lvl3pPr>
      <a:lvl4pPr marL="1234440">
        <a:defRPr>
          <a:latin typeface="+mn-lt"/>
          <a:ea typeface="+mn-ea"/>
          <a:cs typeface="+mn-cs"/>
        </a:defRPr>
      </a:lvl4pPr>
      <a:lvl5pPr marL="1645920">
        <a:defRPr>
          <a:latin typeface="+mn-lt"/>
          <a:ea typeface="+mn-ea"/>
          <a:cs typeface="+mn-cs"/>
        </a:defRPr>
      </a:lvl5pPr>
      <a:lvl6pPr marL="2057400">
        <a:defRPr>
          <a:latin typeface="+mn-lt"/>
          <a:ea typeface="+mn-ea"/>
          <a:cs typeface="+mn-cs"/>
        </a:defRPr>
      </a:lvl6pPr>
      <a:lvl7pPr marL="2468880">
        <a:defRPr>
          <a:latin typeface="+mn-lt"/>
          <a:ea typeface="+mn-ea"/>
          <a:cs typeface="+mn-cs"/>
        </a:defRPr>
      </a:lvl7pPr>
      <a:lvl8pPr marL="2880360">
        <a:defRPr>
          <a:latin typeface="+mn-lt"/>
          <a:ea typeface="+mn-ea"/>
          <a:cs typeface="+mn-cs"/>
        </a:defRPr>
      </a:lvl8pPr>
      <a:lvl9pPr marL="3291840">
        <a:defRPr>
          <a:latin typeface="+mn-lt"/>
          <a:ea typeface="+mn-ea"/>
          <a:cs typeface="+mn-cs"/>
        </a:defRPr>
      </a:lvl9pPr>
    </p:bodyStyle>
    <p:otherStyle>
      <a:lvl1pPr marL="0">
        <a:defRPr>
          <a:latin typeface="+mn-lt"/>
          <a:ea typeface="+mn-ea"/>
          <a:cs typeface="+mn-cs"/>
        </a:defRPr>
      </a:lvl1pPr>
      <a:lvl2pPr marL="411480">
        <a:defRPr>
          <a:latin typeface="+mn-lt"/>
          <a:ea typeface="+mn-ea"/>
          <a:cs typeface="+mn-cs"/>
        </a:defRPr>
      </a:lvl2pPr>
      <a:lvl3pPr marL="822960">
        <a:defRPr>
          <a:latin typeface="+mn-lt"/>
          <a:ea typeface="+mn-ea"/>
          <a:cs typeface="+mn-cs"/>
        </a:defRPr>
      </a:lvl3pPr>
      <a:lvl4pPr marL="1234440">
        <a:defRPr>
          <a:latin typeface="+mn-lt"/>
          <a:ea typeface="+mn-ea"/>
          <a:cs typeface="+mn-cs"/>
        </a:defRPr>
      </a:lvl4pPr>
      <a:lvl5pPr marL="1645920">
        <a:defRPr>
          <a:latin typeface="+mn-lt"/>
          <a:ea typeface="+mn-ea"/>
          <a:cs typeface="+mn-cs"/>
        </a:defRPr>
      </a:lvl5pPr>
      <a:lvl6pPr marL="2057400">
        <a:defRPr>
          <a:latin typeface="+mn-lt"/>
          <a:ea typeface="+mn-ea"/>
          <a:cs typeface="+mn-cs"/>
        </a:defRPr>
      </a:lvl6pPr>
      <a:lvl7pPr marL="2468880">
        <a:defRPr>
          <a:latin typeface="+mn-lt"/>
          <a:ea typeface="+mn-ea"/>
          <a:cs typeface="+mn-cs"/>
        </a:defRPr>
      </a:lvl7pPr>
      <a:lvl8pPr marL="2880360">
        <a:defRPr>
          <a:latin typeface="+mn-lt"/>
          <a:ea typeface="+mn-ea"/>
          <a:cs typeface="+mn-cs"/>
        </a:defRPr>
      </a:lvl8pPr>
      <a:lvl9pPr marL="3291840">
        <a:defRPr>
          <a:latin typeface="+mn-lt"/>
          <a:ea typeface="+mn-ea"/>
          <a:cs typeface="+mn-cs"/>
        </a:defRPr>
      </a:lvl9pPr>
    </p:otherStyle>
  </p:txStyles>
</p:sldMaster>
</file>

<file path=ppt/slideMasters/slideMaster5.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tandard Slide Background including USPTO Logo" title="Standard Slide Background including USPTO Logo"/>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248656"/>
          </a:xfrm>
          <a:prstGeom prst="rect">
            <a:avLst/>
          </a:prstGeom>
        </p:spPr>
      </p:pic>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D4D5E22E-0EC1-4E12-803E-A8A1F8934424}" type="datetime1">
              <a:rPr lang="en-US" smtClean="0"/>
              <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7843045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2730" cy="377825"/>
          </a:xfrm>
          <a:custGeom>
            <a:avLst/>
            <a:gdLst/>
            <a:ahLst/>
            <a:cxnLst/>
            <a:rect l="l" t="t" r="r" b="b"/>
            <a:pathLst>
              <a:path w="9142730" h="377825">
                <a:moveTo>
                  <a:pt x="9142222" y="0"/>
                </a:moveTo>
                <a:lnTo>
                  <a:pt x="0" y="0"/>
                </a:lnTo>
                <a:lnTo>
                  <a:pt x="6117971" y="377444"/>
                </a:lnTo>
                <a:lnTo>
                  <a:pt x="9142222" y="193421"/>
                </a:lnTo>
                <a:lnTo>
                  <a:pt x="9142222" y="0"/>
                </a:lnTo>
                <a:close/>
              </a:path>
            </a:pathLst>
          </a:custGeom>
          <a:solidFill>
            <a:srgbClr val="003864"/>
          </a:solidFill>
        </p:spPr>
        <p:txBody>
          <a:bodyPr wrap="square" lIns="0" tIns="0" rIns="0" bIns="0" rtlCol="0"/>
          <a:lstStyle/>
          <a:p>
            <a:endParaRPr/>
          </a:p>
        </p:txBody>
      </p:sp>
      <p:sp>
        <p:nvSpPr>
          <p:cNvPr id="17" name="bk object 17"/>
          <p:cNvSpPr/>
          <p:nvPr/>
        </p:nvSpPr>
        <p:spPr>
          <a:xfrm>
            <a:off x="8467343" y="4927091"/>
            <a:ext cx="111125" cy="167640"/>
          </a:xfrm>
          <a:custGeom>
            <a:avLst/>
            <a:gdLst/>
            <a:ahLst/>
            <a:cxnLst/>
            <a:rect l="l" t="t" r="r" b="b"/>
            <a:pathLst>
              <a:path w="111125" h="167639">
                <a:moveTo>
                  <a:pt x="54355" y="0"/>
                </a:moveTo>
                <a:lnTo>
                  <a:pt x="18287" y="12712"/>
                </a:lnTo>
                <a:lnTo>
                  <a:pt x="761" y="58877"/>
                </a:lnTo>
                <a:lnTo>
                  <a:pt x="0" y="72732"/>
                </a:lnTo>
                <a:lnTo>
                  <a:pt x="761" y="104775"/>
                </a:lnTo>
                <a:lnTo>
                  <a:pt x="13715" y="149834"/>
                </a:lnTo>
                <a:lnTo>
                  <a:pt x="48640" y="167386"/>
                </a:lnTo>
                <a:lnTo>
                  <a:pt x="64388" y="166636"/>
                </a:lnTo>
                <a:lnTo>
                  <a:pt x="102742" y="137071"/>
                </a:lnTo>
                <a:lnTo>
                  <a:pt x="110489" y="99428"/>
                </a:lnTo>
                <a:lnTo>
                  <a:pt x="110871" y="86245"/>
                </a:lnTo>
                <a:lnTo>
                  <a:pt x="110616" y="71335"/>
                </a:lnTo>
                <a:lnTo>
                  <a:pt x="99440" y="21399"/>
                </a:lnTo>
                <a:lnTo>
                  <a:pt x="65150" y="774"/>
                </a:lnTo>
                <a:lnTo>
                  <a:pt x="54355" y="0"/>
                </a:lnTo>
                <a:close/>
              </a:path>
            </a:pathLst>
          </a:custGeom>
          <a:solidFill>
            <a:srgbClr val="F1F1F1"/>
          </a:solidFill>
        </p:spPr>
        <p:txBody>
          <a:bodyPr wrap="square" lIns="0" tIns="0" rIns="0" bIns="0" rtlCol="0"/>
          <a:lstStyle/>
          <a:p>
            <a:endParaRPr/>
          </a:p>
        </p:txBody>
      </p:sp>
      <p:sp>
        <p:nvSpPr>
          <p:cNvPr id="18" name="bk object 18"/>
          <p:cNvSpPr/>
          <p:nvPr/>
        </p:nvSpPr>
        <p:spPr>
          <a:xfrm>
            <a:off x="8071104" y="4928615"/>
            <a:ext cx="104139" cy="166370"/>
          </a:xfrm>
          <a:custGeom>
            <a:avLst/>
            <a:gdLst/>
            <a:ahLst/>
            <a:cxnLst/>
            <a:rect l="l" t="t" r="r" b="b"/>
            <a:pathLst>
              <a:path w="104140" h="166370">
                <a:moveTo>
                  <a:pt x="62356" y="0"/>
                </a:moveTo>
                <a:lnTo>
                  <a:pt x="44069" y="1384"/>
                </a:lnTo>
                <a:lnTo>
                  <a:pt x="10922" y="22631"/>
                </a:lnTo>
                <a:lnTo>
                  <a:pt x="635" y="62103"/>
                </a:lnTo>
                <a:lnTo>
                  <a:pt x="0" y="77660"/>
                </a:lnTo>
                <a:lnTo>
                  <a:pt x="1524" y="111887"/>
                </a:lnTo>
                <a:lnTo>
                  <a:pt x="14604" y="150380"/>
                </a:lnTo>
                <a:lnTo>
                  <a:pt x="51943" y="165989"/>
                </a:lnTo>
                <a:lnTo>
                  <a:pt x="89280" y="150609"/>
                </a:lnTo>
                <a:lnTo>
                  <a:pt x="102489" y="112014"/>
                </a:lnTo>
                <a:lnTo>
                  <a:pt x="103631" y="95935"/>
                </a:lnTo>
                <a:lnTo>
                  <a:pt x="100329" y="43688"/>
                </a:lnTo>
                <a:lnTo>
                  <a:pt x="74675" y="3568"/>
                </a:lnTo>
                <a:lnTo>
                  <a:pt x="62356" y="0"/>
                </a:lnTo>
                <a:close/>
              </a:path>
            </a:pathLst>
          </a:custGeom>
          <a:solidFill>
            <a:srgbClr val="F1F1F1"/>
          </a:solidFill>
        </p:spPr>
        <p:txBody>
          <a:bodyPr wrap="square" lIns="0" tIns="0" rIns="0" bIns="0" rtlCol="0"/>
          <a:lstStyle/>
          <a:p>
            <a:endParaRPr/>
          </a:p>
        </p:txBody>
      </p:sp>
      <p:sp>
        <p:nvSpPr>
          <p:cNvPr id="19" name="bk object 19"/>
          <p:cNvSpPr/>
          <p:nvPr/>
        </p:nvSpPr>
        <p:spPr>
          <a:xfrm>
            <a:off x="7411211" y="4780788"/>
            <a:ext cx="875665" cy="463550"/>
          </a:xfrm>
          <a:custGeom>
            <a:avLst/>
            <a:gdLst/>
            <a:ahLst/>
            <a:cxnLst/>
            <a:rect l="l" t="t" r="r" b="b"/>
            <a:pathLst>
              <a:path w="875665" h="463550">
                <a:moveTo>
                  <a:pt x="875411" y="0"/>
                </a:moveTo>
                <a:lnTo>
                  <a:pt x="52578" y="0"/>
                </a:lnTo>
                <a:lnTo>
                  <a:pt x="25400" y="5854"/>
                </a:lnTo>
                <a:lnTo>
                  <a:pt x="1397" y="39065"/>
                </a:lnTo>
                <a:lnTo>
                  <a:pt x="0" y="410248"/>
                </a:lnTo>
                <a:lnTo>
                  <a:pt x="7493" y="435648"/>
                </a:lnTo>
                <a:lnTo>
                  <a:pt x="40132" y="461035"/>
                </a:lnTo>
                <a:lnTo>
                  <a:pt x="608965" y="462991"/>
                </a:lnTo>
                <a:lnTo>
                  <a:pt x="608965" y="361403"/>
                </a:lnTo>
                <a:lnTo>
                  <a:pt x="457200" y="361403"/>
                </a:lnTo>
                <a:lnTo>
                  <a:pt x="443484" y="359460"/>
                </a:lnTo>
                <a:lnTo>
                  <a:pt x="186690" y="359460"/>
                </a:lnTo>
                <a:lnTo>
                  <a:pt x="172085" y="357505"/>
                </a:lnTo>
                <a:lnTo>
                  <a:pt x="130810" y="337959"/>
                </a:lnTo>
                <a:lnTo>
                  <a:pt x="110617" y="304749"/>
                </a:lnTo>
                <a:lnTo>
                  <a:pt x="105029" y="265684"/>
                </a:lnTo>
                <a:lnTo>
                  <a:pt x="105029" y="103543"/>
                </a:lnTo>
                <a:lnTo>
                  <a:pt x="424180" y="103543"/>
                </a:lnTo>
                <a:lnTo>
                  <a:pt x="431292" y="101587"/>
                </a:lnTo>
                <a:lnTo>
                  <a:pt x="446405" y="99631"/>
                </a:lnTo>
                <a:lnTo>
                  <a:pt x="875411" y="99631"/>
                </a:lnTo>
                <a:lnTo>
                  <a:pt x="875411" y="0"/>
                </a:lnTo>
                <a:close/>
              </a:path>
            </a:pathLst>
          </a:custGeom>
          <a:solidFill>
            <a:srgbClr val="F1F1F1"/>
          </a:solidFill>
        </p:spPr>
        <p:txBody>
          <a:bodyPr wrap="square" lIns="0" tIns="0" rIns="0" bIns="0" rtlCol="0"/>
          <a:lstStyle/>
          <a:p>
            <a:endParaRPr/>
          </a:p>
        </p:txBody>
      </p:sp>
      <p:sp>
        <p:nvSpPr>
          <p:cNvPr id="20" name="bk object 20"/>
          <p:cNvSpPr/>
          <p:nvPr/>
        </p:nvSpPr>
        <p:spPr>
          <a:xfrm>
            <a:off x="8337295" y="4780788"/>
            <a:ext cx="394970" cy="357505"/>
          </a:xfrm>
          <a:custGeom>
            <a:avLst/>
            <a:gdLst/>
            <a:ahLst/>
            <a:cxnLst/>
            <a:rect l="l" t="t" r="r" b="b"/>
            <a:pathLst>
              <a:path w="394970" h="357504">
                <a:moveTo>
                  <a:pt x="354710" y="0"/>
                </a:moveTo>
                <a:lnTo>
                  <a:pt x="0" y="0"/>
                </a:lnTo>
                <a:lnTo>
                  <a:pt x="0" y="103543"/>
                </a:lnTo>
                <a:lnTo>
                  <a:pt x="48640" y="103543"/>
                </a:lnTo>
                <a:lnTo>
                  <a:pt x="48640" y="142608"/>
                </a:lnTo>
                <a:lnTo>
                  <a:pt x="0" y="142608"/>
                </a:lnTo>
                <a:lnTo>
                  <a:pt x="0" y="285216"/>
                </a:lnTo>
                <a:lnTo>
                  <a:pt x="2412" y="298894"/>
                </a:lnTo>
                <a:lnTo>
                  <a:pt x="10413" y="308660"/>
                </a:lnTo>
                <a:lnTo>
                  <a:pt x="24510" y="312572"/>
                </a:lnTo>
                <a:lnTo>
                  <a:pt x="48640" y="314528"/>
                </a:lnTo>
                <a:lnTo>
                  <a:pt x="48640" y="357505"/>
                </a:lnTo>
                <a:lnTo>
                  <a:pt x="161798" y="357505"/>
                </a:lnTo>
                <a:lnTo>
                  <a:pt x="148462" y="353593"/>
                </a:lnTo>
                <a:lnTo>
                  <a:pt x="136778" y="349681"/>
                </a:lnTo>
                <a:lnTo>
                  <a:pt x="126746" y="343827"/>
                </a:lnTo>
                <a:lnTo>
                  <a:pt x="118109" y="336016"/>
                </a:lnTo>
                <a:lnTo>
                  <a:pt x="110871" y="330149"/>
                </a:lnTo>
                <a:lnTo>
                  <a:pt x="86105" y="287172"/>
                </a:lnTo>
                <a:lnTo>
                  <a:pt x="80136" y="248107"/>
                </a:lnTo>
                <a:lnTo>
                  <a:pt x="79755" y="232473"/>
                </a:lnTo>
                <a:lnTo>
                  <a:pt x="82550" y="189496"/>
                </a:lnTo>
                <a:lnTo>
                  <a:pt x="99440" y="142608"/>
                </a:lnTo>
                <a:lnTo>
                  <a:pt x="160908" y="101587"/>
                </a:lnTo>
                <a:lnTo>
                  <a:pt x="174371" y="99631"/>
                </a:lnTo>
                <a:lnTo>
                  <a:pt x="394715" y="99631"/>
                </a:lnTo>
                <a:lnTo>
                  <a:pt x="394843" y="52743"/>
                </a:lnTo>
                <a:lnTo>
                  <a:pt x="392810" y="37122"/>
                </a:lnTo>
                <a:lnTo>
                  <a:pt x="387223" y="23444"/>
                </a:lnTo>
                <a:lnTo>
                  <a:pt x="378586" y="13677"/>
                </a:lnTo>
                <a:lnTo>
                  <a:pt x="367537" y="5854"/>
                </a:lnTo>
                <a:lnTo>
                  <a:pt x="354710" y="0"/>
                </a:lnTo>
                <a:close/>
              </a:path>
            </a:pathLst>
          </a:custGeom>
          <a:solidFill>
            <a:srgbClr val="F1F1F1"/>
          </a:solidFill>
        </p:spPr>
        <p:txBody>
          <a:bodyPr wrap="square" lIns="0" tIns="0" rIns="0" bIns="0" rtlCol="0"/>
          <a:lstStyle/>
          <a:p>
            <a:endParaRPr/>
          </a:p>
        </p:txBody>
      </p:sp>
      <p:sp>
        <p:nvSpPr>
          <p:cNvPr id="21" name="bk object 21"/>
          <p:cNvSpPr/>
          <p:nvPr/>
        </p:nvSpPr>
        <p:spPr>
          <a:xfrm>
            <a:off x="7889875" y="4880419"/>
            <a:ext cx="234950" cy="62865"/>
          </a:xfrm>
          <a:custGeom>
            <a:avLst/>
            <a:gdLst/>
            <a:ahLst/>
            <a:cxnLst/>
            <a:rect l="l" t="t" r="r" b="b"/>
            <a:pathLst>
              <a:path w="234950" h="62864">
                <a:moveTo>
                  <a:pt x="234950" y="0"/>
                </a:moveTo>
                <a:lnTo>
                  <a:pt x="0" y="0"/>
                </a:lnTo>
                <a:lnTo>
                  <a:pt x="14224" y="1955"/>
                </a:lnTo>
                <a:lnTo>
                  <a:pt x="27304" y="5854"/>
                </a:lnTo>
                <a:lnTo>
                  <a:pt x="39243" y="7810"/>
                </a:lnTo>
                <a:lnTo>
                  <a:pt x="50038" y="11722"/>
                </a:lnTo>
                <a:lnTo>
                  <a:pt x="59944" y="17576"/>
                </a:lnTo>
                <a:lnTo>
                  <a:pt x="68960" y="23444"/>
                </a:lnTo>
                <a:lnTo>
                  <a:pt x="42672" y="62509"/>
                </a:lnTo>
                <a:lnTo>
                  <a:pt x="130301" y="62509"/>
                </a:lnTo>
                <a:lnTo>
                  <a:pt x="130301" y="3911"/>
                </a:lnTo>
                <a:lnTo>
                  <a:pt x="216534" y="3911"/>
                </a:lnTo>
                <a:lnTo>
                  <a:pt x="222376" y="1955"/>
                </a:lnTo>
                <a:lnTo>
                  <a:pt x="234950" y="0"/>
                </a:lnTo>
                <a:close/>
              </a:path>
            </a:pathLst>
          </a:custGeom>
          <a:solidFill>
            <a:srgbClr val="F1F1F1"/>
          </a:solidFill>
        </p:spPr>
        <p:txBody>
          <a:bodyPr wrap="square" lIns="0" tIns="0" rIns="0" bIns="0" rtlCol="0"/>
          <a:lstStyle/>
          <a:p>
            <a:endParaRPr/>
          </a:p>
        </p:txBody>
      </p:sp>
      <p:sp>
        <p:nvSpPr>
          <p:cNvPr id="22" name="bk object 22"/>
          <p:cNvSpPr/>
          <p:nvPr/>
        </p:nvSpPr>
        <p:spPr>
          <a:xfrm>
            <a:off x="8141843" y="4880419"/>
            <a:ext cx="372745" cy="260350"/>
          </a:xfrm>
          <a:custGeom>
            <a:avLst/>
            <a:gdLst/>
            <a:ahLst/>
            <a:cxnLst/>
            <a:rect l="l" t="t" r="r" b="b"/>
            <a:pathLst>
              <a:path w="372745" h="260350">
                <a:moveTo>
                  <a:pt x="144779" y="0"/>
                </a:moveTo>
                <a:lnTo>
                  <a:pt x="0" y="0"/>
                </a:lnTo>
                <a:lnTo>
                  <a:pt x="14731" y="1955"/>
                </a:lnTo>
                <a:lnTo>
                  <a:pt x="56133" y="21488"/>
                </a:lnTo>
                <a:lnTo>
                  <a:pt x="78358" y="64465"/>
                </a:lnTo>
                <a:lnTo>
                  <a:pt x="83820" y="105486"/>
                </a:lnTo>
                <a:lnTo>
                  <a:pt x="84454" y="119164"/>
                </a:lnTo>
                <a:lnTo>
                  <a:pt x="83820" y="150418"/>
                </a:lnTo>
                <a:lnTo>
                  <a:pt x="79121" y="191452"/>
                </a:lnTo>
                <a:lnTo>
                  <a:pt x="61213" y="232473"/>
                </a:lnTo>
                <a:lnTo>
                  <a:pt x="28321" y="253961"/>
                </a:lnTo>
                <a:lnTo>
                  <a:pt x="3682" y="259829"/>
                </a:lnTo>
                <a:lnTo>
                  <a:pt x="372363" y="259829"/>
                </a:lnTo>
                <a:lnTo>
                  <a:pt x="357250" y="257873"/>
                </a:lnTo>
                <a:lnTo>
                  <a:pt x="212851" y="257873"/>
                </a:lnTo>
                <a:lnTo>
                  <a:pt x="169672" y="244195"/>
                </a:lnTo>
                <a:lnTo>
                  <a:pt x="147954" y="210985"/>
                </a:lnTo>
                <a:lnTo>
                  <a:pt x="145287" y="197307"/>
                </a:lnTo>
                <a:lnTo>
                  <a:pt x="144779" y="42976"/>
                </a:lnTo>
                <a:lnTo>
                  <a:pt x="115570" y="42976"/>
                </a:lnTo>
                <a:lnTo>
                  <a:pt x="115570" y="3911"/>
                </a:lnTo>
                <a:lnTo>
                  <a:pt x="144779" y="3911"/>
                </a:lnTo>
                <a:lnTo>
                  <a:pt x="144779" y="0"/>
                </a:lnTo>
                <a:close/>
              </a:path>
            </a:pathLst>
          </a:custGeom>
          <a:solidFill>
            <a:srgbClr val="F1F1F1"/>
          </a:solidFill>
        </p:spPr>
        <p:txBody>
          <a:bodyPr wrap="square" lIns="0" tIns="0" rIns="0" bIns="0" rtlCol="0"/>
          <a:lstStyle/>
          <a:p>
            <a:endParaRPr/>
          </a:p>
        </p:txBody>
      </p:sp>
      <p:sp>
        <p:nvSpPr>
          <p:cNvPr id="23" name="bk object 23"/>
          <p:cNvSpPr/>
          <p:nvPr/>
        </p:nvSpPr>
        <p:spPr>
          <a:xfrm>
            <a:off x="8529066" y="4880419"/>
            <a:ext cx="203200" cy="260350"/>
          </a:xfrm>
          <a:custGeom>
            <a:avLst/>
            <a:gdLst/>
            <a:ahLst/>
            <a:cxnLst/>
            <a:rect l="l" t="t" r="r" b="b"/>
            <a:pathLst>
              <a:path w="203200" h="260350">
                <a:moveTo>
                  <a:pt x="202945" y="0"/>
                </a:moveTo>
                <a:lnTo>
                  <a:pt x="0" y="0"/>
                </a:lnTo>
                <a:lnTo>
                  <a:pt x="28828" y="5854"/>
                </a:lnTo>
                <a:lnTo>
                  <a:pt x="68072" y="27355"/>
                </a:lnTo>
                <a:lnTo>
                  <a:pt x="93090" y="70332"/>
                </a:lnTo>
                <a:lnTo>
                  <a:pt x="99440" y="109397"/>
                </a:lnTo>
                <a:lnTo>
                  <a:pt x="99949" y="123075"/>
                </a:lnTo>
                <a:lnTo>
                  <a:pt x="99694" y="140652"/>
                </a:lnTo>
                <a:lnTo>
                  <a:pt x="91820" y="193408"/>
                </a:lnTo>
                <a:lnTo>
                  <a:pt x="70865" y="230517"/>
                </a:lnTo>
                <a:lnTo>
                  <a:pt x="62356" y="236385"/>
                </a:lnTo>
                <a:lnTo>
                  <a:pt x="52704" y="244195"/>
                </a:lnTo>
                <a:lnTo>
                  <a:pt x="41909" y="250050"/>
                </a:lnTo>
                <a:lnTo>
                  <a:pt x="29972" y="255917"/>
                </a:lnTo>
                <a:lnTo>
                  <a:pt x="16763" y="257873"/>
                </a:lnTo>
                <a:lnTo>
                  <a:pt x="2285" y="259829"/>
                </a:lnTo>
                <a:lnTo>
                  <a:pt x="202183" y="259829"/>
                </a:lnTo>
                <a:lnTo>
                  <a:pt x="202945" y="0"/>
                </a:lnTo>
                <a:close/>
              </a:path>
            </a:pathLst>
          </a:custGeom>
          <a:solidFill>
            <a:srgbClr val="F1F1F1"/>
          </a:solidFill>
        </p:spPr>
        <p:txBody>
          <a:bodyPr wrap="square" lIns="0" tIns="0" rIns="0" bIns="0" rtlCol="0"/>
          <a:lstStyle/>
          <a:p>
            <a:endParaRPr/>
          </a:p>
        </p:txBody>
      </p:sp>
      <p:sp>
        <p:nvSpPr>
          <p:cNvPr id="24" name="bk object 24"/>
          <p:cNvSpPr/>
          <p:nvPr/>
        </p:nvSpPr>
        <p:spPr>
          <a:xfrm>
            <a:off x="7566786" y="4884330"/>
            <a:ext cx="103505" cy="209550"/>
          </a:xfrm>
          <a:custGeom>
            <a:avLst/>
            <a:gdLst/>
            <a:ahLst/>
            <a:cxnLst/>
            <a:rect l="l" t="t" r="r" b="b"/>
            <a:pathLst>
              <a:path w="103504" h="209550">
                <a:moveTo>
                  <a:pt x="103124" y="0"/>
                </a:moveTo>
                <a:lnTo>
                  <a:pt x="0" y="0"/>
                </a:lnTo>
                <a:lnTo>
                  <a:pt x="0" y="154330"/>
                </a:lnTo>
                <a:lnTo>
                  <a:pt x="15240" y="197307"/>
                </a:lnTo>
                <a:lnTo>
                  <a:pt x="37719" y="209029"/>
                </a:lnTo>
                <a:lnTo>
                  <a:pt x="54864" y="209029"/>
                </a:lnTo>
                <a:lnTo>
                  <a:pt x="69596" y="205117"/>
                </a:lnTo>
                <a:lnTo>
                  <a:pt x="102108" y="167995"/>
                </a:lnTo>
                <a:lnTo>
                  <a:pt x="103124" y="0"/>
                </a:lnTo>
                <a:close/>
              </a:path>
            </a:pathLst>
          </a:custGeom>
          <a:solidFill>
            <a:srgbClr val="F1F1F1"/>
          </a:solidFill>
        </p:spPr>
        <p:txBody>
          <a:bodyPr wrap="square" lIns="0" tIns="0" rIns="0" bIns="0" rtlCol="0"/>
          <a:lstStyle/>
          <a:p>
            <a:endParaRPr/>
          </a:p>
        </p:txBody>
      </p:sp>
      <p:sp>
        <p:nvSpPr>
          <p:cNvPr id="25" name="bk object 25"/>
          <p:cNvSpPr/>
          <p:nvPr/>
        </p:nvSpPr>
        <p:spPr>
          <a:xfrm>
            <a:off x="7722489" y="4884330"/>
            <a:ext cx="202565" cy="254000"/>
          </a:xfrm>
          <a:custGeom>
            <a:avLst/>
            <a:gdLst/>
            <a:ahLst/>
            <a:cxnLst/>
            <a:rect l="l" t="t" r="r" b="b"/>
            <a:pathLst>
              <a:path w="202565" h="254000">
                <a:moveTo>
                  <a:pt x="112902" y="0"/>
                </a:moveTo>
                <a:lnTo>
                  <a:pt x="0" y="0"/>
                </a:lnTo>
                <a:lnTo>
                  <a:pt x="0" y="253961"/>
                </a:lnTo>
                <a:lnTo>
                  <a:pt x="106044" y="253961"/>
                </a:lnTo>
                <a:lnTo>
                  <a:pt x="93599" y="250050"/>
                </a:lnTo>
                <a:lnTo>
                  <a:pt x="81660" y="246138"/>
                </a:lnTo>
                <a:lnTo>
                  <a:pt x="70230" y="242239"/>
                </a:lnTo>
                <a:lnTo>
                  <a:pt x="59181" y="234416"/>
                </a:lnTo>
                <a:lnTo>
                  <a:pt x="48640" y="226606"/>
                </a:lnTo>
                <a:lnTo>
                  <a:pt x="73913" y="187540"/>
                </a:lnTo>
                <a:lnTo>
                  <a:pt x="199770" y="187540"/>
                </a:lnTo>
                <a:lnTo>
                  <a:pt x="202183" y="179717"/>
                </a:lnTo>
                <a:lnTo>
                  <a:pt x="200025" y="166052"/>
                </a:lnTo>
                <a:lnTo>
                  <a:pt x="192912" y="154330"/>
                </a:lnTo>
                <a:lnTo>
                  <a:pt x="180593" y="148462"/>
                </a:lnTo>
                <a:lnTo>
                  <a:pt x="111378" y="140652"/>
                </a:lnTo>
                <a:lnTo>
                  <a:pt x="72897" y="125018"/>
                </a:lnTo>
                <a:lnTo>
                  <a:pt x="54101" y="89865"/>
                </a:lnTo>
                <a:lnTo>
                  <a:pt x="52577" y="76187"/>
                </a:lnTo>
                <a:lnTo>
                  <a:pt x="63626" y="35153"/>
                </a:lnTo>
                <a:lnTo>
                  <a:pt x="92963" y="7810"/>
                </a:lnTo>
                <a:lnTo>
                  <a:pt x="105917" y="1943"/>
                </a:lnTo>
                <a:lnTo>
                  <a:pt x="112902" y="0"/>
                </a:lnTo>
                <a:close/>
              </a:path>
            </a:pathLst>
          </a:custGeom>
          <a:solidFill>
            <a:srgbClr val="F1F1F1"/>
          </a:solidFill>
        </p:spPr>
        <p:txBody>
          <a:bodyPr wrap="square" lIns="0" tIns="0" rIns="0" bIns="0" rtlCol="0"/>
          <a:lstStyle/>
          <a:p>
            <a:endParaRPr/>
          </a:p>
        </p:txBody>
      </p:sp>
      <p:sp>
        <p:nvSpPr>
          <p:cNvPr id="26" name="bk object 26"/>
          <p:cNvSpPr/>
          <p:nvPr/>
        </p:nvSpPr>
        <p:spPr>
          <a:xfrm>
            <a:off x="8068818" y="4884330"/>
            <a:ext cx="38100" cy="27940"/>
          </a:xfrm>
          <a:custGeom>
            <a:avLst/>
            <a:gdLst/>
            <a:ahLst/>
            <a:cxnLst/>
            <a:rect l="l" t="t" r="r" b="b"/>
            <a:pathLst>
              <a:path w="38100" h="27939">
                <a:moveTo>
                  <a:pt x="37591" y="0"/>
                </a:moveTo>
                <a:lnTo>
                  <a:pt x="0" y="0"/>
                </a:lnTo>
                <a:lnTo>
                  <a:pt x="0" y="27343"/>
                </a:lnTo>
                <a:lnTo>
                  <a:pt x="10032" y="15620"/>
                </a:lnTo>
                <a:lnTo>
                  <a:pt x="20574" y="7810"/>
                </a:lnTo>
                <a:lnTo>
                  <a:pt x="31623" y="1943"/>
                </a:lnTo>
                <a:lnTo>
                  <a:pt x="37591" y="0"/>
                </a:lnTo>
                <a:close/>
              </a:path>
            </a:pathLst>
          </a:custGeom>
          <a:solidFill>
            <a:srgbClr val="F1F1F1"/>
          </a:solidFill>
        </p:spPr>
        <p:txBody>
          <a:bodyPr wrap="square" lIns="0" tIns="0" rIns="0" bIns="0" rtlCol="0"/>
          <a:lstStyle/>
          <a:p>
            <a:endParaRPr/>
          </a:p>
        </p:txBody>
      </p:sp>
      <p:sp>
        <p:nvSpPr>
          <p:cNvPr id="27" name="bk object 27"/>
          <p:cNvSpPr/>
          <p:nvPr/>
        </p:nvSpPr>
        <p:spPr>
          <a:xfrm>
            <a:off x="7824469" y="4923396"/>
            <a:ext cx="196215" cy="219075"/>
          </a:xfrm>
          <a:custGeom>
            <a:avLst/>
            <a:gdLst/>
            <a:ahLst/>
            <a:cxnLst/>
            <a:rect l="l" t="t" r="r" b="b"/>
            <a:pathLst>
              <a:path w="196215" h="219075">
                <a:moveTo>
                  <a:pt x="61213" y="0"/>
                </a:moveTo>
                <a:lnTo>
                  <a:pt x="28701" y="0"/>
                </a:lnTo>
                <a:lnTo>
                  <a:pt x="14604" y="5867"/>
                </a:lnTo>
                <a:lnTo>
                  <a:pt x="5079" y="13677"/>
                </a:lnTo>
                <a:lnTo>
                  <a:pt x="0" y="25400"/>
                </a:lnTo>
                <a:lnTo>
                  <a:pt x="1397" y="41021"/>
                </a:lnTo>
                <a:lnTo>
                  <a:pt x="7111" y="50800"/>
                </a:lnTo>
                <a:lnTo>
                  <a:pt x="17652" y="58610"/>
                </a:lnTo>
                <a:lnTo>
                  <a:pt x="33274" y="60566"/>
                </a:lnTo>
                <a:lnTo>
                  <a:pt x="117348" y="76187"/>
                </a:lnTo>
                <a:lnTo>
                  <a:pt x="148462" y="115265"/>
                </a:lnTo>
                <a:lnTo>
                  <a:pt x="150622" y="128930"/>
                </a:lnTo>
                <a:lnTo>
                  <a:pt x="146430" y="158242"/>
                </a:lnTo>
                <a:lnTo>
                  <a:pt x="125475" y="193408"/>
                </a:lnTo>
                <a:lnTo>
                  <a:pt x="90043" y="210985"/>
                </a:lnTo>
                <a:lnTo>
                  <a:pt x="75437" y="214896"/>
                </a:lnTo>
                <a:lnTo>
                  <a:pt x="43941" y="218795"/>
                </a:lnTo>
                <a:lnTo>
                  <a:pt x="195706" y="218795"/>
                </a:lnTo>
                <a:lnTo>
                  <a:pt x="195706" y="19532"/>
                </a:lnTo>
                <a:lnTo>
                  <a:pt x="108076" y="19532"/>
                </a:lnTo>
                <a:lnTo>
                  <a:pt x="98171" y="11722"/>
                </a:lnTo>
                <a:lnTo>
                  <a:pt x="86868" y="5867"/>
                </a:lnTo>
                <a:lnTo>
                  <a:pt x="74422" y="1955"/>
                </a:lnTo>
                <a:lnTo>
                  <a:pt x="61213" y="0"/>
                </a:lnTo>
                <a:close/>
              </a:path>
            </a:pathLst>
          </a:custGeom>
          <a:solidFill>
            <a:srgbClr val="F1F1F1"/>
          </a:solidFill>
        </p:spPr>
        <p:txBody>
          <a:bodyPr wrap="square" lIns="0" tIns="0" rIns="0" bIns="0" rtlCol="0"/>
          <a:lstStyle/>
          <a:p>
            <a:endParaRPr/>
          </a:p>
        </p:txBody>
      </p:sp>
      <p:sp>
        <p:nvSpPr>
          <p:cNvPr id="28" name="bk object 28"/>
          <p:cNvSpPr/>
          <p:nvPr/>
        </p:nvSpPr>
        <p:spPr>
          <a:xfrm>
            <a:off x="7796403" y="5071871"/>
            <a:ext cx="126364" cy="23495"/>
          </a:xfrm>
          <a:custGeom>
            <a:avLst/>
            <a:gdLst/>
            <a:ahLst/>
            <a:cxnLst/>
            <a:rect l="l" t="t" r="r" b="b"/>
            <a:pathLst>
              <a:path w="126365" h="23495">
                <a:moveTo>
                  <a:pt x="125856" y="0"/>
                </a:moveTo>
                <a:lnTo>
                  <a:pt x="0" y="0"/>
                </a:lnTo>
                <a:lnTo>
                  <a:pt x="10414" y="7810"/>
                </a:lnTo>
                <a:lnTo>
                  <a:pt x="22098" y="15620"/>
                </a:lnTo>
                <a:lnTo>
                  <a:pt x="47244" y="23444"/>
                </a:lnTo>
                <a:lnTo>
                  <a:pt x="89789" y="23444"/>
                </a:lnTo>
                <a:lnTo>
                  <a:pt x="104901" y="19532"/>
                </a:lnTo>
                <a:lnTo>
                  <a:pt x="116713" y="13665"/>
                </a:lnTo>
                <a:lnTo>
                  <a:pt x="124714" y="3898"/>
                </a:lnTo>
                <a:lnTo>
                  <a:pt x="125856" y="0"/>
                </a:lnTo>
                <a:close/>
              </a:path>
            </a:pathLst>
          </a:custGeom>
          <a:solidFill>
            <a:srgbClr val="F1F1F1"/>
          </a:solidFill>
        </p:spPr>
        <p:txBody>
          <a:bodyPr wrap="square" lIns="0" tIns="0" rIns="0" bIns="0" rtlCol="0"/>
          <a:lstStyle/>
          <a:p>
            <a:endParaRPr/>
          </a:p>
        </p:txBody>
      </p:sp>
      <p:sp>
        <p:nvSpPr>
          <p:cNvPr id="29" name="bk object 29"/>
          <p:cNvSpPr/>
          <p:nvPr/>
        </p:nvSpPr>
        <p:spPr>
          <a:xfrm>
            <a:off x="7614666" y="5112892"/>
            <a:ext cx="226695" cy="27940"/>
          </a:xfrm>
          <a:custGeom>
            <a:avLst/>
            <a:gdLst/>
            <a:ahLst/>
            <a:cxnLst/>
            <a:rect l="l" t="t" r="r" b="b"/>
            <a:pathLst>
              <a:path w="226695" h="27939">
                <a:moveTo>
                  <a:pt x="57276" y="0"/>
                </a:moveTo>
                <a:lnTo>
                  <a:pt x="25145" y="21488"/>
                </a:lnTo>
                <a:lnTo>
                  <a:pt x="0" y="27355"/>
                </a:lnTo>
                <a:lnTo>
                  <a:pt x="226694" y="27355"/>
                </a:lnTo>
                <a:lnTo>
                  <a:pt x="213867" y="25399"/>
                </a:lnTo>
                <a:lnTo>
                  <a:pt x="57276" y="25399"/>
                </a:lnTo>
                <a:lnTo>
                  <a:pt x="57276" y="0"/>
                </a:lnTo>
                <a:close/>
              </a:path>
            </a:pathLst>
          </a:custGeom>
          <a:solidFill>
            <a:srgbClr val="F1F1F1"/>
          </a:solidFill>
        </p:spPr>
        <p:txBody>
          <a:bodyPr wrap="square" lIns="0" tIns="0" rIns="0" bIns="0" rtlCol="0"/>
          <a:lstStyle/>
          <a:p>
            <a:endParaRPr/>
          </a:p>
        </p:txBody>
      </p:sp>
      <p:sp>
        <p:nvSpPr>
          <p:cNvPr id="30" name="bk object 30"/>
          <p:cNvSpPr/>
          <p:nvPr/>
        </p:nvSpPr>
        <p:spPr>
          <a:xfrm>
            <a:off x="8070722" y="5114848"/>
            <a:ext cx="661035" cy="129539"/>
          </a:xfrm>
          <a:custGeom>
            <a:avLst/>
            <a:gdLst/>
            <a:ahLst/>
            <a:cxnLst/>
            <a:rect l="l" t="t" r="r" b="b"/>
            <a:pathLst>
              <a:path w="661034" h="129539">
                <a:moveTo>
                  <a:pt x="2794" y="0"/>
                </a:moveTo>
                <a:lnTo>
                  <a:pt x="0" y="128930"/>
                </a:lnTo>
                <a:lnTo>
                  <a:pt x="610870" y="128930"/>
                </a:lnTo>
                <a:lnTo>
                  <a:pt x="647573" y="111353"/>
                </a:lnTo>
                <a:lnTo>
                  <a:pt x="660526" y="25399"/>
                </a:lnTo>
                <a:lnTo>
                  <a:pt x="58927" y="25399"/>
                </a:lnTo>
                <a:lnTo>
                  <a:pt x="44830" y="23444"/>
                </a:lnTo>
                <a:lnTo>
                  <a:pt x="32384" y="19532"/>
                </a:lnTo>
                <a:lnTo>
                  <a:pt x="21462" y="15620"/>
                </a:lnTo>
                <a:lnTo>
                  <a:pt x="11683" y="9766"/>
                </a:lnTo>
                <a:lnTo>
                  <a:pt x="2794"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a:xfrm>
            <a:off x="307035" y="411144"/>
            <a:ext cx="8529929" cy="60071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2229866" y="2325006"/>
            <a:ext cx="4684267" cy="1377314"/>
          </a:xfrm>
          <a:prstGeom prst="rect">
            <a:avLst/>
          </a:prstGeom>
        </p:spPr>
        <p:txBody>
          <a:bodyPr wrap="square" lIns="0" tIns="0" rIns="0" bIns="0">
            <a:spAutoFit/>
          </a:bodyPr>
          <a:lstStyle>
            <a:lvl1pPr>
              <a:defRPr sz="2000" b="1" i="0">
                <a:solidFill>
                  <a:schemeClr val="tx1"/>
                </a:solidFill>
                <a:latin typeface="Segoe UI"/>
                <a:cs typeface="Segoe UI"/>
              </a:defRPr>
            </a:lvl1pPr>
          </a:lstStyle>
          <a:p>
            <a:endParaRPr/>
          </a:p>
        </p:txBody>
      </p:sp>
      <p:sp>
        <p:nvSpPr>
          <p:cNvPr id="4" name="Holder 4"/>
          <p:cNvSpPr>
            <a:spLocks noGrp="1"/>
          </p:cNvSpPr>
          <p:nvPr>
            <p:ph type="ftr" sz="quarter" idx="5"/>
          </p:nvPr>
        </p:nvSpPr>
        <p:spPr>
          <a:xfrm>
            <a:off x="3108960" y="5314950"/>
            <a:ext cx="2926079" cy="2857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14950"/>
            <a:ext cx="2103120" cy="2857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8486393" y="5382061"/>
            <a:ext cx="133350" cy="177800"/>
          </a:xfrm>
          <a:prstGeom prst="rect">
            <a:avLst/>
          </a:prstGeom>
        </p:spPr>
        <p:txBody>
          <a:bodyPr wrap="square" lIns="0" tIns="0" rIns="0" bIns="0">
            <a:spAutoFit/>
          </a:bodyPr>
          <a:lstStyle>
            <a:lvl1pPr>
              <a:defRPr sz="1200" b="0" i="0">
                <a:solidFill>
                  <a:srgbClr val="898989"/>
                </a:solidFill>
                <a:latin typeface="Segoe UI"/>
                <a:cs typeface="Segoe U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23387788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notesSlide" Target="../notesSlides/notesSlide10.xml" />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23.png" />
  <Relationship Id="rId2" Type="http://schemas.openxmlformats.org/officeDocument/2006/relationships/notesSlide" Target="../notesSlides/notesSlide11.xml" />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notesSlide" Target="../notesSlides/notesSlide12.xml" />
  <Relationship Id="rId1" Type="http://schemas.openxmlformats.org/officeDocument/2006/relationships/slideLayout" Target="../slideLayouts/slideLayout3.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25.png" />
  <Relationship Id="rId2" Type="http://schemas.openxmlformats.org/officeDocument/2006/relationships/notesSlide" Target="../notesSlides/notesSlide13.xml" />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hyperlink" Target="https://www.uspto.gov/sites/default/files/documents/IPR2017-01216%20Luvn%20Care%20(Paper%2013).pdf" TargetMode="External" />
  <Relationship Id="rId2" Type="http://schemas.openxmlformats.org/officeDocument/2006/relationships/notesSlide" Target="../notesSlides/notesSlide16.xml" />
  <Relationship Id="rId1" Type="http://schemas.openxmlformats.org/officeDocument/2006/relationships/slideLayout" Target="../slideLayouts/slideLayout2.xml" />
  <Relationship Id="rId5" Type="http://schemas.openxmlformats.org/officeDocument/2006/relationships/hyperlink" Target="https://www.uspto.gov/sites/default/files/documents/IPR2017-00777_Cultec_v_Stormtech_Paper_7.pdf" TargetMode="External" />
  <Relationship Id="rId4" Type="http://schemas.openxmlformats.org/officeDocument/2006/relationships/hyperlink" Target="https://www.uspto.gov/sites/default/files/documents/IPR2014-00360%20Amneal%20(Paper%2015).pdf" TargetMode="External" />
</Relationships>
</file>

<file path=ppt/slides/_rels/slide17.xml.rels>&#65279;<?xml version="1.0" encoding="UTF-8" standalone="yes"?>
<Relationships xmlns="http://schemas.openxmlformats.org/package/2006/relationships">
  <Relationship Id="rId3" Type="http://schemas.openxmlformats.org/officeDocument/2006/relationships/hyperlink" Target="https://www.uspto.gov/sites/default/files/documents/IPR2017-00739_Hospira_v_Genentech_Paper_16_July_27_2017.pdf" TargetMode="External" />
  <Relationship Id="rId2" Type="http://schemas.openxmlformats.org/officeDocument/2006/relationships/notesSlide" Target="../notesSlides/notesSlide17.xml" />
  <Relationship Id="rId1" Type="http://schemas.openxmlformats.org/officeDocument/2006/relationships/slideLayout" Target="../slideLayouts/slideLayout2.xml" />
  <Relationship Id="rId4" Type="http://schemas.openxmlformats.org/officeDocument/2006/relationships/hyperlink" Target="https://www.uspto.gov/sites/default/files/documents/IPR2016-01571_Unified_Patents_v_Berman_Paper_10.pdf" TargetMode="Externa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26.png" />
  <Relationship Id="rId2" Type="http://schemas.openxmlformats.org/officeDocument/2006/relationships/notesSlide" Target="../notesSlides/notesSlide18.xml" />
  <Relationship Id="rId1" Type="http://schemas.openxmlformats.org/officeDocument/2006/relationships/slideLayout" Target="../slideLayouts/slideLayout4.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2.xml" />
  <Relationship Id="rId1" Type="http://schemas.openxmlformats.org/officeDocument/2006/relationships/slideLayout" Target="../slideLayouts/slideLayout53.xml" />
  <Relationship Id="rId4" Type="http://schemas.openxmlformats.org/officeDocument/2006/relationships/image" Target="../media/image16.png"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3.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3.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4.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14.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4.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39.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35.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34.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34.xml" />
</Relationships>
</file>

<file path=ppt/slides/_rels/slide3.xml.rels>&#65279;<?xml version="1.0" encoding="UTF-8" standalone="yes"?>
<Relationships xmlns="http://schemas.openxmlformats.org/package/2006/relationships">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3.xml" />
  <Relationship Id="rId1" Type="http://schemas.openxmlformats.org/officeDocument/2006/relationships/slideLayout" Target="../slideLayouts/slideLayout17.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27.png" />
  <Relationship Id="rId2" Type="http://schemas.openxmlformats.org/officeDocument/2006/relationships/notesSlide" Target="../notesSlides/notesSlide30.xml" />
  <Relationship Id="rId1" Type="http://schemas.openxmlformats.org/officeDocument/2006/relationships/slideLayout" Target="../slideLayouts/slideLayout4.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31.xml" />
  <Relationship Id="rId1" Type="http://schemas.openxmlformats.org/officeDocument/2006/relationships/slideLayout" Target="../slideLayouts/slideLayout53.xml" />
  <Relationship Id="rId5" Type="http://schemas.openxmlformats.org/officeDocument/2006/relationships/hyperlink" Target="mailto:Scott.Boalick@uspto.gov" TargetMode="External" />
  <Relationship Id="rId4" Type="http://schemas.openxmlformats.org/officeDocument/2006/relationships/image" Target="../media/image16.png"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12.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32.xml" />
</Relationships>
</file>

<file path=ppt/slides/_rels/slide35.xml.rels>&#65279;<?xml version="1.0" encoding="UTF-8" standalone="yes"?>
<Relationships xmlns="http://schemas.openxmlformats.org/package/2006/relationships">
  <Relationship Id="rId3" Type="http://schemas.openxmlformats.org/officeDocument/2006/relationships/diagramData" Target="../diagrams/data2.xml" />
  <Relationship Id="rId7" Type="http://schemas.microsoft.com/office/2007/relationships/diagramDrawing" Target="../diagrams/drawing2.xml" />
  <Relationship Id="rId2" Type="http://schemas.openxmlformats.org/officeDocument/2006/relationships/notesSlide" Target="../notesSlides/notesSlide35.xml" />
  <Relationship Id="rId1" Type="http://schemas.openxmlformats.org/officeDocument/2006/relationships/slideLayout" Target="../slideLayouts/slideLayout35.xml" />
  <Relationship Id="rId6" Type="http://schemas.openxmlformats.org/officeDocument/2006/relationships/diagramColors" Target="../diagrams/colors2.xml" />
  <Relationship Id="rId5" Type="http://schemas.openxmlformats.org/officeDocument/2006/relationships/diagramQuickStyle" Target="../diagrams/quickStyle2.xml" />
  <Relationship Id="rId4" Type="http://schemas.openxmlformats.org/officeDocument/2006/relationships/diagramLayout" Target="../diagrams/layout2.xml" />
</Relationships>
</file>

<file path=ppt/slides/_rels/slide36.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notesSlide" Target="../notesSlides/notesSlide36.xml" />
  <Relationship Id="rId1" Type="http://schemas.openxmlformats.org/officeDocument/2006/relationships/slideLayout" Target="../slideLayouts/slideLayout35.xml" />
</Relationships>
</file>

<file path=ppt/slides/_rels/slide37.xml.rels>&#65279;<?xml version="1.0" encoding="UTF-8" standalone="yes"?>
<Relationships xmlns="http://schemas.openxmlformats.org/package/2006/relationships">
  <Relationship Id="rId3" Type="http://schemas.openxmlformats.org/officeDocument/2006/relationships/chart" Target="../charts/chart2.xml" />
  <Relationship Id="rId2" Type="http://schemas.openxmlformats.org/officeDocument/2006/relationships/notesSlide" Target="../notesSlides/notesSlide37.xml" />
  <Relationship Id="rId1" Type="http://schemas.openxmlformats.org/officeDocument/2006/relationships/slideLayout" Target="../slideLayouts/slideLayout35.xml" />
</Relationships>
</file>

<file path=ppt/slides/_rels/slide38.xml.rels>&#65279;<?xml version="1.0" encoding="UTF-8" standalone="yes"?>
<Relationships xmlns="http://schemas.openxmlformats.org/package/2006/relationships">
  <Relationship Id="rId3" Type="http://schemas.openxmlformats.org/officeDocument/2006/relationships/image" Target="../media/image28.png" />
  <Relationship Id="rId2" Type="http://schemas.openxmlformats.org/officeDocument/2006/relationships/notesSlide" Target="../notesSlides/notesSlide38.xml" />
  <Relationship Id="rId1" Type="http://schemas.openxmlformats.org/officeDocument/2006/relationships/slideLayout" Target="../slideLayouts/slideLayout39.xml"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29.png" />
  <Relationship Id="rId2" Type="http://schemas.openxmlformats.org/officeDocument/2006/relationships/notesSlide" Target="../notesSlides/notesSlide39.xml" />
  <Relationship Id="rId1" Type="http://schemas.openxmlformats.org/officeDocument/2006/relationships/slideLayout" Target="../slideLayouts/slideLayout35.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17.jpg" />
  <Relationship Id="rId2" Type="http://schemas.openxmlformats.org/officeDocument/2006/relationships/notesSlide" Target="../notesSlides/notesSlide4.xml" />
  <Relationship Id="rId1" Type="http://schemas.openxmlformats.org/officeDocument/2006/relationships/slideLayout" Target="../slideLayouts/slideLayout3.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35.xml" />
</Relationships>
</file>

<file path=ppt/slides/_rels/slide41.xml.rels>&#65279;<?xml version="1.0" encoding="UTF-8" standalone="yes"?>
<Relationships xmlns="http://schemas.openxmlformats.org/package/2006/relationships">
  <Relationship Id="rId3" Type="http://schemas.openxmlformats.org/officeDocument/2006/relationships/chart" Target="../charts/chart3.xml" />
  <Relationship Id="rId2" Type="http://schemas.openxmlformats.org/officeDocument/2006/relationships/notesSlide" Target="../notesSlides/notesSlide41.xml" />
  <Relationship Id="rId1" Type="http://schemas.openxmlformats.org/officeDocument/2006/relationships/slideLayout" Target="../slideLayouts/slideLayout35.xml" />
</Relationships>
</file>

<file path=ppt/slides/_rels/slide42.xml.rels>&#65279;<?xml version="1.0" encoding="UTF-8" standalone="yes"?>
<Relationships xmlns="http://schemas.openxmlformats.org/package/2006/relationships">
  <Relationship Id="rId3" Type="http://schemas.openxmlformats.org/officeDocument/2006/relationships/chart" Target="../charts/chart4.xml" />
  <Relationship Id="rId2" Type="http://schemas.openxmlformats.org/officeDocument/2006/relationships/notesSlide" Target="../notesSlides/notesSlide42.xml" />
  <Relationship Id="rId1" Type="http://schemas.openxmlformats.org/officeDocument/2006/relationships/slideLayout" Target="../slideLayouts/slideLayout35.xml" />
</Relationships>
</file>

<file path=ppt/slides/_rels/slide43.xml.rels>&#65279;<?xml version="1.0" encoding="UTF-8" standalone="yes"?>
<Relationships xmlns="http://schemas.openxmlformats.org/package/2006/relationships">
  <Relationship Id="rId3" Type="http://schemas.openxmlformats.org/officeDocument/2006/relationships/image" Target="../media/image25.png" />
  <Relationship Id="rId2" Type="http://schemas.openxmlformats.org/officeDocument/2006/relationships/notesSlide" Target="../notesSlides/notesSlide43.xml" />
  <Relationship Id="rId1" Type="http://schemas.openxmlformats.org/officeDocument/2006/relationships/slideLayout" Target="../slideLayouts/slideLayout3.xml" />
</Relationships>
</file>

<file path=ppt/slides/_rels/slide44.xml.rels>&#65279;<?xml version="1.0" encoding="UTF-8" standalone="yes"?>
<Relationships xmlns="http://schemas.openxmlformats.org/package/2006/relationships">
  <Relationship Id="rId3" Type="http://schemas.openxmlformats.org/officeDocument/2006/relationships/chart" Target="../charts/chart5.xml" />
  <Relationship Id="rId2" Type="http://schemas.openxmlformats.org/officeDocument/2006/relationships/notesSlide" Target="../notesSlides/notesSlide44.xml" />
  <Relationship Id="rId1" Type="http://schemas.openxmlformats.org/officeDocument/2006/relationships/slideLayout" Target="../slideLayouts/slideLayout35.xml" />
</Relationships>
</file>

<file path=ppt/slides/_rels/slide45.xml.rels>&#65279;<?xml version="1.0" encoding="UTF-8" standalone="yes"?>
<Relationships xmlns="http://schemas.openxmlformats.org/package/2006/relationships">
  <Relationship Id="rId2" Type="http://schemas.openxmlformats.org/officeDocument/2006/relationships/notesSlide" Target="../notesSlides/notesSlide45.xml" />
  <Relationship Id="rId1" Type="http://schemas.openxmlformats.org/officeDocument/2006/relationships/slideLayout" Target="../slideLayouts/slideLayout35.xml" />
</Relationships>
</file>

<file path=ppt/slides/_rels/slide46.xml.rels>&#65279;<?xml version="1.0" encoding="UTF-8" standalone="yes"?>
<Relationships xmlns="http://schemas.openxmlformats.org/package/2006/relationships">
  <Relationship Id="rId2" Type="http://schemas.openxmlformats.org/officeDocument/2006/relationships/notesSlide" Target="../notesSlides/notesSlide46.xml"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3" Type="http://schemas.openxmlformats.org/officeDocument/2006/relationships/image" Target="../media/image30.emf" />
  <Relationship Id="rId2" Type="http://schemas.openxmlformats.org/officeDocument/2006/relationships/notesSlide" Target="../notesSlides/notesSlide47.xml" />
  <Relationship Id="rId1" Type="http://schemas.openxmlformats.org/officeDocument/2006/relationships/slideLayout" Target="../slideLayouts/slideLayout47.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notesSlide" Target="../notesSlides/notesSlide5.xml" />
  <Relationship Id="rId1" Type="http://schemas.openxmlformats.org/officeDocument/2006/relationships/slideLayout" Target="../slideLayouts/slideLayout13.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notesSlide" Target="../notesSlides/notesSlide7.xml" />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20.png" />
  <Relationship Id="rId2" Type="http://schemas.openxmlformats.org/officeDocument/2006/relationships/notesSlide" Target="../notesSlides/notesSlide8.xml" />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21.png" />
  <Relationship Id="rId2" Type="http://schemas.openxmlformats.org/officeDocument/2006/relationships/notesSlide" Target="../notesSlides/notesSlide9.xml" />
  <Relationship Id="rId1" Type="http://schemas.openxmlformats.org/officeDocument/2006/relationships/slideLayout" Target="../slideLayouts/slideLayout8.xml" />
</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lide Number Placeholder 5" descr="" title=""/>
          <p:cNvSpPr>
            <a:spLocks noGrp="1"/>
          </p:cNvSpPr>
          <p:nvPr>
            <p:ph type="sldNum" sz="quarter" idx="12"/>
          </p:nvPr>
        </p:nvSpPr>
        <p:spPr/>
        <p:txBody>
          <a:bodyPr/>
          <a:lstStyle/>
          <a:p>
            <a:fld id="{92DA454B-C859-4892-B9FA-68B588C9F547}" type="slidenum">
              <a:rPr lang="en-US" smtClean="0"/>
              <a:t>10</a:t>
            </a:fld>
            <a:endParaRPr lang="en-US" dirty="0"/>
          </a:p>
        </p:txBody>
      </p:sp>
      <p:sp>
        <p:nvSpPr>
          <p:cNvPr id="8" name="Title 1" descr="" title=""/>
          <p:cNvSpPr txBox="1">
            <a:spLocks/>
          </p:cNvSpPr>
          <p:nvPr/>
        </p:nvSpPr>
        <p:spPr>
          <a:xfrm>
            <a:off x="228600" y="378022"/>
            <a:ext cx="7955280" cy="879278"/>
          </a:xfrm>
          <a:prstGeom prst="rect">
            <a:avLst/>
          </a:prstGeom>
        </p:spPr>
        <p:txBody>
          <a:bodyPr vert="horz" lIns="91440" tIns="45720" rIns="91440" bIns="45720" rtlCol="0" anchor="t" anchorCtr="0">
            <a:normAutofit fontScale="3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8000" dirty="0">
                <a:solidFill>
                  <a:schemeClr val="tx1">
                    <a:lumMod val="65000"/>
                    <a:lumOff val="35000"/>
                  </a:schemeClr>
                </a:solidFill>
              </a:rPr>
              <a:t>Preliminary Response </a:t>
            </a:r>
            <a:r>
              <a:rPr lang="en-US" sz="8000" dirty="0" smtClean="0">
                <a:solidFill>
                  <a:schemeClr val="tx1">
                    <a:lumMod val="65000"/>
                    <a:lumOff val="35000"/>
                  </a:schemeClr>
                </a:solidFill>
              </a:rPr>
              <a:t>Filing Rates</a:t>
            </a:r>
            <a:r>
              <a:rPr lang="en-US" sz="5500" dirty="0">
                <a:solidFill>
                  <a:schemeClr val="tx1">
                    <a:lumMod val="65000"/>
                    <a:lumOff val="35000"/>
                  </a:schemeClr>
                </a:solidFill>
              </a:rPr>
              <a:t/>
            </a:r>
            <a:br>
              <a:rPr lang="en-US" sz="5500" dirty="0">
                <a:solidFill>
                  <a:schemeClr val="tx1">
                    <a:lumMod val="65000"/>
                    <a:lumOff val="35000"/>
                  </a:schemeClr>
                </a:solidFill>
              </a:rPr>
            </a:br>
            <a:r>
              <a:rPr lang="en-US" sz="5500" dirty="0">
                <a:solidFill>
                  <a:schemeClr val="tx1">
                    <a:lumMod val="65000"/>
                    <a:lumOff val="35000"/>
                  </a:schemeClr>
                </a:solidFill>
              </a:rPr>
              <a:t>Pre- and Post-Rule To Allow New Testimonial Evidence (NTE</a:t>
            </a:r>
            <a:r>
              <a:rPr lang="en-US" sz="5500" dirty="0" smtClean="0">
                <a:solidFill>
                  <a:schemeClr val="tx1">
                    <a:lumMod val="65000"/>
                    <a:lumOff val="35000"/>
                  </a:schemeClr>
                </a:solidFill>
              </a:rPr>
              <a:t>)</a:t>
            </a:r>
            <a:br>
              <a:rPr lang="en-US" sz="5500" dirty="0" smtClean="0">
                <a:solidFill>
                  <a:schemeClr val="tx1">
                    <a:lumMod val="65000"/>
                    <a:lumOff val="35000"/>
                  </a:schemeClr>
                </a:solidFill>
              </a:rPr>
            </a:br>
            <a:r>
              <a:rPr lang="en-US" sz="5500" dirty="0">
                <a:solidFill>
                  <a:schemeClr val="tx1">
                    <a:lumMod val="65000"/>
                    <a:lumOff val="35000"/>
                  </a:schemeClr>
                </a:solidFill>
              </a:rPr>
              <a:t>(All Time: 9/16/12 </a:t>
            </a:r>
            <a:r>
              <a:rPr lang="en-US" sz="5500" dirty="0" smtClean="0">
                <a:solidFill>
                  <a:schemeClr val="tx1">
                    <a:lumMod val="65000"/>
                    <a:lumOff val="35000"/>
                  </a:schemeClr>
                </a:solidFill>
              </a:rPr>
              <a:t>to 12/31/17</a:t>
            </a:r>
            <a:r>
              <a:rPr lang="en-US" sz="5500" dirty="0">
                <a:solidFill>
                  <a:schemeClr val="tx1">
                    <a:lumMod val="65000"/>
                    <a:lumOff val="35000"/>
                  </a:schemeClr>
                </a:solidFill>
              </a:rPr>
              <a:t>)</a:t>
            </a:r>
          </a:p>
        </p:txBody>
      </p:sp>
      <p:sp>
        <p:nvSpPr>
          <p:cNvPr id="10" name="TextBox 9" descr="" title=""/>
          <p:cNvSpPr txBox="1"/>
          <p:nvPr/>
        </p:nvSpPr>
        <p:spPr>
          <a:xfrm>
            <a:off x="-1295400" y="5430912"/>
            <a:ext cx="7162800" cy="338554"/>
          </a:xfrm>
          <a:prstGeom prst="rect">
            <a:avLst/>
          </a:prstGeom>
          <a:noFill/>
        </p:spPr>
        <p:txBody>
          <a:bodyPr wrap="square" rtlCol="0">
            <a:spAutoFit/>
          </a:bodyPr>
          <a:lstStyle/>
          <a:p>
            <a:endParaRPr lang="en-US" sz="1600" dirty="0">
              <a:solidFill>
                <a:schemeClr val="tx1">
                  <a:lumMod val="65000"/>
                  <a:lumOff val="35000"/>
                </a:schemeClr>
              </a:solidFill>
            </a:endParaRPr>
          </a:p>
        </p:txBody>
      </p:sp>
      <p:sp>
        <p:nvSpPr>
          <p:cNvPr id="11" name="TextBox 10" descr="" title=""/>
          <p:cNvSpPr txBox="1"/>
          <p:nvPr/>
        </p:nvSpPr>
        <p:spPr>
          <a:xfrm>
            <a:off x="304800" y="4774421"/>
            <a:ext cx="7010400" cy="307777"/>
          </a:xfrm>
          <a:prstGeom prst="rect">
            <a:avLst/>
          </a:prstGeom>
          <a:noFill/>
        </p:spPr>
        <p:txBody>
          <a:bodyPr wrap="square" rtlCol="0">
            <a:spAutoFit/>
          </a:bodyPr>
          <a:lstStyle/>
          <a:p>
            <a:r>
              <a:rPr lang="en-US" sz="1400" dirty="0">
                <a:solidFill>
                  <a:schemeClr val="tx1">
                    <a:lumMod val="65000"/>
                    <a:lumOff val="35000"/>
                  </a:schemeClr>
                </a:solidFill>
              </a:rPr>
              <a:t>The rule to allow new testimonial evidence was effective May 2, 2016.</a:t>
            </a:r>
          </a:p>
        </p:txBody>
      </p:sp>
      <p:pic>
        <p:nvPicPr>
          <p:cNvPr id="2" name="Picture 1" descr="" title=""/>
          <p:cNvPicPr>
            <a:picLocks noChangeAspect="1"/>
          </p:cNvPicPr>
          <p:nvPr/>
        </p:nvPicPr>
        <p:blipFill>
          <a:blip r:embed="rId3"/>
          <a:stretch>
            <a:fillRect/>
          </a:stretch>
        </p:blipFill>
        <p:spPr>
          <a:xfrm>
            <a:off x="456843" y="1344400"/>
            <a:ext cx="8230313" cy="3426249"/>
          </a:xfrm>
          <a:prstGeom prst="rect">
            <a:avLst/>
          </a:prstGeom>
        </p:spPr>
      </p:pic>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6450906"/>
      </p:ext>
    </p:extLst>
  </p:cSld>
  <p:clrMapOvr>
    <a:masterClrMapping/>
  </p:clrMapOvr>
  <p:timing>
    <p:tnLst>
      <p:par>
        <p:cTn id="1" dur="indefinite" restart="never" nodeType="tmRoot"/>
      </p:par>
    </p:tnLst>
  </p:timing>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p:cNvSpPr>
            <a:spLocks noGrp="1"/>
          </p:cNvSpPr>
          <p:nvPr>
            <p:ph type="sldNum" sz="quarter" idx="12"/>
          </p:nvPr>
        </p:nvSpPr>
        <p:spPr>
          <a:xfrm>
            <a:off x="6560634" y="5297488"/>
            <a:ext cx="2133600" cy="303212"/>
          </a:xfrm>
        </p:spPr>
        <p:txBody>
          <a:bodyPr/>
          <a:lstStyle/>
          <a:p>
            <a:fld id="{92DA454B-C859-4892-B9FA-68B588C9F547}" type="slidenum">
              <a:rPr lang="en-US" smtClean="0"/>
              <a:t>11</a:t>
            </a:fld>
            <a:endParaRPr lang="en-US" dirty="0"/>
          </a:p>
        </p:txBody>
      </p:sp>
      <p:sp>
        <p:nvSpPr>
          <p:cNvPr id="10" name="Title 6" descr="" title=""/>
          <p:cNvSpPr txBox="1">
            <a:spLocks/>
          </p:cNvSpPr>
          <p:nvPr/>
        </p:nvSpPr>
        <p:spPr>
          <a:xfrm>
            <a:off x="228600" y="378022"/>
            <a:ext cx="8458200" cy="654509"/>
          </a:xfrm>
          <a:prstGeom prst="rect">
            <a:avLst/>
          </a:prstGeom>
        </p:spPr>
        <p:txBody>
          <a:bodyPr>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800" dirty="0" smtClean="0">
                <a:solidFill>
                  <a:schemeClr val="tx1">
                    <a:lumMod val="65000"/>
                    <a:lumOff val="35000"/>
                  </a:schemeClr>
                </a:solidFill>
              </a:rPr>
              <a:t>Institution Rates</a:t>
            </a:r>
          </a:p>
          <a:p>
            <a:r>
              <a:rPr lang="en-US" sz="1900" dirty="0" smtClean="0">
                <a:solidFill>
                  <a:schemeClr val="tx1">
                    <a:lumMod val="65000"/>
                    <a:lumOff val="35000"/>
                  </a:schemeClr>
                </a:solidFill>
              </a:rPr>
              <a:t>(FY13 to FY18: 10/1/12 to 12/31/17)</a:t>
            </a:r>
          </a:p>
          <a:p>
            <a:endParaRPr lang="en-US" sz="2800" dirty="0">
              <a:solidFill>
                <a:schemeClr val="tx1">
                  <a:lumMod val="65000"/>
                  <a:lumOff val="35000"/>
                </a:schemeClr>
              </a:solidFill>
            </a:endParaRPr>
          </a:p>
        </p:txBody>
      </p:sp>
      <p:sp>
        <p:nvSpPr>
          <p:cNvPr id="9" name="TextBox 8" descr="" title=""/>
          <p:cNvSpPr txBox="1"/>
          <p:nvPr/>
        </p:nvSpPr>
        <p:spPr>
          <a:xfrm>
            <a:off x="304800" y="4774421"/>
            <a:ext cx="7010400" cy="738664"/>
          </a:xfrm>
          <a:prstGeom prst="rect">
            <a:avLst/>
          </a:prstGeom>
          <a:noFill/>
        </p:spPr>
        <p:txBody>
          <a:bodyPr wrap="square" rtlCol="0">
            <a:spAutoFit/>
          </a:bodyPr>
          <a:lstStyle/>
          <a:p>
            <a:r>
              <a:rPr lang="en-US" sz="1400" dirty="0">
                <a:solidFill>
                  <a:schemeClr val="tx1">
                    <a:lumMod val="65000"/>
                    <a:lumOff val="35000"/>
                  </a:schemeClr>
                </a:solidFill>
              </a:rPr>
              <a:t>Institution rate for each </a:t>
            </a:r>
            <a:r>
              <a:rPr lang="en-US" sz="1400" dirty="0" smtClean="0">
                <a:solidFill>
                  <a:schemeClr val="tx1">
                    <a:lumMod val="65000"/>
                    <a:lumOff val="35000"/>
                  </a:schemeClr>
                </a:solidFill>
              </a:rPr>
              <a:t>fiscal year </a:t>
            </a:r>
            <a:r>
              <a:rPr lang="en-US" sz="1400" dirty="0">
                <a:solidFill>
                  <a:schemeClr val="tx1">
                    <a:lumMod val="65000"/>
                    <a:lumOff val="35000"/>
                  </a:schemeClr>
                </a:solidFill>
              </a:rPr>
              <a:t>is calculated by dividing </a:t>
            </a:r>
            <a:r>
              <a:rPr lang="en-US" sz="1400" dirty="0" smtClean="0">
                <a:solidFill>
                  <a:schemeClr val="tx1">
                    <a:lumMod val="65000"/>
                    <a:lumOff val="35000"/>
                  </a:schemeClr>
                </a:solidFill>
              </a:rPr>
              <a:t>petitions instituted </a:t>
            </a:r>
            <a:r>
              <a:rPr lang="en-US" sz="1400" dirty="0">
                <a:solidFill>
                  <a:schemeClr val="tx1">
                    <a:lumMod val="65000"/>
                    <a:lumOff val="35000"/>
                  </a:schemeClr>
                </a:solidFill>
              </a:rPr>
              <a:t>by decisions on institution (i.e., </a:t>
            </a:r>
            <a:r>
              <a:rPr lang="en-US" sz="1400" dirty="0" smtClean="0">
                <a:solidFill>
                  <a:schemeClr val="tx1">
                    <a:lumMod val="65000"/>
                    <a:lumOff val="35000"/>
                  </a:schemeClr>
                </a:solidFill>
              </a:rPr>
              <a:t>petitions instituted </a:t>
            </a:r>
            <a:r>
              <a:rPr lang="en-US" sz="1400" dirty="0">
                <a:solidFill>
                  <a:schemeClr val="tx1">
                    <a:lumMod val="65000"/>
                    <a:lumOff val="35000"/>
                  </a:schemeClr>
                </a:solidFill>
              </a:rPr>
              <a:t>plus </a:t>
            </a:r>
            <a:r>
              <a:rPr lang="en-US" sz="1400" dirty="0" smtClean="0">
                <a:solidFill>
                  <a:schemeClr val="tx1">
                    <a:lumMod val="65000"/>
                    <a:lumOff val="35000"/>
                  </a:schemeClr>
                </a:solidFill>
              </a:rPr>
              <a:t>petitions denied). </a:t>
            </a:r>
            <a:r>
              <a:rPr lang="en-US" sz="1400" dirty="0">
                <a:solidFill>
                  <a:schemeClr val="tx1">
                    <a:lumMod val="65000"/>
                    <a:lumOff val="35000"/>
                  </a:schemeClr>
                </a:solidFill>
              </a:rPr>
              <a:t>The outcomes of decisions on institution responsive to requests for rehearing are excluded.</a:t>
            </a:r>
          </a:p>
        </p:txBody>
      </p:sp>
      <p:pic>
        <p:nvPicPr>
          <p:cNvPr id="8" name="Picture 7" descr="" title=""/>
          <p:cNvPicPr>
            <a:picLocks noChangeAspect="1"/>
          </p:cNvPicPr>
          <p:nvPr/>
        </p:nvPicPr>
        <p:blipFill>
          <a:blip r:embed="rId3"/>
          <a:stretch>
            <a:fillRect/>
          </a:stretch>
        </p:blipFill>
        <p:spPr>
          <a:xfrm>
            <a:off x="47235" y="1117308"/>
            <a:ext cx="8992379" cy="3804234"/>
          </a:xfrm>
          <a:prstGeom prst="rect">
            <a:avLst/>
          </a:prstGeom>
        </p:spPr>
      </p:pic>
      <p:sp>
        <p:nvSpPr>
          <p:cNvPr id="2" name="Footer Placeholder 1"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35356746"/>
      </p:ext>
    </p:extLst>
  </p:cSld>
  <p:clrMapOvr>
    <a:masterClrMapping/>
  </p:clrMapOvr>
  <p:timing>
    <p:tnLst>
      <p:par>
        <p:cTn id="1" dur="indefinite" restart="never" nodeType="tmRoot"/>
      </p:par>
    </p:tnLst>
  </p:timing>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12"/>
          </p:nvPr>
        </p:nvSpPr>
        <p:spPr/>
        <p:txBody>
          <a:bodyPr/>
          <a:lstStyle/>
          <a:p>
            <a:fld id="{92DA454B-C859-4892-B9FA-68B588C9F547}" type="slidenum">
              <a:rPr lang="en-US" smtClean="0"/>
              <a:t>12</a:t>
            </a:fld>
            <a:endParaRPr lang="en-US" dirty="0"/>
          </a:p>
        </p:txBody>
      </p:sp>
      <p:sp>
        <p:nvSpPr>
          <p:cNvPr id="8" name="Title 1" descr="" title=""/>
          <p:cNvSpPr txBox="1">
            <a:spLocks/>
          </p:cNvSpPr>
          <p:nvPr/>
        </p:nvSpPr>
        <p:spPr>
          <a:xfrm>
            <a:off x="228600" y="378022"/>
            <a:ext cx="7955280" cy="650678"/>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800" dirty="0">
                <a:solidFill>
                  <a:schemeClr val="tx1">
                    <a:lumMod val="65000"/>
                    <a:lumOff val="35000"/>
                  </a:schemeClr>
                </a:solidFill>
              </a:rPr>
              <a:t>Institution </a:t>
            </a:r>
            <a:r>
              <a:rPr lang="en-US" sz="2800" dirty="0" smtClean="0">
                <a:solidFill>
                  <a:schemeClr val="tx1">
                    <a:lumMod val="65000"/>
                    <a:lumOff val="35000"/>
                  </a:schemeClr>
                </a:solidFill>
              </a:rPr>
              <a:t>Rates </a:t>
            </a:r>
            <a:r>
              <a:rPr lang="en-US" sz="2800" dirty="0">
                <a:solidFill>
                  <a:schemeClr val="tx1">
                    <a:lumMod val="65000"/>
                    <a:lumOff val="35000"/>
                  </a:schemeClr>
                </a:solidFill>
              </a:rPr>
              <a:t>by </a:t>
            </a:r>
            <a:r>
              <a:rPr lang="en-US" sz="2800" dirty="0" smtClean="0">
                <a:solidFill>
                  <a:schemeClr val="tx1">
                    <a:lumMod val="65000"/>
                    <a:lumOff val="35000"/>
                  </a:schemeClr>
                </a:solidFill>
              </a:rPr>
              <a:t>Technology</a:t>
            </a:r>
            <a:r>
              <a:rPr lang="en-US" sz="2800" dirty="0">
                <a:solidFill>
                  <a:schemeClr val="tx1">
                    <a:lumMod val="65000"/>
                    <a:lumOff val="35000"/>
                  </a:schemeClr>
                </a:solidFill>
              </a:rPr>
              <a:t/>
            </a:r>
            <a:br>
              <a:rPr lang="en-US" sz="2800" dirty="0">
                <a:solidFill>
                  <a:schemeClr val="tx1">
                    <a:lumMod val="65000"/>
                    <a:lumOff val="35000"/>
                  </a:schemeClr>
                </a:solidFill>
              </a:rPr>
            </a:br>
            <a:r>
              <a:rPr lang="en-US" sz="1900" dirty="0">
                <a:solidFill>
                  <a:schemeClr val="tx1">
                    <a:lumMod val="65000"/>
                    <a:lumOff val="35000"/>
                  </a:schemeClr>
                </a:solidFill>
              </a:rPr>
              <a:t>(All Time: 9/16/12 to </a:t>
            </a:r>
            <a:r>
              <a:rPr lang="en-US" sz="1900" dirty="0" smtClean="0">
                <a:solidFill>
                  <a:schemeClr val="tx1">
                    <a:lumMod val="65000"/>
                    <a:lumOff val="35000"/>
                  </a:schemeClr>
                </a:solidFill>
              </a:rPr>
              <a:t>12/31/17</a:t>
            </a:r>
            <a:r>
              <a:rPr lang="en-US" sz="1900" dirty="0">
                <a:solidFill>
                  <a:schemeClr val="tx1">
                    <a:lumMod val="65000"/>
                    <a:lumOff val="35000"/>
                  </a:schemeClr>
                </a:solidFill>
              </a:rPr>
              <a:t>)</a:t>
            </a:r>
          </a:p>
        </p:txBody>
      </p:sp>
      <p:sp>
        <p:nvSpPr>
          <p:cNvPr id="7" name="TextBox 6" descr="" title=""/>
          <p:cNvSpPr txBox="1"/>
          <p:nvPr/>
        </p:nvSpPr>
        <p:spPr>
          <a:xfrm>
            <a:off x="304800" y="4774421"/>
            <a:ext cx="7010400" cy="738664"/>
          </a:xfrm>
          <a:prstGeom prst="rect">
            <a:avLst/>
          </a:prstGeom>
          <a:noFill/>
        </p:spPr>
        <p:txBody>
          <a:bodyPr wrap="square" rtlCol="0">
            <a:spAutoFit/>
          </a:bodyPr>
          <a:lstStyle/>
          <a:p>
            <a:r>
              <a:rPr lang="en-US" sz="1400" dirty="0">
                <a:solidFill>
                  <a:schemeClr val="tx1">
                    <a:lumMod val="65000"/>
                    <a:lumOff val="35000"/>
                  </a:schemeClr>
                </a:solidFill>
              </a:rPr>
              <a:t>Institution rate for each </a:t>
            </a:r>
            <a:r>
              <a:rPr lang="en-US" sz="1400" dirty="0" smtClean="0">
                <a:solidFill>
                  <a:schemeClr val="tx1">
                    <a:lumMod val="65000"/>
                    <a:lumOff val="35000"/>
                  </a:schemeClr>
                </a:solidFill>
              </a:rPr>
              <a:t>technology </a:t>
            </a:r>
            <a:r>
              <a:rPr lang="en-US" sz="1400" dirty="0">
                <a:solidFill>
                  <a:schemeClr val="tx1">
                    <a:lumMod val="65000"/>
                    <a:lumOff val="35000"/>
                  </a:schemeClr>
                </a:solidFill>
              </a:rPr>
              <a:t>is calculated by dividing </a:t>
            </a:r>
            <a:r>
              <a:rPr lang="en-US" sz="1400" dirty="0" smtClean="0">
                <a:solidFill>
                  <a:schemeClr val="tx1">
                    <a:lumMod val="65000"/>
                    <a:lumOff val="35000"/>
                  </a:schemeClr>
                </a:solidFill>
              </a:rPr>
              <a:t>petitions instituted </a:t>
            </a:r>
            <a:r>
              <a:rPr lang="en-US" sz="1400" dirty="0">
                <a:solidFill>
                  <a:schemeClr val="tx1">
                    <a:lumMod val="65000"/>
                    <a:lumOff val="35000"/>
                  </a:schemeClr>
                </a:solidFill>
              </a:rPr>
              <a:t>by decisions on institution (i.e., </a:t>
            </a:r>
            <a:r>
              <a:rPr lang="en-US" sz="1400" dirty="0" smtClean="0">
                <a:solidFill>
                  <a:schemeClr val="tx1">
                    <a:lumMod val="65000"/>
                    <a:lumOff val="35000"/>
                  </a:schemeClr>
                </a:solidFill>
              </a:rPr>
              <a:t>petitions instituted </a:t>
            </a:r>
            <a:r>
              <a:rPr lang="en-US" sz="1400" dirty="0">
                <a:solidFill>
                  <a:schemeClr val="tx1">
                    <a:lumMod val="65000"/>
                    <a:lumOff val="35000"/>
                  </a:schemeClr>
                </a:solidFill>
              </a:rPr>
              <a:t>plus </a:t>
            </a:r>
            <a:r>
              <a:rPr lang="en-US" sz="1400" dirty="0" smtClean="0">
                <a:solidFill>
                  <a:schemeClr val="tx1">
                    <a:lumMod val="65000"/>
                    <a:lumOff val="35000"/>
                  </a:schemeClr>
                </a:solidFill>
              </a:rPr>
              <a:t>petitions denied). The outcomes of decisions on institution responsive to requests for rehearing are excluded.</a:t>
            </a:r>
            <a:endParaRPr lang="en-US" sz="1400" dirty="0">
              <a:solidFill>
                <a:schemeClr val="tx1">
                  <a:lumMod val="65000"/>
                  <a:lumOff val="35000"/>
                </a:schemeClr>
              </a:solidFill>
            </a:endParaRPr>
          </a:p>
        </p:txBody>
      </p:sp>
      <p:pic>
        <p:nvPicPr>
          <p:cNvPr id="2" name="Picture 1" descr="" title=""/>
          <p:cNvPicPr>
            <a:picLocks noChangeAspect="1"/>
          </p:cNvPicPr>
          <p:nvPr/>
        </p:nvPicPr>
        <p:blipFill>
          <a:blip r:embed="rId3"/>
          <a:stretch>
            <a:fillRect/>
          </a:stretch>
        </p:blipFill>
        <p:spPr>
          <a:xfrm>
            <a:off x="9128" y="1246102"/>
            <a:ext cx="9144793" cy="3432345"/>
          </a:xfrm>
          <a:prstGeom prst="rect">
            <a:avLst/>
          </a:prstGeom>
        </p:spPr>
      </p:pic>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217481"/>
      </p:ext>
    </p:extLst>
  </p:cSld>
  <p:clrMapOvr>
    <a:masterClrMapping/>
  </p:clrMapOvr>
  <p:timing>
    <p:tnLst>
      <p:par>
        <p:cTn id="1" dur="indefinite" restart="never" nodeType="tmRoot"/>
      </p:par>
    </p:tnLst>
  </p:timing>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lide Number Placeholder 5" descr="" title=""/>
          <p:cNvSpPr>
            <a:spLocks noGrp="1"/>
          </p:cNvSpPr>
          <p:nvPr>
            <p:ph type="sldNum" sz="quarter" idx="12"/>
          </p:nvPr>
        </p:nvSpPr>
        <p:spPr/>
        <p:txBody>
          <a:bodyPr/>
          <a:lstStyle/>
          <a:p>
            <a:fld id="{92DA454B-C859-4892-B9FA-68B588C9F547}" type="slidenum">
              <a:rPr lang="en-US" smtClean="0"/>
              <a:t>13</a:t>
            </a:fld>
            <a:endParaRPr lang="en-US" dirty="0"/>
          </a:p>
        </p:txBody>
      </p:sp>
      <p:sp>
        <p:nvSpPr>
          <p:cNvPr id="20" name="Title 1" descr="" title=""/>
          <p:cNvSpPr txBox="1">
            <a:spLocks/>
          </p:cNvSpPr>
          <p:nvPr/>
        </p:nvSpPr>
        <p:spPr>
          <a:xfrm>
            <a:off x="228600" y="378022"/>
            <a:ext cx="7955280" cy="650678"/>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800" dirty="0" smtClean="0">
                <a:solidFill>
                  <a:schemeClr val="tx1">
                    <a:lumMod val="65000"/>
                    <a:lumOff val="35000"/>
                  </a:schemeClr>
                </a:solidFill>
              </a:rPr>
              <a:t>Status of Petitions</a:t>
            </a:r>
          </a:p>
          <a:p>
            <a:r>
              <a:rPr lang="en-US" sz="1900" dirty="0" smtClean="0">
                <a:solidFill>
                  <a:schemeClr val="tx1">
                    <a:lumMod val="65000"/>
                    <a:lumOff val="35000"/>
                  </a:schemeClr>
                </a:solidFill>
              </a:rPr>
              <a:t>(All Time: 9/16/12 to 12/31/17)</a:t>
            </a:r>
            <a:endParaRPr lang="en-US" sz="1900" dirty="0">
              <a:solidFill>
                <a:schemeClr val="tx1">
                  <a:lumMod val="65000"/>
                  <a:lumOff val="35000"/>
                </a:schemeClr>
              </a:solidFill>
            </a:endParaRPr>
          </a:p>
        </p:txBody>
      </p:sp>
      <p:sp>
        <p:nvSpPr>
          <p:cNvPr id="14" name="TextBox 13" descr="" title=""/>
          <p:cNvSpPr txBox="1"/>
          <p:nvPr/>
        </p:nvSpPr>
        <p:spPr>
          <a:xfrm>
            <a:off x="304800" y="4774421"/>
            <a:ext cx="7010400" cy="738664"/>
          </a:xfrm>
          <a:prstGeom prst="rect">
            <a:avLst/>
          </a:prstGeom>
          <a:noFill/>
        </p:spPr>
        <p:txBody>
          <a:bodyPr wrap="square" rtlCol="0">
            <a:spAutoFit/>
          </a:bodyPr>
          <a:lstStyle/>
          <a:p>
            <a:r>
              <a:rPr lang="en-US" sz="1400" dirty="0" smtClean="0">
                <a:solidFill>
                  <a:schemeClr val="tx1">
                    <a:lumMod val="65000"/>
                    <a:lumOff val="35000"/>
                  </a:schemeClr>
                </a:solidFill>
              </a:rPr>
              <a:t>These figures reflect the latest status of each petition. The outcomes of decisions on institution responsive to requests for rehearing are incorporated. Once joined to a base case, a petition remains in the Joined category regardless of subsequent outcomes.</a:t>
            </a:r>
            <a:endParaRPr lang="en-US" sz="1400" dirty="0">
              <a:solidFill>
                <a:schemeClr val="tx1">
                  <a:lumMod val="65000"/>
                  <a:lumOff val="35000"/>
                </a:schemeClr>
              </a:solidFill>
            </a:endParaRPr>
          </a:p>
        </p:txBody>
      </p:sp>
      <p:pic>
        <p:nvPicPr>
          <p:cNvPr id="2" name="Picture 1" descr="" title=""/>
          <p:cNvPicPr>
            <a:picLocks noChangeAspect="1"/>
          </p:cNvPicPr>
          <p:nvPr/>
        </p:nvPicPr>
        <p:blipFill>
          <a:blip r:embed="rId3"/>
          <a:stretch>
            <a:fillRect/>
          </a:stretch>
        </p:blipFill>
        <p:spPr>
          <a:xfrm>
            <a:off x="377588" y="952335"/>
            <a:ext cx="8388823" cy="3810330"/>
          </a:xfrm>
          <a:prstGeom prst="rect">
            <a:avLst/>
          </a:prstGeom>
        </p:spPr>
      </p:pic>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82618146"/>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a:xfrm>
            <a:off x="609600" y="1790700"/>
            <a:ext cx="7772400" cy="1225021"/>
          </a:xfrm>
        </p:spPr>
        <p:txBody>
          <a:bodyPr>
            <a:normAutofit fontScale="90000"/>
          </a:bodyPr>
          <a:lstStyle/>
          <a:p>
            <a:pPr algn="ctr"/>
            <a:r>
              <a:rPr lang="en-US" sz="4900" b="1" dirty="0" smtClean="0"/>
              <a:t>Recent Precedential and Informative Decisions</a:t>
            </a:r>
            <a:endParaRPr lang="en-US" sz="4000" b="1" dirty="0"/>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65816362"/>
      </p:ext>
    </p:extLst>
  </p:cSld>
  <p:clrMapOvr>
    <a:masterClrMapping/>
  </p:clrMapOvr>
  <p:timing>
    <p:tnLst>
      <p:par>
        <p:cTn id="1" dur="indefinite" restart="never" nodeType="tmRoot"/>
      </p:par>
    </p:tn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Date Placeholder 3" descr="" title=""/>
          <p:cNvSpPr>
            <a:spLocks noGrp="1"/>
          </p:cNvSpPr>
          <p:nvPr>
            <p:ph type="dt" sz="half" idx="10"/>
          </p:nvPr>
        </p:nvSpPr>
        <p:spPr/>
        <p:txBody>
          <a:bodyPr/>
          <a:lstStyle/>
          <a:p>
            <a:fld id="{90270CD2-973F-43AD-9496-D1E13FA2E178}" type="datetime1">
              <a:rPr lang="en-US" smtClean="0"/>
              <a:t/>
            </a:fld>
            <a:endParaRPr lang="en-US" dirty="0"/>
          </a:p>
        </p:txBody>
      </p:sp>
      <p:sp>
        <p:nvSpPr>
          <p:cNvPr id="5" name="Slide Number Placeholder 4" descr="" title=""/>
          <p:cNvSpPr>
            <a:spLocks noGrp="1"/>
          </p:cNvSpPr>
          <p:nvPr>
            <p:ph type="sldNum" sz="quarter" idx="12"/>
          </p:nvPr>
        </p:nvSpPr>
        <p:spPr/>
        <p:txBody>
          <a:bodyPr/>
          <a:lstStyle/>
          <a:p>
            <a:fld id="{FD0CF2A8-0F06-0B4F-A023-17698AFBF42D}" type="slidenum">
              <a:rPr lang="en-US" smtClean="0"/>
              <a:pPr/>
              <a:t>15</a:t>
            </a:fld>
            <a:endParaRPr lang="en-US" dirty="0"/>
          </a:p>
        </p:txBody>
      </p:sp>
      <p:sp>
        <p:nvSpPr>
          <p:cNvPr id="6" name="TextBox 5" descr="" title=""/>
          <p:cNvSpPr txBox="1"/>
          <p:nvPr/>
        </p:nvSpPr>
        <p:spPr>
          <a:xfrm>
            <a:off x="838200" y="444500"/>
            <a:ext cx="7620000" cy="4062651"/>
          </a:xfrm>
          <a:prstGeom prst="rect">
            <a:avLst/>
          </a:prstGeom>
          <a:noFill/>
        </p:spPr>
        <p:txBody>
          <a:bodyPr wrap="square" rtlCol="0">
            <a:spAutoFit/>
          </a:bodyPr>
          <a:lstStyle/>
          <a:p>
            <a:pPr algn="ctr"/>
            <a:r>
              <a:rPr lang="en-US" sz="2400" b="1" dirty="0" smtClean="0"/>
              <a:t>Precedential</a:t>
            </a:r>
          </a:p>
          <a:p>
            <a:pPr algn="ctr"/>
            <a:endParaRPr lang="en-US" b="1" dirty="0"/>
          </a:p>
          <a:p>
            <a:pPr marL="285750" indent="-285750">
              <a:buFont typeface="Arial" panose="020B0604020202020204" pitchFamily="34" charset="0"/>
              <a:buChar char="•"/>
            </a:pPr>
            <a:r>
              <a:rPr lang="en-US" u="sng" dirty="0" smtClean="0">
                <a:solidFill>
                  <a:srgbClr val="0070C0"/>
                </a:solidFill>
              </a:rPr>
              <a:t>Facebook</a:t>
            </a:r>
            <a:r>
              <a:rPr lang="en-US" u="sng" dirty="0">
                <a:solidFill>
                  <a:srgbClr val="0070C0"/>
                </a:solidFill>
              </a:rPr>
              <a:t>, Inc. v. </a:t>
            </a:r>
            <a:r>
              <a:rPr lang="en-US" u="sng" dirty="0" err="1">
                <a:solidFill>
                  <a:srgbClr val="0070C0"/>
                </a:solidFill>
              </a:rPr>
              <a:t>Skky</a:t>
            </a:r>
            <a:r>
              <a:rPr lang="en-US" u="sng" dirty="0">
                <a:solidFill>
                  <a:srgbClr val="0070C0"/>
                </a:solidFill>
              </a:rPr>
              <a:t>, LLC </a:t>
            </a:r>
            <a:endParaRPr lang="en-US" u="sng" dirty="0" smtClean="0">
              <a:solidFill>
                <a:srgbClr val="0070C0"/>
              </a:solidFill>
            </a:endParaRPr>
          </a:p>
          <a:p>
            <a:pPr marL="742950" lvl="1" indent="-285750">
              <a:buFont typeface="Arial" panose="020B0604020202020204" pitchFamily="34" charset="0"/>
              <a:buChar char="•"/>
            </a:pPr>
            <a:r>
              <a:rPr lang="en-US" dirty="0" smtClean="0"/>
              <a:t>Case </a:t>
            </a:r>
            <a:r>
              <a:rPr lang="en-US" dirty="0"/>
              <a:t>CBM2016-00091, Paper 12 (Sept. 28, </a:t>
            </a:r>
            <a:r>
              <a:rPr lang="en-US" dirty="0" smtClean="0"/>
              <a:t>2017)</a:t>
            </a:r>
          </a:p>
          <a:p>
            <a:pPr marL="742950" lvl="1" indent="-285750">
              <a:buFont typeface="Arial" panose="020B0604020202020204" pitchFamily="34" charset="0"/>
              <a:buChar char="•"/>
            </a:pPr>
            <a:r>
              <a:rPr lang="en-US" dirty="0" smtClean="0"/>
              <a:t>AIA </a:t>
            </a:r>
            <a:r>
              <a:rPr lang="en-US" dirty="0"/>
              <a:t>§ 18, pre-institution statutory </a:t>
            </a:r>
            <a:r>
              <a:rPr lang="en-US" dirty="0" smtClean="0"/>
              <a:t>disclaimer</a:t>
            </a:r>
            <a:endParaRPr lang="en-US" dirty="0"/>
          </a:p>
          <a:p>
            <a:pPr marL="285750" indent="-285750">
              <a:buFont typeface="Arial" panose="020B0604020202020204" pitchFamily="34" charset="0"/>
              <a:buChar char="•"/>
            </a:pPr>
            <a:r>
              <a:rPr lang="en-US" u="sng" dirty="0" smtClean="0">
                <a:solidFill>
                  <a:srgbClr val="0070C0"/>
                </a:solidFill>
              </a:rPr>
              <a:t>Gen</a:t>
            </a:r>
            <a:r>
              <a:rPr lang="en-US" u="sng" dirty="0">
                <a:solidFill>
                  <a:srgbClr val="0070C0"/>
                </a:solidFill>
              </a:rPr>
              <a:t>. Plastic Indus. Co. v. Canon Kabushiki Kaisha</a:t>
            </a:r>
            <a:r>
              <a:rPr lang="en-US" b="1" dirty="0">
                <a:solidFill>
                  <a:srgbClr val="0070C0"/>
                </a:solidFill>
              </a:rPr>
              <a:t> </a:t>
            </a:r>
            <a:endParaRPr lang="en-US" u="sng" dirty="0" smtClean="0">
              <a:solidFill>
                <a:srgbClr val="0070C0"/>
              </a:solidFill>
            </a:endParaRPr>
          </a:p>
          <a:p>
            <a:pPr marL="742950" lvl="1" indent="-285750">
              <a:buFont typeface="Arial" panose="020B0604020202020204" pitchFamily="34" charset="0"/>
              <a:buChar char="•"/>
            </a:pPr>
            <a:r>
              <a:rPr lang="en-US" dirty="0" smtClean="0"/>
              <a:t>Case </a:t>
            </a:r>
            <a:r>
              <a:rPr lang="en-US" dirty="0"/>
              <a:t>IPR2016-01357 et al., Paper 19 (Sept. 6, </a:t>
            </a:r>
            <a:r>
              <a:rPr lang="en-US" dirty="0" smtClean="0"/>
              <a:t>2017)</a:t>
            </a:r>
          </a:p>
          <a:p>
            <a:pPr marL="742950" lvl="1" indent="-285750">
              <a:buFont typeface="Arial" panose="020B0604020202020204" pitchFamily="34" charset="0"/>
              <a:buChar char="•"/>
            </a:pPr>
            <a:r>
              <a:rPr lang="en-US" dirty="0" smtClean="0"/>
              <a:t>AIA </a:t>
            </a:r>
            <a:r>
              <a:rPr lang="en-US" dirty="0"/>
              <a:t>§ 314(a), discretionary factors re: multiple </a:t>
            </a:r>
            <a:r>
              <a:rPr lang="en-US" dirty="0" smtClean="0"/>
              <a:t>petitions</a:t>
            </a:r>
            <a:endParaRPr lang="en-US" dirty="0"/>
          </a:p>
          <a:p>
            <a:pPr marL="285750" indent="-285750">
              <a:buFont typeface="Arial" panose="020B0604020202020204" pitchFamily="34" charset="0"/>
              <a:buChar char="•"/>
            </a:pPr>
            <a:r>
              <a:rPr lang="en-US" u="sng" dirty="0" smtClean="0">
                <a:solidFill>
                  <a:srgbClr val="0070C0"/>
                </a:solidFill>
              </a:rPr>
              <a:t>Ex </a:t>
            </a:r>
            <a:r>
              <a:rPr lang="en-US" u="sng" dirty="0">
                <a:solidFill>
                  <a:srgbClr val="0070C0"/>
                </a:solidFill>
              </a:rPr>
              <a:t>parte </a:t>
            </a:r>
            <a:r>
              <a:rPr lang="en-US" u="sng" dirty="0" err="1" smtClean="0">
                <a:solidFill>
                  <a:srgbClr val="0070C0"/>
                </a:solidFill>
              </a:rPr>
              <a:t>McAward</a:t>
            </a:r>
            <a:endParaRPr lang="en-US" u="sng" dirty="0" smtClean="0">
              <a:solidFill>
                <a:srgbClr val="0070C0"/>
              </a:solidFill>
            </a:endParaRPr>
          </a:p>
          <a:p>
            <a:pPr marL="742950" lvl="1" indent="-285750">
              <a:buFont typeface="Arial" panose="020B0604020202020204" pitchFamily="34" charset="0"/>
              <a:buChar char="•"/>
            </a:pPr>
            <a:r>
              <a:rPr lang="en-US" dirty="0" smtClean="0"/>
              <a:t>Appeal 2015-006416 </a:t>
            </a:r>
            <a:r>
              <a:rPr lang="en-US" dirty="0"/>
              <a:t>(Aug. 25, 2017) </a:t>
            </a:r>
            <a:endParaRPr lang="en-US" dirty="0" smtClean="0"/>
          </a:p>
          <a:p>
            <a:pPr marL="742950" lvl="1" indent="-285750">
              <a:buFont typeface="Arial" panose="020B0604020202020204" pitchFamily="34" charset="0"/>
              <a:buChar char="•"/>
            </a:pPr>
            <a:r>
              <a:rPr lang="en-US" dirty="0" smtClean="0"/>
              <a:t>§ </a:t>
            </a:r>
            <a:r>
              <a:rPr lang="en-US" dirty="0"/>
              <a:t>112(2), indefiniteness during </a:t>
            </a:r>
            <a:r>
              <a:rPr lang="en-US" dirty="0" smtClean="0"/>
              <a:t>prosecution</a:t>
            </a:r>
            <a:endParaRPr lang="en-US" dirty="0"/>
          </a:p>
          <a:p>
            <a:pPr marL="285750" indent="-285750">
              <a:buFont typeface="Arial" panose="020B0604020202020204" pitchFamily="34" charset="0"/>
              <a:buChar char="•"/>
            </a:pPr>
            <a:r>
              <a:rPr lang="en-US" u="sng" dirty="0" smtClean="0">
                <a:solidFill>
                  <a:srgbClr val="0070C0"/>
                </a:solidFill>
              </a:rPr>
              <a:t>Athena </a:t>
            </a:r>
            <a:r>
              <a:rPr lang="en-US" u="sng" dirty="0">
                <a:solidFill>
                  <a:srgbClr val="0070C0"/>
                </a:solidFill>
              </a:rPr>
              <a:t>Automation Ltd. v. Husky Injection Molding Sys. </a:t>
            </a:r>
            <a:r>
              <a:rPr lang="en-US" u="sng" dirty="0" smtClean="0">
                <a:solidFill>
                  <a:srgbClr val="0070C0"/>
                </a:solidFill>
              </a:rPr>
              <a:t>Ltd</a:t>
            </a:r>
            <a:r>
              <a:rPr lang="en-US" dirty="0" smtClean="0">
                <a:solidFill>
                  <a:srgbClr val="0070C0"/>
                </a:solidFill>
              </a:rPr>
              <a:t>.</a:t>
            </a:r>
          </a:p>
          <a:p>
            <a:pPr marL="742950" lvl="1" indent="-285750">
              <a:buFont typeface="Arial" panose="020B0604020202020204" pitchFamily="34" charset="0"/>
              <a:buChar char="•"/>
            </a:pPr>
            <a:r>
              <a:rPr lang="en-US" dirty="0" smtClean="0"/>
              <a:t>Case </a:t>
            </a:r>
            <a:r>
              <a:rPr lang="en-US" dirty="0"/>
              <a:t>IPR2013-00290, Paper 18 (Oct. 25, </a:t>
            </a:r>
            <a:r>
              <a:rPr lang="en-US" dirty="0" smtClean="0"/>
              <a:t>2013)</a:t>
            </a:r>
          </a:p>
          <a:p>
            <a:pPr marL="742950" lvl="1" indent="-285750">
              <a:buFont typeface="Arial" panose="020B0604020202020204" pitchFamily="34" charset="0"/>
              <a:buChar char="•"/>
            </a:pPr>
            <a:r>
              <a:rPr lang="en-US" dirty="0" smtClean="0"/>
              <a:t>AIA </a:t>
            </a:r>
            <a:r>
              <a:rPr lang="en-US" dirty="0"/>
              <a:t>§ 311(a), assignor </a:t>
            </a:r>
            <a:r>
              <a:rPr lang="en-US" dirty="0" smtClean="0"/>
              <a:t>estoppel</a:t>
            </a:r>
            <a:endParaRPr lang="en-US" dirty="0"/>
          </a:p>
        </p:txBody>
      </p:sp>
      <p:sp>
        <p:nvSpPr>
          <p:cNvPr id="2" name="Footer Placeholder 1"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9936123"/>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Date Placeholder 3" descr="" title=""/>
          <p:cNvSpPr>
            <a:spLocks noGrp="1"/>
          </p:cNvSpPr>
          <p:nvPr>
            <p:ph type="dt" sz="half" idx="10"/>
          </p:nvPr>
        </p:nvSpPr>
        <p:spPr/>
        <p:txBody>
          <a:bodyPr/>
          <a:lstStyle/>
          <a:p>
            <a:fld id="{90270CD2-973F-43AD-9496-D1E13FA2E178}" type="datetime1">
              <a:rPr lang="en-US" smtClean="0"/>
              <a:t/>
            </a:fld>
            <a:endParaRPr lang="en-US" dirty="0"/>
          </a:p>
        </p:txBody>
      </p:sp>
      <p:sp>
        <p:nvSpPr>
          <p:cNvPr id="5" name="Slide Number Placeholder 4" descr="" title=""/>
          <p:cNvSpPr>
            <a:spLocks noGrp="1"/>
          </p:cNvSpPr>
          <p:nvPr>
            <p:ph type="sldNum" sz="quarter" idx="12"/>
          </p:nvPr>
        </p:nvSpPr>
        <p:spPr/>
        <p:txBody>
          <a:bodyPr/>
          <a:lstStyle/>
          <a:p>
            <a:fld id="{FD0CF2A8-0F06-0B4F-A023-17698AFBF42D}" type="slidenum">
              <a:rPr lang="en-US" smtClean="0"/>
              <a:pPr/>
              <a:t>16</a:t>
            </a:fld>
            <a:endParaRPr lang="en-US" dirty="0"/>
          </a:p>
        </p:txBody>
      </p:sp>
      <p:sp>
        <p:nvSpPr>
          <p:cNvPr id="6" name="TextBox 5" descr="" title=""/>
          <p:cNvSpPr txBox="1"/>
          <p:nvPr/>
        </p:nvSpPr>
        <p:spPr>
          <a:xfrm>
            <a:off x="838200" y="495300"/>
            <a:ext cx="7620000" cy="3508653"/>
          </a:xfrm>
          <a:prstGeom prst="rect">
            <a:avLst/>
          </a:prstGeom>
          <a:noFill/>
        </p:spPr>
        <p:txBody>
          <a:bodyPr wrap="square" rtlCol="0">
            <a:spAutoFit/>
          </a:bodyPr>
          <a:lstStyle/>
          <a:p>
            <a:pPr algn="ctr"/>
            <a:r>
              <a:rPr lang="en-US" sz="2400" b="1" dirty="0" smtClean="0"/>
              <a:t>Informative</a:t>
            </a:r>
          </a:p>
          <a:p>
            <a:pPr algn="ctr"/>
            <a:endParaRPr lang="en-US" b="1" dirty="0" smtClean="0"/>
          </a:p>
          <a:p>
            <a:pPr algn="ctr"/>
            <a:endParaRPr lang="en-US" b="1" dirty="0"/>
          </a:p>
          <a:p>
            <a:pPr>
              <a:buFont typeface="Arial" panose="020B0604020202020204" pitchFamily="34" charset="0"/>
              <a:buChar char="•"/>
            </a:pPr>
            <a:r>
              <a:rPr lang="en-US" u="sng" dirty="0">
                <a:hlinkClick r:id="rId3"/>
              </a:rPr>
              <a:t>Luv N’ Care, Ltd. v. </a:t>
            </a:r>
            <a:r>
              <a:rPr lang="en-US" u="sng" dirty="0" smtClean="0">
                <a:hlinkClick r:id="rId3"/>
              </a:rPr>
              <a:t>McGinley</a:t>
            </a:r>
            <a:r>
              <a:rPr lang="en-US" u="sng" dirty="0" smtClean="0"/>
              <a:t> </a:t>
            </a:r>
          </a:p>
          <a:p>
            <a:pPr lvl="1">
              <a:buFont typeface="Arial" panose="020B0604020202020204" pitchFamily="34" charset="0"/>
              <a:buChar char="•"/>
            </a:pPr>
            <a:r>
              <a:rPr lang="en-US" dirty="0" smtClean="0"/>
              <a:t>Case </a:t>
            </a:r>
            <a:r>
              <a:rPr lang="en-US" dirty="0"/>
              <a:t>IPR2017-01216, Paper 13 (Sept. 18, </a:t>
            </a:r>
            <a:r>
              <a:rPr lang="en-US" dirty="0" smtClean="0"/>
              <a:t>2017)</a:t>
            </a:r>
          </a:p>
          <a:p>
            <a:pPr lvl="1">
              <a:buFont typeface="Arial" panose="020B0604020202020204" pitchFamily="34" charset="0"/>
              <a:buChar char="•"/>
            </a:pPr>
            <a:r>
              <a:rPr lang="en-US" dirty="0" smtClean="0">
                <a:latin typeface="Segoe UI" panose="020B0502040204020203" pitchFamily="34" charset="0"/>
              </a:rPr>
              <a:t>AIA </a:t>
            </a:r>
            <a:r>
              <a:rPr lang="en-US" dirty="0">
                <a:latin typeface="Segoe UI" panose="020B0502040204020203" pitchFamily="34" charset="0"/>
              </a:rPr>
              <a:t>§ 315(b), </a:t>
            </a:r>
            <a:r>
              <a:rPr lang="en-US" dirty="0"/>
              <a:t>insufficient funds at </a:t>
            </a:r>
            <a:r>
              <a:rPr lang="en-US" dirty="0" smtClean="0"/>
              <a:t>filing</a:t>
            </a:r>
            <a:endParaRPr lang="en-US" dirty="0"/>
          </a:p>
          <a:p>
            <a:pPr>
              <a:buFont typeface="Arial" panose="020B0604020202020204" pitchFamily="34" charset="0"/>
              <a:buChar char="•"/>
            </a:pPr>
            <a:r>
              <a:rPr lang="en-US" dirty="0" err="1">
                <a:hlinkClick r:id="rId4"/>
              </a:rPr>
              <a:t>Amneal</a:t>
            </a:r>
            <a:r>
              <a:rPr lang="en-US" dirty="0">
                <a:hlinkClick r:id="rId4"/>
              </a:rPr>
              <a:t> Pharmaceuticals, LLC. v. Endo Pharmaceuticals </a:t>
            </a:r>
            <a:r>
              <a:rPr lang="en-US" dirty="0" smtClean="0">
                <a:hlinkClick r:id="rId4"/>
              </a:rPr>
              <a:t>Inc.</a:t>
            </a:r>
            <a:endParaRPr lang="en-US" dirty="0"/>
          </a:p>
          <a:p>
            <a:pPr lvl="1">
              <a:buFont typeface="Arial" panose="020B0604020202020204" pitchFamily="34" charset="0"/>
              <a:buChar char="•"/>
            </a:pPr>
            <a:r>
              <a:rPr lang="en-US" dirty="0" smtClean="0"/>
              <a:t>Case </a:t>
            </a:r>
            <a:r>
              <a:rPr lang="en-US" dirty="0"/>
              <a:t>IPR2014-00360, Paper 15 (June 27, </a:t>
            </a:r>
            <a:r>
              <a:rPr lang="en-US" dirty="0" smtClean="0"/>
              <a:t>2014)</a:t>
            </a:r>
          </a:p>
          <a:p>
            <a:pPr lvl="1">
              <a:buFont typeface="Arial" panose="020B0604020202020204" pitchFamily="34" charset="0"/>
              <a:buChar char="•"/>
            </a:pPr>
            <a:r>
              <a:rPr lang="en-US" dirty="0" smtClean="0"/>
              <a:t>AIA </a:t>
            </a:r>
            <a:r>
              <a:rPr lang="en-US" dirty="0"/>
              <a:t>§ 315(b), district court motion to amend </a:t>
            </a:r>
            <a:r>
              <a:rPr lang="en-US" dirty="0" smtClean="0"/>
              <a:t>complaint</a:t>
            </a:r>
            <a:endParaRPr lang="en-US" dirty="0"/>
          </a:p>
          <a:p>
            <a:pPr>
              <a:buFont typeface="Arial" panose="020B0604020202020204" pitchFamily="34" charset="0"/>
              <a:buChar char="•"/>
            </a:pPr>
            <a:r>
              <a:rPr lang="en-US" dirty="0" err="1">
                <a:hlinkClick r:id="rId5"/>
              </a:rPr>
              <a:t>Cultec</a:t>
            </a:r>
            <a:r>
              <a:rPr lang="en-US" dirty="0">
                <a:hlinkClick r:id="rId5"/>
              </a:rPr>
              <a:t>, Inc. v. </a:t>
            </a:r>
            <a:r>
              <a:rPr lang="en-US" dirty="0" err="1">
                <a:hlinkClick r:id="rId5"/>
              </a:rPr>
              <a:t>Stormtech</a:t>
            </a:r>
            <a:r>
              <a:rPr lang="en-US" dirty="0">
                <a:hlinkClick r:id="rId5"/>
              </a:rPr>
              <a:t> </a:t>
            </a:r>
            <a:r>
              <a:rPr lang="en-US" dirty="0" smtClean="0">
                <a:hlinkClick r:id="rId5"/>
              </a:rPr>
              <a:t>LLC</a:t>
            </a:r>
            <a:endParaRPr lang="en-US" dirty="0"/>
          </a:p>
          <a:p>
            <a:pPr lvl="1">
              <a:buFont typeface="Arial" panose="020B0604020202020204" pitchFamily="34" charset="0"/>
              <a:buChar char="•"/>
            </a:pPr>
            <a:r>
              <a:rPr lang="en-US" dirty="0" smtClean="0"/>
              <a:t>Case </a:t>
            </a:r>
            <a:r>
              <a:rPr lang="en-US" dirty="0"/>
              <a:t>IPR2017-00777, Paper 7 (Aug. 22, </a:t>
            </a:r>
            <a:r>
              <a:rPr lang="en-US" dirty="0" smtClean="0"/>
              <a:t>2017)</a:t>
            </a:r>
          </a:p>
          <a:p>
            <a:pPr lvl="1">
              <a:buFont typeface="Arial" panose="020B0604020202020204" pitchFamily="34" charset="0"/>
              <a:buChar char="•"/>
            </a:pPr>
            <a:r>
              <a:rPr lang="en-US" dirty="0" smtClean="0"/>
              <a:t>AIA </a:t>
            </a:r>
            <a:r>
              <a:rPr lang="en-US" dirty="0"/>
              <a:t>§ 325(d), deny institution – </a:t>
            </a:r>
            <a:r>
              <a:rPr lang="en-US" dirty="0" smtClean="0"/>
              <a:t>examination</a:t>
            </a:r>
            <a:endParaRPr lang="en-US" dirty="0"/>
          </a:p>
        </p:txBody>
      </p:sp>
      <p:sp>
        <p:nvSpPr>
          <p:cNvPr id="2" name="Footer Placeholder 1"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97602803"/>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Date Placeholder 3" descr="" title=""/>
          <p:cNvSpPr>
            <a:spLocks noGrp="1"/>
          </p:cNvSpPr>
          <p:nvPr>
            <p:ph type="dt" sz="half" idx="10"/>
          </p:nvPr>
        </p:nvSpPr>
        <p:spPr/>
        <p:txBody>
          <a:bodyPr/>
          <a:lstStyle/>
          <a:p>
            <a:fld id="{90270CD2-973F-43AD-9496-D1E13FA2E178}" type="datetime1">
              <a:rPr lang="en-US" smtClean="0"/>
              <a:t/>
            </a:fld>
            <a:endParaRPr lang="en-US" dirty="0"/>
          </a:p>
        </p:txBody>
      </p:sp>
      <p:sp>
        <p:nvSpPr>
          <p:cNvPr id="5" name="Slide Number Placeholder 4" descr="" title=""/>
          <p:cNvSpPr>
            <a:spLocks noGrp="1"/>
          </p:cNvSpPr>
          <p:nvPr>
            <p:ph type="sldNum" sz="quarter" idx="12"/>
          </p:nvPr>
        </p:nvSpPr>
        <p:spPr/>
        <p:txBody>
          <a:bodyPr/>
          <a:lstStyle/>
          <a:p>
            <a:fld id="{FD0CF2A8-0F06-0B4F-A023-17698AFBF42D}" type="slidenum">
              <a:rPr lang="en-US" smtClean="0"/>
              <a:pPr/>
              <a:t>17</a:t>
            </a:fld>
            <a:endParaRPr lang="en-US" dirty="0"/>
          </a:p>
        </p:txBody>
      </p:sp>
      <p:sp>
        <p:nvSpPr>
          <p:cNvPr id="6" name="TextBox 5" descr="" title=""/>
          <p:cNvSpPr txBox="1"/>
          <p:nvPr/>
        </p:nvSpPr>
        <p:spPr>
          <a:xfrm>
            <a:off x="838200" y="495300"/>
            <a:ext cx="7620000" cy="2954655"/>
          </a:xfrm>
          <a:prstGeom prst="rect">
            <a:avLst/>
          </a:prstGeom>
          <a:noFill/>
        </p:spPr>
        <p:txBody>
          <a:bodyPr wrap="square" rtlCol="0">
            <a:spAutoFit/>
          </a:bodyPr>
          <a:lstStyle/>
          <a:p>
            <a:pPr algn="ctr"/>
            <a:r>
              <a:rPr lang="en-US" sz="2400" b="1" dirty="0" smtClean="0"/>
              <a:t>Informative (continued)</a:t>
            </a:r>
          </a:p>
          <a:p>
            <a:pPr algn="ctr"/>
            <a:endParaRPr lang="en-US" b="1" dirty="0" smtClean="0"/>
          </a:p>
          <a:p>
            <a:pPr algn="ctr"/>
            <a:endParaRPr lang="en-US" b="1" dirty="0"/>
          </a:p>
          <a:p>
            <a:pPr algn="ctr"/>
            <a:endParaRPr lang="en-US" b="1" dirty="0"/>
          </a:p>
          <a:p>
            <a:pPr>
              <a:buFont typeface="Arial" panose="020B0604020202020204" pitchFamily="34" charset="0"/>
              <a:buChar char="•"/>
            </a:pPr>
            <a:r>
              <a:rPr lang="en-US" dirty="0" err="1" smtClean="0">
                <a:hlinkClick r:id="rId3"/>
              </a:rPr>
              <a:t>Hospira</a:t>
            </a:r>
            <a:r>
              <a:rPr lang="en-US" dirty="0" smtClean="0">
                <a:hlinkClick r:id="rId3"/>
              </a:rPr>
              <a:t>, Inc. v. Genentech, Inc</a:t>
            </a:r>
            <a:r>
              <a:rPr lang="en-US" dirty="0" smtClean="0"/>
              <a:t>.</a:t>
            </a:r>
          </a:p>
          <a:p>
            <a:pPr lvl="1">
              <a:buFont typeface="Arial" panose="020B0604020202020204" pitchFamily="34" charset="0"/>
              <a:buChar char="•"/>
            </a:pPr>
            <a:r>
              <a:rPr lang="en-US" dirty="0" smtClean="0"/>
              <a:t>Case </a:t>
            </a:r>
            <a:r>
              <a:rPr lang="en-US" dirty="0"/>
              <a:t>IPR2017-00739, Paper 16 (July 27, </a:t>
            </a:r>
            <a:r>
              <a:rPr lang="en-US" dirty="0" smtClean="0"/>
              <a:t>2017)</a:t>
            </a:r>
          </a:p>
          <a:p>
            <a:pPr lvl="1">
              <a:buFont typeface="Arial" panose="020B0604020202020204" pitchFamily="34" charset="0"/>
              <a:buChar char="•"/>
            </a:pPr>
            <a:r>
              <a:rPr lang="en-US" dirty="0" smtClean="0"/>
              <a:t>AIA </a:t>
            </a:r>
            <a:r>
              <a:rPr lang="en-US" dirty="0"/>
              <a:t>§ 325(d), deny institution – </a:t>
            </a:r>
            <a:r>
              <a:rPr lang="en-US" dirty="0" smtClean="0"/>
              <a:t>examination</a:t>
            </a:r>
            <a:endParaRPr lang="en-US" dirty="0"/>
          </a:p>
          <a:p>
            <a:pPr>
              <a:buFont typeface="Arial" panose="020B0604020202020204" pitchFamily="34" charset="0"/>
              <a:buChar char="•"/>
            </a:pPr>
            <a:r>
              <a:rPr lang="en-US" dirty="0">
                <a:hlinkClick r:id="rId4"/>
              </a:rPr>
              <a:t>Unified Patents Inc. v. </a:t>
            </a:r>
            <a:r>
              <a:rPr lang="en-US" dirty="0" smtClean="0">
                <a:hlinkClick r:id="rId4"/>
              </a:rPr>
              <a:t>Berman</a:t>
            </a:r>
            <a:endParaRPr lang="en-US" dirty="0"/>
          </a:p>
          <a:p>
            <a:pPr lvl="1">
              <a:buFont typeface="Arial" panose="020B0604020202020204" pitchFamily="34" charset="0"/>
              <a:buChar char="•"/>
            </a:pPr>
            <a:r>
              <a:rPr lang="en-US" dirty="0" smtClean="0"/>
              <a:t>Case </a:t>
            </a:r>
            <a:r>
              <a:rPr lang="en-US" dirty="0"/>
              <a:t>IPR2016-01571, Paper 10 (Dec. 14, </a:t>
            </a:r>
            <a:r>
              <a:rPr lang="en-US" dirty="0" smtClean="0"/>
              <a:t>2016)</a:t>
            </a:r>
          </a:p>
          <a:p>
            <a:pPr lvl="1">
              <a:buFont typeface="Arial" panose="020B0604020202020204" pitchFamily="34" charset="0"/>
              <a:buChar char="•"/>
            </a:pPr>
            <a:r>
              <a:rPr lang="en-US" dirty="0" smtClean="0"/>
              <a:t>AIA </a:t>
            </a:r>
            <a:r>
              <a:rPr lang="en-US" dirty="0"/>
              <a:t>§ 325(d), deny institution – </a:t>
            </a:r>
            <a:r>
              <a:rPr lang="en-US" dirty="0" smtClean="0"/>
              <a:t>examination</a:t>
            </a:r>
            <a:endParaRPr lang="en-US" dirty="0"/>
          </a:p>
        </p:txBody>
      </p:sp>
      <p:sp>
        <p:nvSpPr>
          <p:cNvPr id="2" name="Footer Placeholder 1"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35110712"/>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Content Placeholder 2" descr="" title=""/>
          <p:cNvSpPr txBox="1">
            <a:spLocks/>
          </p:cNvSpPr>
          <p:nvPr/>
        </p:nvSpPr>
        <p:spPr>
          <a:xfrm>
            <a:off x="863142" y="4838700"/>
            <a:ext cx="7124700" cy="839788"/>
          </a:xfrm>
          <a:prstGeom prst="rect">
            <a:avLst/>
          </a:prstGeom>
        </p:spPr>
        <p:txBody>
          <a:bodyPr vert="horz" lIns="57150" tIns="28575" rIns="57150" bIns="28575" rtlCol="0">
            <a:normAutofit fontScale="70000" lnSpcReduction="20000"/>
          </a:bodyPr>
          <a:lstStyle>
            <a:lvl1pPr marL="0" indent="0" algn="l" defTabSz="609585" rtl="0" eaLnBrk="1" latinLnBrk="0" hangingPunct="1">
              <a:spcBef>
                <a:spcPct val="20000"/>
              </a:spcBef>
              <a:buFont typeface="Arial"/>
              <a:buNone/>
              <a:defRPr sz="4267" kern="1200">
                <a:solidFill>
                  <a:schemeClr val="tx1">
                    <a:tint val="75000"/>
                  </a:schemeClr>
                </a:solidFill>
                <a:latin typeface="Segoe UI"/>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Segoe UI"/>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Segoe UI"/>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Segoe UI"/>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Segoe UI"/>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ctr"/>
            <a:endParaRPr lang="en-US" sz="2667" b="1" dirty="0"/>
          </a:p>
          <a:p>
            <a:pPr algn="ctr">
              <a:spcBef>
                <a:spcPts val="0"/>
              </a:spcBef>
            </a:pPr>
            <a:r>
              <a:rPr lang="en-US" sz="1833" b="1" dirty="0" smtClean="0">
                <a:solidFill>
                  <a:schemeClr val="tx1"/>
                </a:solidFill>
              </a:rPr>
              <a:t>Accessible via the public PTAB Website at the following address:</a:t>
            </a:r>
          </a:p>
          <a:p>
            <a:pPr algn="ctr"/>
            <a:r>
              <a:rPr lang="en-US" sz="1800" dirty="0">
                <a:solidFill>
                  <a:srgbClr val="002060"/>
                </a:solidFill>
              </a:rPr>
              <a:t>https://www.uspto.gov/patents-application-process/patent-trial-and-appeal-board/precedential-informative-decisions</a:t>
            </a:r>
          </a:p>
        </p:txBody>
      </p:sp>
      <p:pic>
        <p:nvPicPr>
          <p:cNvPr id="2" name="Picture 1" descr="" title=""/>
          <p:cNvPicPr>
            <a:picLocks noChangeAspect="1"/>
          </p:cNvPicPr>
          <p:nvPr/>
        </p:nvPicPr>
        <p:blipFill>
          <a:blip r:embed="rId3"/>
          <a:stretch>
            <a:fillRect/>
          </a:stretch>
        </p:blipFill>
        <p:spPr>
          <a:xfrm>
            <a:off x="2596692" y="1028700"/>
            <a:ext cx="3657600" cy="4001955"/>
          </a:xfrm>
          <a:prstGeom prst="rect">
            <a:avLst/>
          </a:prstGeom>
        </p:spPr>
      </p:pic>
      <p:sp>
        <p:nvSpPr>
          <p:cNvPr id="3" name="TextBox 2" descr="" title=""/>
          <p:cNvSpPr txBox="1"/>
          <p:nvPr/>
        </p:nvSpPr>
        <p:spPr>
          <a:xfrm>
            <a:off x="282980" y="399917"/>
            <a:ext cx="8285025" cy="461665"/>
          </a:xfrm>
          <a:prstGeom prst="rect">
            <a:avLst/>
          </a:prstGeom>
          <a:noFill/>
        </p:spPr>
        <p:txBody>
          <a:bodyPr wrap="none" rtlCol="0">
            <a:spAutoFit/>
          </a:bodyPr>
          <a:lstStyle/>
          <a:p>
            <a:pPr algn="ctr"/>
            <a:r>
              <a:rPr lang="en-US" sz="2400" b="1" dirty="0" smtClean="0"/>
              <a:t>Updated Precedential and Informative Decision Website</a:t>
            </a:r>
            <a:endParaRPr lang="en-US" sz="2400" b="1" dirty="0"/>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5162044"/>
      </p:ext>
    </p:extLst>
  </p:cSld>
  <p:clrMapOvr>
    <a:masterClrMapping/>
  </p:clrMapOvr>
  <p:timing>
    <p:tnLst>
      <p:par>
        <p:cTn id="1" dur="indefinite" restart="never" nodeType="tmRoot"/>
      </p:par>
    </p:tnLst>
  </p:timing>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1" descr="" title=""/>
          <p:cNvSpPr>
            <a:spLocks noGrp="1"/>
          </p:cNvSpPr>
          <p:nvPr>
            <p:ph type="ctrTitle"/>
          </p:nvPr>
        </p:nvSpPr>
        <p:spPr>
          <a:xfrm>
            <a:off x="685800" y="1638300"/>
            <a:ext cx="8058150" cy="514349"/>
          </a:xfrm>
        </p:spPr>
        <p:txBody>
          <a:bodyPr>
            <a:noAutofit/>
          </a:bodyPr>
          <a:lstStyle/>
          <a:p>
            <a:pPr algn="ctr"/>
            <a:r>
              <a:rPr lang="en-US" sz="4050" dirty="0">
                <a:latin typeface="+mj-lt"/>
              </a:rPr>
              <a:t>Motions to Amend and </a:t>
            </a:r>
            <a:br>
              <a:rPr lang="en-US" sz="4050" dirty="0">
                <a:latin typeface="+mj-lt"/>
              </a:rPr>
            </a:br>
            <a:r>
              <a:rPr lang="en-US" sz="4050" i="1" dirty="0">
                <a:latin typeface="+mj-lt"/>
              </a:rPr>
              <a:t>Aqua Products</a:t>
            </a:r>
            <a:r>
              <a:rPr lang="en-US" sz="4050" dirty="0">
                <a:latin typeface="+mj-lt"/>
              </a:rPr>
              <a:t/>
            </a:r>
            <a:br>
              <a:rPr lang="en-US" sz="4050" dirty="0">
                <a:latin typeface="+mj-lt"/>
              </a:rPr>
            </a:br>
            <a:r>
              <a:rPr lang="en-US" sz="4050" dirty="0">
                <a:latin typeface="+mj-lt"/>
              </a:rPr>
              <a:t/>
            </a:r>
            <a:br>
              <a:rPr lang="en-US" sz="4050" dirty="0">
                <a:latin typeface="+mj-lt"/>
              </a:rPr>
            </a:br>
            <a:endParaRPr lang="en-US" sz="4050" b="0" dirty="0">
              <a:latin typeface="+mj-lt"/>
            </a:endParaRPr>
          </a:p>
        </p:txBody>
      </p:sp>
      <p:sp>
        <p:nvSpPr>
          <p:cNvPr id="2" name="Slide Number Placeholder 1" descr="" title=""/>
          <p:cNvSpPr>
            <a:spLocks noGrp="1"/>
          </p:cNvSpPr>
          <p:nvPr>
            <p:ph type="sldNum" sz="quarter" idx="12"/>
          </p:nvPr>
        </p:nvSpPr>
        <p:spPr>
          <a:xfrm>
            <a:off x="8928100" y="5180014"/>
            <a:ext cx="2133600" cy="138500"/>
          </a:xfrm>
        </p:spPr>
        <p:txBody>
          <a:bodyPr/>
          <a:lstStyle/>
          <a:p>
            <a:fld id="{FD0CF2A8-0F06-0B4F-A023-17698AFBF42D}" type="slidenum">
              <a:rPr lang="en-US" smtClean="0"/>
              <a:pPr/>
              <a:t>19</a:t>
            </a:fld>
            <a:endParaRPr lang="en-US" dirty="0"/>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71188447"/>
      </p:ext>
    </p:extLst>
  </p:cSld>
  <p:clrMapOvr>
    <a:masterClrMapping/>
  </p:clrMapOvr>
  <p:timing>
    <p:tnLst>
      <p:par>
        <p:cTn id="1" dur="indefinite" restart="never" nodeType="tmRoot"/>
      </p:par>
    </p:tnLst>
  </p:timing>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p:nvPr/>
        </p:nvSpPr>
        <p:spPr>
          <a:xfrm>
            <a:off x="0" y="0"/>
            <a:ext cx="9144000" cy="57149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descr="" title=""/>
          <p:cNvSpPr/>
          <p:nvPr/>
        </p:nvSpPr>
        <p:spPr>
          <a:xfrm>
            <a:off x="0" y="4283964"/>
            <a:ext cx="9144000" cy="1431290"/>
          </a:xfrm>
          <a:custGeom>
            <a:avLst/>
            <a:gdLst/>
            <a:ahLst/>
            <a:cxnLst/>
            <a:rect l="l" t="t" r="r" b="b"/>
            <a:pathLst>
              <a:path w="9144000" h="1431289">
                <a:moveTo>
                  <a:pt x="0" y="186500"/>
                </a:moveTo>
                <a:lnTo>
                  <a:pt x="98" y="1431034"/>
                </a:lnTo>
                <a:lnTo>
                  <a:pt x="9143999" y="1431034"/>
                </a:lnTo>
                <a:lnTo>
                  <a:pt x="9143999" y="385851"/>
                </a:lnTo>
                <a:lnTo>
                  <a:pt x="3080131" y="385851"/>
                </a:lnTo>
                <a:lnTo>
                  <a:pt x="0" y="186500"/>
                </a:lnTo>
                <a:close/>
              </a:path>
              <a:path w="9144000" h="1431289">
                <a:moveTo>
                  <a:pt x="9143999" y="0"/>
                </a:moveTo>
                <a:lnTo>
                  <a:pt x="3080131" y="385851"/>
                </a:lnTo>
                <a:lnTo>
                  <a:pt x="9143999" y="385851"/>
                </a:lnTo>
                <a:lnTo>
                  <a:pt x="9143999" y="0"/>
                </a:lnTo>
                <a:close/>
              </a:path>
            </a:pathLst>
          </a:custGeom>
          <a:solidFill>
            <a:srgbClr val="1644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descr="" title=""/>
          <p:cNvSpPr/>
          <p:nvPr/>
        </p:nvSpPr>
        <p:spPr>
          <a:xfrm>
            <a:off x="7405116" y="4701540"/>
            <a:ext cx="1338072" cy="66294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descr="" title=""/>
          <p:cNvSpPr/>
          <p:nvPr/>
        </p:nvSpPr>
        <p:spPr>
          <a:xfrm>
            <a:off x="0" y="0"/>
            <a:ext cx="9142730" cy="378460"/>
          </a:xfrm>
          <a:custGeom>
            <a:avLst/>
            <a:gdLst/>
            <a:ahLst/>
            <a:cxnLst/>
            <a:rect l="l" t="t" r="r" b="b"/>
            <a:pathLst>
              <a:path w="9142730" h="378460">
                <a:moveTo>
                  <a:pt x="9144000" y="0"/>
                </a:moveTo>
                <a:lnTo>
                  <a:pt x="1524" y="0"/>
                </a:lnTo>
                <a:lnTo>
                  <a:pt x="6119622" y="377951"/>
                </a:lnTo>
                <a:lnTo>
                  <a:pt x="9144000" y="193675"/>
                </a:lnTo>
                <a:lnTo>
                  <a:pt x="9144000" y="0"/>
                </a:lnTo>
              </a:path>
            </a:pathLst>
          </a:custGeom>
          <a:solidFill>
            <a:srgbClr val="1644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descr="" title=""/>
          <p:cNvSpPr txBox="1"/>
          <p:nvPr/>
        </p:nvSpPr>
        <p:spPr>
          <a:xfrm>
            <a:off x="75565" y="598421"/>
            <a:ext cx="8991600" cy="974626"/>
          </a:xfrm>
          <a:prstGeom prst="rect">
            <a:avLst/>
          </a:prstGeom>
        </p:spPr>
        <p:txBody>
          <a:bodyPr vert="horz" wrap="square" lIns="0" tIns="0" rIns="0" bIns="0" rtlCol="0">
            <a:spAutoFit/>
          </a:bodyPr>
          <a:lstStyle/>
          <a:p>
            <a:pPr marL="0" marR="106680" lvl="0" indent="0" algn="ctr" defTabSz="914400" rtl="0" eaLnBrk="1" fontAlgn="auto" latinLnBrk="0" hangingPunct="1">
              <a:lnSpc>
                <a:spcPts val="3790"/>
              </a:lnSpc>
              <a:spcBef>
                <a:spcPts val="0"/>
              </a:spcBef>
              <a:spcAft>
                <a:spcPts val="0"/>
              </a:spcAft>
              <a:buClrTx/>
              <a:buSzTx/>
              <a:buFontTx/>
              <a:buNone/>
              <a:tabLst/>
              <a:defRPr/>
            </a:pPr>
            <a:r>
              <a:rPr kumimoji="0" lang="en-US" sz="3200" b="1" i="0" u="none" strike="noStrike" kern="1200" cap="none" spc="-5" normalizeH="0" baseline="0" noProof="0" dirty="0" smtClean="0">
                <a:ln>
                  <a:noFill/>
                </a:ln>
                <a:solidFill>
                  <a:prstClr val="black"/>
                </a:solidFill>
                <a:effectLst/>
                <a:uLnTx/>
                <a:uFillTx/>
                <a:latin typeface="Segoe UI"/>
                <a:ea typeface="+mn-ea"/>
                <a:cs typeface="Segoe UI"/>
              </a:rPr>
              <a:t>LAIPLA</a:t>
            </a:r>
            <a:endParaRPr kumimoji="0" lang="en-US" sz="3200" b="1" i="0" u="none" strike="noStrike" kern="1200" cap="none" spc="-5" normalizeH="0" baseline="0" noProof="0" dirty="0">
              <a:ln>
                <a:noFill/>
              </a:ln>
              <a:solidFill>
                <a:prstClr val="black"/>
              </a:solidFill>
              <a:effectLst/>
              <a:uLnTx/>
              <a:uFillTx/>
              <a:latin typeface="Segoe UI"/>
              <a:ea typeface="+mn-ea"/>
              <a:cs typeface="Segoe UI"/>
            </a:endParaRPr>
          </a:p>
          <a:p>
            <a:pPr marL="0" marR="106680" lvl="0" indent="0" algn="ctr" defTabSz="914400" rtl="0" eaLnBrk="1" fontAlgn="auto" latinLnBrk="0" hangingPunct="1">
              <a:lnSpc>
                <a:spcPts val="3790"/>
              </a:lnSpc>
              <a:spcBef>
                <a:spcPts val="0"/>
              </a:spcBef>
              <a:spcAft>
                <a:spcPts val="0"/>
              </a:spcAft>
              <a:buClrTx/>
              <a:buSzTx/>
              <a:buFontTx/>
              <a:buNone/>
              <a:tabLst/>
              <a:defRPr/>
            </a:pPr>
            <a:r>
              <a:rPr kumimoji="0" lang="en-US" sz="3200" b="1" i="0" u="none" strike="noStrike" kern="1200" cap="none" spc="-5" normalizeH="0" baseline="0" noProof="0" dirty="0" smtClean="0">
                <a:ln>
                  <a:noFill/>
                </a:ln>
                <a:solidFill>
                  <a:prstClr val="black"/>
                </a:solidFill>
                <a:effectLst/>
                <a:uLnTx/>
                <a:uFillTx/>
                <a:latin typeface="Segoe UI"/>
                <a:ea typeface="+mn-ea"/>
                <a:cs typeface="Segoe UI"/>
              </a:rPr>
              <a:t>Washington in the West</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descr="" title=""/>
          <p:cNvSpPr txBox="1"/>
          <p:nvPr/>
        </p:nvSpPr>
        <p:spPr>
          <a:xfrm>
            <a:off x="1483042" y="1990623"/>
            <a:ext cx="6176645" cy="492443"/>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85857"/>
                </a:solidFill>
                <a:effectLst/>
                <a:uLnTx/>
                <a:uFillTx/>
                <a:latin typeface="Calibri"/>
                <a:ea typeface="+mn-ea"/>
                <a:cs typeface="Calibri"/>
              </a:rPr>
              <a:t>State </a:t>
            </a:r>
            <a:r>
              <a:rPr kumimoji="0" lang="en-US" sz="3200" b="0" i="0" u="none" strike="noStrike" kern="1200" cap="none" spc="0" normalizeH="0" baseline="0" noProof="0" smtClean="0">
                <a:ln>
                  <a:noFill/>
                </a:ln>
                <a:solidFill>
                  <a:srgbClr val="585857"/>
                </a:solidFill>
                <a:effectLst/>
                <a:uLnTx/>
                <a:uFillTx/>
                <a:latin typeface="Calibri"/>
                <a:ea typeface="+mn-ea"/>
                <a:cs typeface="Calibri"/>
              </a:rPr>
              <a:t>of the PTAB</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descr="" title=""/>
          <p:cNvSpPr txBox="1"/>
          <p:nvPr/>
        </p:nvSpPr>
        <p:spPr>
          <a:xfrm>
            <a:off x="2621026" y="3241929"/>
            <a:ext cx="3901440" cy="86177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S</a:t>
            </a:r>
            <a:r>
              <a:rPr kumimoji="0" sz="2000" b="0" i="0" u="none" strike="noStrike" kern="1200" cap="none" spc="5" normalizeH="0" baseline="0" noProof="0" dirty="0">
                <a:ln>
                  <a:noFill/>
                </a:ln>
                <a:solidFill>
                  <a:prstClr val="black"/>
                </a:solidFill>
                <a:effectLst/>
                <a:uLnTx/>
                <a:uFillTx/>
                <a:latin typeface="Calibri"/>
                <a:ea typeface="+mn-ea"/>
                <a:cs typeface="Calibri"/>
              </a:rPr>
              <a:t>c</a:t>
            </a:r>
            <a:r>
              <a:rPr kumimoji="0" sz="2000" b="0" i="0" u="none" strike="noStrike" kern="1200" cap="none" spc="-5" normalizeH="0" baseline="0" noProof="0" dirty="0">
                <a:ln>
                  <a:noFill/>
                </a:ln>
                <a:solidFill>
                  <a:prstClr val="black"/>
                </a:solidFill>
                <a:effectLst/>
                <a:uLnTx/>
                <a:uFillTx/>
                <a:latin typeface="Calibri"/>
                <a:ea typeface="+mn-ea"/>
                <a:cs typeface="Calibri"/>
              </a:rPr>
              <a:t>ot</a:t>
            </a:r>
            <a:r>
              <a:rPr kumimoji="0" sz="2000" b="0" i="0" u="none" strike="noStrike" kern="1200" cap="none" spc="0" normalizeH="0" baseline="0" noProof="0" dirty="0">
                <a:ln>
                  <a:noFill/>
                </a:ln>
                <a:solidFill>
                  <a:prstClr val="black"/>
                </a:solidFill>
                <a:effectLst/>
                <a:uLnTx/>
                <a:uFillTx/>
                <a:latin typeface="Calibri"/>
                <a:ea typeface="+mn-ea"/>
                <a:cs typeface="Calibri"/>
              </a:rPr>
              <a:t>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Boal</a:t>
            </a:r>
            <a:r>
              <a:rPr kumimoji="0" sz="2000" b="0" i="0" u="none" strike="noStrike" kern="1200" cap="none" spc="-10" normalizeH="0" baseline="0" noProof="0" dirty="0">
                <a:ln>
                  <a:noFill/>
                </a:ln>
                <a:solidFill>
                  <a:prstClr val="black"/>
                </a:solidFill>
                <a:effectLst/>
                <a:uLnTx/>
                <a:uFillTx/>
                <a:latin typeface="Calibri"/>
                <a:ea typeface="+mn-ea"/>
                <a:cs typeface="Calibri"/>
              </a:rPr>
              <a:t>i</a:t>
            </a:r>
            <a:r>
              <a:rPr kumimoji="0" sz="2000" b="0" i="0" u="none" strike="noStrike" kern="1200" cap="none" spc="0" normalizeH="0" baseline="0" noProof="0" dirty="0">
                <a:ln>
                  <a:noFill/>
                </a:ln>
                <a:solidFill>
                  <a:prstClr val="black"/>
                </a:solidFill>
                <a:effectLst/>
                <a:uLnTx/>
                <a:uFillTx/>
                <a:latin typeface="Calibri"/>
                <a:ea typeface="+mn-ea"/>
                <a:cs typeface="Calibri"/>
              </a:rPr>
              <a:t>ck</a:t>
            </a: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Dep</a:t>
            </a:r>
            <a:r>
              <a:rPr kumimoji="0" sz="1800" b="0" i="0" u="none" strike="noStrike" kern="1200" cap="none" spc="5" normalizeH="0" baseline="0" noProof="0" dirty="0">
                <a:ln>
                  <a:noFill/>
                </a:ln>
                <a:solidFill>
                  <a:prstClr val="black"/>
                </a:solidFill>
                <a:effectLst/>
                <a:uLnTx/>
                <a:uFillTx/>
                <a:latin typeface="Calibri"/>
                <a:ea typeface="+mn-ea"/>
                <a:cs typeface="Calibri"/>
              </a:rPr>
              <a:t>u</a:t>
            </a:r>
            <a:r>
              <a:rPr kumimoji="0" sz="1800" b="0" i="0" u="none" strike="noStrike" kern="1200" cap="none" spc="-10" normalizeH="0" baseline="0" noProof="0" dirty="0">
                <a:ln>
                  <a:noFill/>
                </a:ln>
                <a:solidFill>
                  <a:prstClr val="black"/>
                </a:solidFill>
                <a:effectLst/>
                <a:uLnTx/>
                <a:uFillTx/>
                <a:latin typeface="Calibri"/>
                <a:ea typeface="+mn-ea"/>
                <a:cs typeface="Calibri"/>
              </a:rPr>
              <a:t>ty</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Chie</a:t>
            </a:r>
            <a:r>
              <a:rPr kumimoji="0" sz="1800" b="0" i="0" u="none" strike="noStrike" kern="1200" cap="none" spc="0" normalizeH="0" baseline="0" noProof="0" dirty="0">
                <a:ln>
                  <a:noFill/>
                </a:ln>
                <a:solidFill>
                  <a:prstClr val="black"/>
                </a:solidFill>
                <a:effectLst/>
                <a:uLnTx/>
                <a:uFillTx/>
                <a:latin typeface="Calibri"/>
                <a:ea typeface="+mn-ea"/>
                <a:cs typeface="Calibri"/>
              </a:rPr>
              <a:t>f</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Adm</a:t>
            </a:r>
            <a:r>
              <a:rPr kumimoji="0" sz="1800" b="0" i="0" u="none" strike="noStrike" kern="1200" cap="none" spc="-5" normalizeH="0" baseline="0" noProof="0" dirty="0">
                <a:ln>
                  <a:noFill/>
                </a:ln>
                <a:solidFill>
                  <a:prstClr val="black"/>
                </a:solidFill>
                <a:effectLst/>
                <a:uLnTx/>
                <a:uFillTx/>
                <a:latin typeface="Calibri"/>
                <a:ea typeface="+mn-ea"/>
                <a:cs typeface="Calibri"/>
              </a:rPr>
              <a:t>inistr</a:t>
            </a:r>
            <a:r>
              <a:rPr kumimoji="0" sz="1800" b="0" i="0" u="none" strike="noStrike" kern="1200" cap="none" spc="0" normalizeH="0" baseline="0" noProof="0" dirty="0">
                <a:ln>
                  <a:noFill/>
                </a:ln>
                <a:solidFill>
                  <a:prstClr val="black"/>
                </a:solidFill>
                <a:effectLst/>
                <a:uLnTx/>
                <a:uFillTx/>
                <a:latin typeface="Calibri"/>
                <a:ea typeface="+mn-ea"/>
                <a:cs typeface="Calibri"/>
              </a:rPr>
              <a:t>at</a:t>
            </a:r>
            <a:r>
              <a:rPr kumimoji="0" sz="1800" b="0" i="0" u="none" strike="noStrike" kern="1200" cap="none" spc="-10" normalizeH="0" baseline="0" noProof="0" dirty="0">
                <a:ln>
                  <a:noFill/>
                </a:ln>
                <a:solidFill>
                  <a:prstClr val="black"/>
                </a:solidFill>
                <a:effectLst/>
                <a:uLnTx/>
                <a:uFillTx/>
                <a:latin typeface="Calibri"/>
                <a:ea typeface="+mn-ea"/>
                <a:cs typeface="Calibri"/>
              </a:rPr>
              <a:t>ive</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P</a:t>
            </a:r>
            <a:r>
              <a:rPr kumimoji="0" sz="1800" b="0" i="0" u="none" strike="noStrike" kern="1200" cap="none" spc="-10" normalizeH="0" baseline="0" noProof="0" dirty="0">
                <a:ln>
                  <a:noFill/>
                </a:ln>
                <a:solidFill>
                  <a:prstClr val="black"/>
                </a:solidFill>
                <a:effectLst/>
                <a:uLnTx/>
                <a:uFillTx/>
                <a:latin typeface="Calibri"/>
                <a:ea typeface="+mn-ea"/>
                <a:cs typeface="Calibri"/>
              </a:rPr>
              <a:t>atent</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Jud</a:t>
            </a:r>
            <a:r>
              <a:rPr kumimoji="0" sz="1800" b="0" i="0" u="none" strike="noStrike" kern="1200" cap="none" spc="-10" normalizeH="0" baseline="0" noProof="0" dirty="0">
                <a:ln>
                  <a:noFill/>
                </a:ln>
                <a:solidFill>
                  <a:prstClr val="black"/>
                </a:solidFill>
                <a:effectLst/>
                <a:uLnTx/>
                <a:uFillTx/>
                <a:latin typeface="Calibri"/>
                <a:ea typeface="+mn-ea"/>
                <a:cs typeface="Calibri"/>
              </a:rPr>
              <a:t>ge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lang="en-US" sz="1800" b="0" i="0" u="none" strike="noStrike" kern="1200" cap="none" spc="-5" normalizeH="0" baseline="0" noProof="0" dirty="0" smtClean="0">
                <a:ln>
                  <a:noFill/>
                </a:ln>
                <a:solidFill>
                  <a:prstClr val="black"/>
                </a:solidFill>
                <a:effectLst/>
                <a:uLnTx/>
                <a:uFillTx/>
                <a:latin typeface="Calibri"/>
                <a:ea typeface="+mn-ea"/>
                <a:cs typeface="Calibri"/>
              </a:rPr>
              <a:t>January</a:t>
            </a:r>
            <a:r>
              <a:rPr lang="en-US" spc="-10" dirty="0">
                <a:solidFill>
                  <a:prstClr val="black"/>
                </a:solidFill>
                <a:latin typeface="Calibri"/>
                <a:cs typeface="Calibri"/>
              </a:rPr>
              <a:t> </a:t>
            </a:r>
            <a:r>
              <a:rPr lang="en-US" spc="-10" dirty="0" smtClean="0">
                <a:solidFill>
                  <a:prstClr val="black"/>
                </a:solidFill>
                <a:latin typeface="Calibri"/>
                <a:cs typeface="Calibri"/>
              </a:rPr>
              <a:t>25,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201</a:t>
            </a:r>
            <a:r>
              <a:rPr kumimoji="0" lang="en-US" sz="1800" b="0" i="0" u="none" strike="noStrike" kern="1200" cap="none" spc="-10" normalizeH="0" baseline="0" noProof="0" dirty="0" smtClean="0">
                <a:ln>
                  <a:noFill/>
                </a:ln>
                <a:solidFill>
                  <a:prstClr val="black"/>
                </a:solidFill>
                <a:effectLst/>
                <a:uLnTx/>
                <a:uFillTx/>
                <a:latin typeface="Calibri"/>
                <a:ea typeface="+mn-ea"/>
                <a:cs typeface="Calibri"/>
              </a:rPr>
              <a:t>8</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Footer Placeholder 8" descr="" title=""/>
          <p:cNvSpPr>
            <a:spLocks noGrp="1"/>
          </p:cNvSpPr>
          <p:nvPr>
            <p:ph type="ftr" sz="quarter" idx="5"/>
          </p:nvPr>
        </p:nvSpPr>
        <p:spPr/>
        <p:txBody>
          <a:bodyPr/>
          <a:lstStyle/>
          <a:p>
            <a:endParaRPr lang="en-US"/>
          </a:p>
        </p:txBody>
      </p:sp>
    </p:spTree>
    <p:extLst>
      <p:ext uri="{BB962C8B-B14F-4D97-AF65-F5344CB8AC3E}">
        <p14:creationId xmlns:p14="http://schemas.microsoft.com/office/powerpoint/2010/main" val="40547728"/>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717548" y="412776"/>
            <a:ext cx="7406640" cy="570758"/>
          </a:xfrm>
        </p:spPr>
        <p:txBody>
          <a:bodyPr>
            <a:noAutofit/>
          </a:bodyPr>
          <a:lstStyle/>
          <a:p>
            <a:pPr algn="ctr"/>
            <a:r>
              <a:rPr lang="en-US" sz="2800" i="1" dirty="0">
                <a:latin typeface="+mj-lt"/>
              </a:rPr>
              <a:t>In re Aqua </a:t>
            </a:r>
            <a:r>
              <a:rPr lang="en-US" sz="2800" i="1" dirty="0" smtClean="0">
                <a:latin typeface="+mj-lt"/>
              </a:rPr>
              <a:t>Products</a:t>
            </a:r>
            <a:r>
              <a:rPr lang="en-US" sz="2800" dirty="0" smtClean="0">
                <a:latin typeface="+mj-lt"/>
              </a:rPr>
              <a:t>: Procedural </a:t>
            </a:r>
            <a:r>
              <a:rPr lang="en-US" sz="2800" dirty="0">
                <a:latin typeface="+mj-lt"/>
              </a:rPr>
              <a:t>Hist</a:t>
            </a:r>
            <a:r>
              <a:rPr lang="en-US" sz="2700" dirty="0">
                <a:latin typeface="+mj-lt"/>
              </a:rPr>
              <a:t>ory </a:t>
            </a:r>
            <a:r>
              <a:rPr lang="en-US" sz="2700" dirty="0"/>
              <a:t/>
            </a:r>
            <a:br>
              <a:rPr lang="en-US" sz="2700" dirty="0"/>
            </a:br>
            <a:r>
              <a:rPr lang="en-US" sz="2880" dirty="0"/>
              <a:t> </a:t>
            </a:r>
          </a:p>
        </p:txBody>
      </p:sp>
      <p:sp>
        <p:nvSpPr>
          <p:cNvPr id="3" name="Content Placeholder 2" descr="" title=""/>
          <p:cNvSpPr>
            <a:spLocks noGrp="1"/>
          </p:cNvSpPr>
          <p:nvPr>
            <p:ph idx="1"/>
          </p:nvPr>
        </p:nvSpPr>
        <p:spPr>
          <a:xfrm>
            <a:off x="457200" y="1171389"/>
            <a:ext cx="8229601" cy="3938243"/>
          </a:xfrm>
        </p:spPr>
        <p:txBody>
          <a:bodyPr>
            <a:noAutofit/>
          </a:bodyPr>
          <a:lstStyle/>
          <a:p>
            <a:pPr>
              <a:spcBef>
                <a:spcPts val="0"/>
              </a:spcBef>
              <a:spcAft>
                <a:spcPts val="540"/>
              </a:spcAft>
            </a:pPr>
            <a:r>
              <a:rPr lang="en-US" sz="2400" b="1" kern="600" dirty="0" smtClean="0">
                <a:latin typeface="+mj-lt"/>
              </a:rPr>
              <a:t>October 23, 2014 – Original </a:t>
            </a:r>
            <a:r>
              <a:rPr lang="en-US" sz="2400" b="1" kern="600" dirty="0">
                <a:latin typeface="+mj-lt"/>
              </a:rPr>
              <a:t>appeal of IPR2013-00159 (Paper 71</a:t>
            </a:r>
            <a:r>
              <a:rPr lang="en-US" sz="2400" b="1" kern="600" dirty="0" smtClean="0">
                <a:latin typeface="+mj-lt"/>
              </a:rPr>
              <a:t>) (</a:t>
            </a:r>
            <a:r>
              <a:rPr lang="en-US" sz="2400" b="1" kern="600" dirty="0">
                <a:latin typeface="+mj-lt"/>
              </a:rPr>
              <a:t>PTAB Aug. 22, </a:t>
            </a:r>
            <a:r>
              <a:rPr lang="en-US" sz="2400" b="1" kern="600" dirty="0" smtClean="0">
                <a:latin typeface="+mj-lt"/>
              </a:rPr>
              <a:t>2014)</a:t>
            </a:r>
          </a:p>
          <a:p>
            <a:pPr marL="740664" indent="-283464">
              <a:spcBef>
                <a:spcPts val="432"/>
              </a:spcBef>
              <a:spcAft>
                <a:spcPts val="600"/>
              </a:spcAft>
              <a:buFont typeface="Segoe UI Semibold" panose="020B0702040204020203" pitchFamily="34" charset="0"/>
              <a:buChar char="–"/>
            </a:pPr>
            <a:r>
              <a:rPr lang="en-US" sz="2000" kern="600" dirty="0" smtClean="0">
                <a:latin typeface="+mn-lt"/>
              </a:rPr>
              <a:t>Board </a:t>
            </a:r>
            <a:r>
              <a:rPr lang="en-US" sz="2000" kern="600" dirty="0">
                <a:latin typeface="+mn-lt"/>
              </a:rPr>
              <a:t>denied Aqua’s motion to substitute claims 22–24, which proposed to amend claims 1, 8, and 20 </a:t>
            </a:r>
            <a:r>
              <a:rPr lang="en-US" sz="2000" kern="600">
                <a:latin typeface="+mn-lt"/>
              </a:rPr>
              <a:t>to </a:t>
            </a:r>
            <a:r>
              <a:rPr lang="en-US" sz="2000" kern="600" smtClean="0">
                <a:latin typeface="+mn-lt"/>
              </a:rPr>
              <a:t>include </a:t>
            </a:r>
            <a:r>
              <a:rPr lang="en-US" sz="2000" kern="600" dirty="0">
                <a:latin typeface="+mn-lt"/>
              </a:rPr>
              <a:t>additional </a:t>
            </a:r>
            <a:r>
              <a:rPr lang="en-US" sz="2000" kern="600" dirty="0" smtClean="0">
                <a:latin typeface="+mn-lt"/>
              </a:rPr>
              <a:t>limitations</a:t>
            </a:r>
            <a:endParaRPr lang="en-US" sz="2000" kern="600" dirty="0">
              <a:latin typeface="+mn-lt"/>
            </a:endParaRPr>
          </a:p>
          <a:p>
            <a:pPr>
              <a:spcBef>
                <a:spcPts val="0"/>
              </a:spcBef>
              <a:spcAft>
                <a:spcPts val="600"/>
              </a:spcAft>
            </a:pPr>
            <a:r>
              <a:rPr lang="en-US" sz="2400" b="1" kern="600" dirty="0" smtClean="0">
                <a:latin typeface="+mj-lt"/>
              </a:rPr>
              <a:t>May </a:t>
            </a:r>
            <a:r>
              <a:rPr lang="en-US" sz="2400" b="1" kern="600" dirty="0">
                <a:latin typeface="+mj-lt"/>
              </a:rPr>
              <a:t>25, </a:t>
            </a:r>
            <a:r>
              <a:rPr lang="en-US" sz="2400" b="1" kern="600" dirty="0" smtClean="0">
                <a:latin typeface="+mj-lt"/>
              </a:rPr>
              <a:t>2016 – Federal </a:t>
            </a:r>
            <a:r>
              <a:rPr lang="en-US" sz="2400" b="1" kern="600" dirty="0">
                <a:latin typeface="+mj-lt"/>
              </a:rPr>
              <a:t>Circuit (Prost, </a:t>
            </a:r>
            <a:r>
              <a:rPr lang="en-US" sz="2400" b="1" u="sng" kern="600" dirty="0">
                <a:latin typeface="+mj-lt"/>
              </a:rPr>
              <a:t>Reyna</a:t>
            </a:r>
            <a:r>
              <a:rPr lang="en-US" sz="2400" b="1" kern="600" dirty="0">
                <a:latin typeface="+mj-lt"/>
              </a:rPr>
              <a:t>, Stark</a:t>
            </a:r>
            <a:r>
              <a:rPr lang="en-US" sz="2400" b="1" kern="600" dirty="0" smtClean="0">
                <a:latin typeface="+mj-lt"/>
              </a:rPr>
              <a:t>) affirmed </a:t>
            </a:r>
            <a:r>
              <a:rPr lang="en-US" sz="2400" b="1" kern="600" dirty="0">
                <a:latin typeface="+mj-lt"/>
              </a:rPr>
              <a:t>Board </a:t>
            </a:r>
            <a:r>
              <a:rPr lang="en-US" sz="2400" b="1" kern="600" dirty="0" smtClean="0">
                <a:latin typeface="+mj-lt"/>
              </a:rPr>
              <a:t>decision, citing prior court decisions</a:t>
            </a:r>
            <a:r>
              <a:rPr lang="en-US" sz="2400" kern="600" dirty="0" smtClean="0">
                <a:latin typeface="+mj-lt"/>
              </a:rPr>
              <a:t> </a:t>
            </a:r>
          </a:p>
          <a:p>
            <a:pPr>
              <a:spcBef>
                <a:spcPts val="0"/>
              </a:spcBef>
            </a:pPr>
            <a:r>
              <a:rPr lang="en-US" sz="2400" b="1" kern="600" dirty="0" smtClean="0">
                <a:latin typeface="+mj-lt"/>
              </a:rPr>
              <a:t>August </a:t>
            </a:r>
            <a:r>
              <a:rPr lang="en-US" sz="2400" b="1" kern="600" dirty="0">
                <a:latin typeface="+mj-lt"/>
              </a:rPr>
              <a:t>12, </a:t>
            </a:r>
            <a:r>
              <a:rPr lang="en-US" sz="2400" b="1" kern="600" dirty="0" smtClean="0">
                <a:latin typeface="+mj-lt"/>
              </a:rPr>
              <a:t>2016 – Federal Circuit ordered rehearing     </a:t>
            </a:r>
            <a:r>
              <a:rPr lang="en-US" sz="2400" b="1" kern="600" dirty="0" err="1" smtClean="0">
                <a:latin typeface="+mj-lt"/>
              </a:rPr>
              <a:t>en</a:t>
            </a:r>
            <a:r>
              <a:rPr lang="en-US" sz="2400" b="1" kern="600" dirty="0" smtClean="0">
                <a:latin typeface="+mj-lt"/>
              </a:rPr>
              <a:t> banc in relation to </a:t>
            </a:r>
            <a:r>
              <a:rPr lang="en-US" sz="2400" b="1" kern="600" dirty="0">
                <a:latin typeface="+mj-lt"/>
              </a:rPr>
              <a:t>two </a:t>
            </a:r>
            <a:r>
              <a:rPr lang="en-US" sz="2400" b="1" kern="600" dirty="0" smtClean="0">
                <a:latin typeface="+mj-lt"/>
              </a:rPr>
              <a:t>questions</a:t>
            </a:r>
            <a:endParaRPr lang="en-US" sz="2400" b="1" kern="600" dirty="0">
              <a:latin typeface="+mj-lt"/>
            </a:endParaRPr>
          </a:p>
          <a:p>
            <a:pPr>
              <a:spcBef>
                <a:spcPts val="540"/>
              </a:spcBef>
              <a:buFont typeface="Courier New" panose="02070309020205020404" pitchFamily="49" charset="0"/>
              <a:buChar char="o"/>
            </a:pPr>
            <a:endParaRPr lang="en-US" sz="2400" kern="600" dirty="0">
              <a:latin typeface="+mn-lt"/>
            </a:endParaRPr>
          </a:p>
        </p:txBody>
      </p:sp>
      <p:sp>
        <p:nvSpPr>
          <p:cNvPr id="5" name="Slide Number Placeholder 4" descr="" title=""/>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27175021"/>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300652"/>
            <a:ext cx="8229600" cy="884058"/>
          </a:xfrm>
        </p:spPr>
        <p:txBody>
          <a:bodyPr>
            <a:noAutofit/>
          </a:bodyPr>
          <a:lstStyle/>
          <a:p>
            <a:pPr algn="ctr"/>
            <a:r>
              <a:rPr lang="en-US" sz="2800" i="1" dirty="0">
                <a:latin typeface="+mj-lt"/>
              </a:rPr>
              <a:t>In re Aqua </a:t>
            </a:r>
            <a:r>
              <a:rPr lang="en-US" sz="2800" i="1" dirty="0" smtClean="0">
                <a:latin typeface="+mj-lt"/>
              </a:rPr>
              <a:t>Products</a:t>
            </a:r>
            <a:r>
              <a:rPr lang="en-US" sz="2800" dirty="0" smtClean="0">
                <a:latin typeface="+mj-lt"/>
              </a:rPr>
              <a:t>                                               (order </a:t>
            </a:r>
            <a:r>
              <a:rPr lang="en-US" sz="2800" dirty="0">
                <a:latin typeface="+mj-lt"/>
              </a:rPr>
              <a:t>granting rehearing </a:t>
            </a:r>
            <a:r>
              <a:rPr lang="en-US" sz="2800" dirty="0" err="1">
                <a:latin typeface="+mj-lt"/>
              </a:rPr>
              <a:t>en</a:t>
            </a:r>
            <a:r>
              <a:rPr lang="en-US" sz="2800" dirty="0">
                <a:latin typeface="+mj-lt"/>
              </a:rPr>
              <a:t> banc</a:t>
            </a:r>
            <a:r>
              <a:rPr lang="en-US" sz="2800" dirty="0" smtClean="0">
                <a:latin typeface="+mj-lt"/>
              </a:rPr>
              <a:t>)</a:t>
            </a:r>
            <a:endParaRPr lang="en-US" sz="2800" dirty="0">
              <a:latin typeface="+mj-lt"/>
            </a:endParaRPr>
          </a:p>
        </p:txBody>
      </p:sp>
      <p:sp>
        <p:nvSpPr>
          <p:cNvPr id="3" name="Content Placeholder 2" descr="" title=""/>
          <p:cNvSpPr>
            <a:spLocks noGrp="1"/>
          </p:cNvSpPr>
          <p:nvPr>
            <p:ph idx="1"/>
          </p:nvPr>
        </p:nvSpPr>
        <p:spPr>
          <a:xfrm>
            <a:off x="316522" y="1351005"/>
            <a:ext cx="8475785" cy="3946483"/>
          </a:xfrm>
        </p:spPr>
        <p:txBody>
          <a:bodyPr>
            <a:noAutofit/>
          </a:bodyPr>
          <a:lstStyle/>
          <a:p>
            <a:pPr marL="0" indent="0">
              <a:buNone/>
            </a:pPr>
            <a:r>
              <a:rPr lang="en-US" sz="2200" dirty="0" smtClean="0"/>
              <a:t>Questions </a:t>
            </a:r>
            <a:r>
              <a:rPr lang="en-US" sz="2200" dirty="0"/>
              <a:t>for </a:t>
            </a:r>
            <a:r>
              <a:rPr lang="en-US" sz="2200" dirty="0" smtClean="0"/>
              <a:t>appellant </a:t>
            </a:r>
            <a:r>
              <a:rPr lang="en-US" sz="2200" dirty="0"/>
              <a:t>and </a:t>
            </a:r>
            <a:r>
              <a:rPr lang="en-US" sz="2200" dirty="0" smtClean="0"/>
              <a:t>USPTO intervenor:</a:t>
            </a:r>
            <a:endParaRPr lang="en-US" sz="2200" dirty="0"/>
          </a:p>
          <a:p>
            <a:pPr marL="400050" lvl="1" indent="0">
              <a:spcAft>
                <a:spcPts val="600"/>
              </a:spcAft>
              <a:buNone/>
            </a:pPr>
            <a:r>
              <a:rPr lang="en-US" sz="2200" dirty="0" smtClean="0"/>
              <a:t>Q1:  When PO moves </a:t>
            </a:r>
            <a:r>
              <a:rPr lang="en-US" sz="2200" dirty="0"/>
              <a:t>to amend </a:t>
            </a:r>
            <a:r>
              <a:rPr lang="en-US" sz="2200" dirty="0" smtClean="0"/>
              <a:t>claims </a:t>
            </a:r>
            <a:r>
              <a:rPr lang="en-US" sz="2200" dirty="0"/>
              <a:t>under 35 U.S.C. </a:t>
            </a:r>
            <a:r>
              <a:rPr lang="en-US" sz="2200" dirty="0" smtClean="0"/>
              <a:t>§ </a:t>
            </a:r>
            <a:r>
              <a:rPr lang="en-US" sz="2200" dirty="0"/>
              <a:t>316(d), may </a:t>
            </a:r>
            <a:r>
              <a:rPr lang="en-US" sz="2200" dirty="0" smtClean="0"/>
              <a:t>PTO </a:t>
            </a:r>
            <a:r>
              <a:rPr lang="en-US" sz="2200" dirty="0"/>
              <a:t>require </a:t>
            </a:r>
            <a:r>
              <a:rPr lang="en-US" sz="2200" dirty="0" smtClean="0"/>
              <a:t>PO to </a:t>
            </a:r>
            <a:r>
              <a:rPr lang="en-US" sz="2200" dirty="0"/>
              <a:t>bear the burden of persuasion, or a burden of production, regarding patentability of </a:t>
            </a:r>
            <a:r>
              <a:rPr lang="en-US" sz="2200" dirty="0" smtClean="0"/>
              <a:t>amended </a:t>
            </a:r>
            <a:r>
              <a:rPr lang="en-US" sz="2200" dirty="0"/>
              <a:t>claims as a condition of allowing them?  Which burdens are permitted under 35 U.S.C. § 316(e</a:t>
            </a:r>
            <a:r>
              <a:rPr lang="en-US" sz="2200" dirty="0" smtClean="0"/>
              <a:t>)?</a:t>
            </a:r>
            <a:endParaRPr lang="en-US" sz="2200" dirty="0"/>
          </a:p>
          <a:p>
            <a:pPr marL="400050" lvl="1" indent="0">
              <a:buNone/>
            </a:pPr>
            <a:r>
              <a:rPr lang="en-US" sz="2200" dirty="0" smtClean="0"/>
              <a:t>Q2:  When petitioner </a:t>
            </a:r>
            <a:r>
              <a:rPr lang="en-US" sz="2200" dirty="0"/>
              <a:t>does not challenge the patentability of a proposed amended claim, or the Board thinks the challenge is inadequate, may the Board </a:t>
            </a:r>
            <a:r>
              <a:rPr lang="en-US" sz="2200" dirty="0" err="1"/>
              <a:t>sua</a:t>
            </a:r>
            <a:r>
              <a:rPr lang="en-US" sz="2200" dirty="0"/>
              <a:t> </a:t>
            </a:r>
            <a:r>
              <a:rPr lang="en-US" sz="2200" dirty="0" err="1"/>
              <a:t>sponte</a:t>
            </a:r>
            <a:r>
              <a:rPr lang="en-US" sz="2200" dirty="0"/>
              <a:t> raise patentability challenges to such a claim?  If so, where would the burden of persuasion, or a burden of production, lie?</a:t>
            </a:r>
          </a:p>
        </p:txBody>
      </p:sp>
      <p:sp>
        <p:nvSpPr>
          <p:cNvPr id="5" name="Slide Number Placeholder 4" descr="" title=""/>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37346707"/>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871895" y="301781"/>
            <a:ext cx="7406640" cy="570758"/>
          </a:xfrm>
        </p:spPr>
        <p:txBody>
          <a:bodyPr>
            <a:noAutofit/>
          </a:bodyPr>
          <a:lstStyle/>
          <a:p>
            <a:pPr algn="ctr"/>
            <a:r>
              <a:rPr lang="en-US" sz="2800" i="1" dirty="0">
                <a:latin typeface="+mj-lt"/>
              </a:rPr>
              <a:t>In re Aqua </a:t>
            </a:r>
            <a:r>
              <a:rPr lang="en-US" sz="2800" i="1" dirty="0" smtClean="0">
                <a:latin typeface="+mj-lt"/>
              </a:rPr>
              <a:t>Products</a:t>
            </a:r>
            <a:r>
              <a:rPr lang="en-US" sz="2700" dirty="0"/>
              <a:t/>
            </a:r>
            <a:br>
              <a:rPr lang="en-US" sz="2700" dirty="0"/>
            </a:br>
            <a:r>
              <a:rPr lang="en-US" sz="2880" dirty="0"/>
              <a:t> </a:t>
            </a:r>
          </a:p>
        </p:txBody>
      </p:sp>
      <p:sp>
        <p:nvSpPr>
          <p:cNvPr id="3" name="Content Placeholder 2" descr="" title=""/>
          <p:cNvSpPr>
            <a:spLocks noGrp="1"/>
          </p:cNvSpPr>
          <p:nvPr>
            <p:ph idx="1"/>
          </p:nvPr>
        </p:nvSpPr>
        <p:spPr>
          <a:xfrm>
            <a:off x="315632" y="1028700"/>
            <a:ext cx="8301318" cy="4115594"/>
          </a:xfrm>
        </p:spPr>
        <p:txBody>
          <a:bodyPr>
            <a:noAutofit/>
          </a:bodyPr>
          <a:lstStyle/>
          <a:p>
            <a:pPr>
              <a:spcBef>
                <a:spcPts val="540"/>
              </a:spcBef>
              <a:spcAft>
                <a:spcPts val="600"/>
              </a:spcAft>
            </a:pPr>
            <a:r>
              <a:rPr lang="en-US" altLang="en-US" sz="2400" b="1" dirty="0" smtClean="0">
                <a:latin typeface="+mj-lt"/>
              </a:rPr>
              <a:t>October </a:t>
            </a:r>
            <a:r>
              <a:rPr lang="en-US" altLang="en-US" sz="2400" b="1" dirty="0">
                <a:latin typeface="+mj-lt"/>
              </a:rPr>
              <a:t>4, </a:t>
            </a:r>
            <a:r>
              <a:rPr lang="en-US" altLang="en-US" sz="2400" b="1" dirty="0" smtClean="0">
                <a:latin typeface="+mj-lt"/>
              </a:rPr>
              <a:t>2017 – Federal Circuit issued </a:t>
            </a:r>
            <a:r>
              <a:rPr lang="en-US" altLang="en-US" sz="2400" b="1" dirty="0" err="1" smtClean="0">
                <a:latin typeface="+mj-lt"/>
              </a:rPr>
              <a:t>en</a:t>
            </a:r>
            <a:r>
              <a:rPr lang="en-US" altLang="en-US" sz="2400" b="1" dirty="0" smtClean="0">
                <a:latin typeface="+mj-lt"/>
              </a:rPr>
              <a:t> banc decision, which included five </a:t>
            </a:r>
            <a:r>
              <a:rPr lang="en-US" altLang="en-US" sz="2400" b="1" dirty="0">
                <a:latin typeface="+mj-lt"/>
              </a:rPr>
              <a:t>separate </a:t>
            </a:r>
            <a:r>
              <a:rPr lang="en-US" altLang="en-US" sz="2400" b="1" dirty="0" smtClean="0">
                <a:latin typeface="+mj-lt"/>
              </a:rPr>
              <a:t>opinions</a:t>
            </a:r>
            <a:r>
              <a:rPr lang="en-US" altLang="en-US" sz="2000" b="1" dirty="0" smtClean="0">
                <a:latin typeface="+mn-lt"/>
              </a:rPr>
              <a:t> </a:t>
            </a:r>
          </a:p>
          <a:p>
            <a:pPr lvl="1">
              <a:spcBef>
                <a:spcPts val="540"/>
              </a:spcBef>
              <a:spcAft>
                <a:spcPts val="600"/>
              </a:spcAft>
            </a:pPr>
            <a:r>
              <a:rPr lang="en-US" altLang="en-US" sz="1800" dirty="0">
                <a:latin typeface="+mn-lt"/>
              </a:rPr>
              <a:t>As noted in </a:t>
            </a:r>
            <a:r>
              <a:rPr lang="en-US" altLang="en-US" sz="1800" dirty="0" smtClean="0">
                <a:latin typeface="+mn-lt"/>
              </a:rPr>
              <a:t>lead opinion: “[V]</a:t>
            </a:r>
            <a:r>
              <a:rPr lang="en-US" altLang="en-US" sz="1800" dirty="0" err="1" smtClean="0">
                <a:latin typeface="+mn-lt"/>
              </a:rPr>
              <a:t>ery</a:t>
            </a:r>
            <a:r>
              <a:rPr lang="en-US" altLang="en-US" sz="1800" dirty="0" smtClean="0">
                <a:latin typeface="+mn-lt"/>
              </a:rPr>
              <a:t> </a:t>
            </a:r>
            <a:r>
              <a:rPr lang="en-US" altLang="en-US" sz="1800" dirty="0">
                <a:latin typeface="+mn-lt"/>
              </a:rPr>
              <a:t>little said over the course of the many pages that form the five opinions </a:t>
            </a:r>
            <a:r>
              <a:rPr lang="en-US" altLang="en-US" sz="1800" dirty="0" smtClean="0">
                <a:latin typeface="+mn-lt"/>
              </a:rPr>
              <a:t>in this </a:t>
            </a:r>
            <a:r>
              <a:rPr lang="en-US" altLang="en-US" sz="1800" dirty="0">
                <a:latin typeface="+mn-lt"/>
              </a:rPr>
              <a:t>case has precedential weight</a:t>
            </a:r>
            <a:r>
              <a:rPr lang="en-US" altLang="en-US" sz="1800" dirty="0" smtClean="0">
                <a:latin typeface="+mn-lt"/>
              </a:rPr>
              <a:t>.”</a:t>
            </a:r>
          </a:p>
          <a:p>
            <a:pPr lvl="1">
              <a:spcBef>
                <a:spcPts val="540"/>
              </a:spcBef>
              <a:spcAft>
                <a:spcPts val="600"/>
              </a:spcAft>
            </a:pPr>
            <a:r>
              <a:rPr lang="en-US" altLang="en-US" sz="1800" dirty="0">
                <a:latin typeface="+mn-lt"/>
              </a:rPr>
              <a:t>“The only legal conclusions that support and define the judgment of the </a:t>
            </a:r>
            <a:r>
              <a:rPr lang="en-US" altLang="en-US" sz="1800" dirty="0" smtClean="0">
                <a:latin typeface="+mn-lt"/>
              </a:rPr>
              <a:t>court are</a:t>
            </a:r>
            <a:r>
              <a:rPr lang="en-US" altLang="en-US" sz="1800" dirty="0">
                <a:latin typeface="+mn-lt"/>
              </a:rPr>
              <a:t>: </a:t>
            </a:r>
            <a:r>
              <a:rPr lang="en-US" altLang="en-US" sz="1800" dirty="0" smtClean="0">
                <a:latin typeface="+mn-lt"/>
              </a:rPr>
              <a:t> (1) the PTO </a:t>
            </a:r>
            <a:r>
              <a:rPr lang="en-US" altLang="en-US" sz="1800" dirty="0">
                <a:latin typeface="+mn-lt"/>
              </a:rPr>
              <a:t>has not adopted a rule placing the burden of </a:t>
            </a:r>
            <a:r>
              <a:rPr lang="en-US" altLang="en-US" sz="1800" dirty="0" smtClean="0">
                <a:latin typeface="+mn-lt"/>
              </a:rPr>
              <a:t>persuasion with </a:t>
            </a:r>
            <a:r>
              <a:rPr lang="en-US" altLang="en-US" sz="1800" dirty="0">
                <a:latin typeface="+mn-lt"/>
              </a:rPr>
              <a:t>respect to the patentability of amended claims on </a:t>
            </a:r>
            <a:r>
              <a:rPr lang="en-US" altLang="en-US" sz="1800" dirty="0" smtClean="0">
                <a:latin typeface="+mn-lt"/>
              </a:rPr>
              <a:t>the patent </a:t>
            </a:r>
            <a:r>
              <a:rPr lang="en-US" altLang="en-US" sz="1800" dirty="0">
                <a:latin typeface="+mn-lt"/>
              </a:rPr>
              <a:t>owner </a:t>
            </a:r>
            <a:r>
              <a:rPr lang="en-US" altLang="en-US" sz="1800" dirty="0" smtClean="0">
                <a:latin typeface="+mn-lt"/>
              </a:rPr>
              <a:t>that is </a:t>
            </a:r>
            <a:r>
              <a:rPr lang="en-US" altLang="en-US" sz="1800" dirty="0">
                <a:latin typeface="+mn-lt"/>
              </a:rPr>
              <a:t>entitled to deference; and </a:t>
            </a:r>
            <a:r>
              <a:rPr lang="en-US" altLang="en-US" sz="1800" dirty="0" smtClean="0">
                <a:latin typeface="+mn-lt"/>
              </a:rPr>
              <a:t>(2) in </a:t>
            </a:r>
            <a:r>
              <a:rPr lang="en-US" altLang="en-US" sz="1800" dirty="0">
                <a:latin typeface="+mn-lt"/>
              </a:rPr>
              <a:t>the absence of anything that might </a:t>
            </a:r>
            <a:r>
              <a:rPr lang="en-US" altLang="en-US" sz="1800" dirty="0" smtClean="0">
                <a:latin typeface="+mn-lt"/>
              </a:rPr>
              <a:t>be entitled </a:t>
            </a:r>
            <a:r>
              <a:rPr lang="en-US" altLang="en-US" sz="1800" dirty="0">
                <a:latin typeface="+mn-lt"/>
              </a:rPr>
              <a:t>deference, </a:t>
            </a:r>
            <a:r>
              <a:rPr lang="en-US" altLang="en-US" sz="1800" dirty="0" smtClean="0">
                <a:latin typeface="+mn-lt"/>
              </a:rPr>
              <a:t>the PTO </a:t>
            </a:r>
            <a:r>
              <a:rPr lang="en-US" altLang="en-US" sz="1800" dirty="0">
                <a:latin typeface="+mn-lt"/>
              </a:rPr>
              <a:t>may not place that burden on </a:t>
            </a:r>
            <a:r>
              <a:rPr lang="en-US" altLang="en-US" sz="1800" dirty="0" smtClean="0">
                <a:latin typeface="+mn-lt"/>
              </a:rPr>
              <a:t>the patentee.”</a:t>
            </a:r>
            <a:r>
              <a:rPr lang="en-US" altLang="en-US" sz="2000" dirty="0" smtClean="0">
                <a:latin typeface="+mn-lt"/>
              </a:rPr>
              <a:t> </a:t>
            </a:r>
          </a:p>
          <a:p>
            <a:pPr>
              <a:spcBef>
                <a:spcPts val="540"/>
              </a:spcBef>
            </a:pPr>
            <a:r>
              <a:rPr lang="en-US" altLang="en-US" sz="2400" b="1" dirty="0" smtClean="0">
                <a:latin typeface="+mj-lt"/>
              </a:rPr>
              <a:t>November 21, 2017 – PTAB Chief Judge issued Guidance in view of </a:t>
            </a:r>
            <a:r>
              <a:rPr lang="en-US" altLang="en-US" sz="2400" b="1" i="1" dirty="0" smtClean="0">
                <a:latin typeface="+mj-lt"/>
              </a:rPr>
              <a:t>Aqua</a:t>
            </a:r>
            <a:r>
              <a:rPr lang="en-US" altLang="en-US" sz="2400" b="1" dirty="0" smtClean="0">
                <a:latin typeface="+mj-lt"/>
              </a:rPr>
              <a:t> </a:t>
            </a:r>
            <a:r>
              <a:rPr lang="en-US" altLang="en-US" sz="2400" b="1" i="1" dirty="0" smtClean="0">
                <a:latin typeface="+mj-lt"/>
              </a:rPr>
              <a:t>Products </a:t>
            </a:r>
            <a:r>
              <a:rPr lang="en-US" altLang="en-US" sz="2400" b="1" dirty="0" smtClean="0">
                <a:latin typeface="+mj-lt"/>
              </a:rPr>
              <a:t>decisio</a:t>
            </a:r>
            <a:r>
              <a:rPr lang="en-US" altLang="en-US" sz="2200" b="1" dirty="0" smtClean="0">
                <a:latin typeface="+mj-lt"/>
              </a:rPr>
              <a:t>n</a:t>
            </a:r>
            <a:endParaRPr lang="en-US" altLang="en-US" sz="2200" b="1" dirty="0">
              <a:latin typeface="+mj-lt"/>
            </a:endParaRPr>
          </a:p>
          <a:p>
            <a:pPr>
              <a:spcBef>
                <a:spcPts val="540"/>
              </a:spcBef>
              <a:buFont typeface="Courier New" panose="02070309020205020404" pitchFamily="49" charset="0"/>
              <a:buChar char="o"/>
            </a:pPr>
            <a:endParaRPr lang="en-US" sz="1800" kern="600" dirty="0">
              <a:latin typeface="+mn-lt"/>
            </a:endParaRPr>
          </a:p>
          <a:p>
            <a:pPr>
              <a:spcBef>
                <a:spcPts val="540"/>
              </a:spcBef>
              <a:buFont typeface="Courier New" panose="02070309020205020404" pitchFamily="49" charset="0"/>
              <a:buChar char="o"/>
            </a:pPr>
            <a:endParaRPr lang="en-US" sz="1800" kern="600" dirty="0">
              <a:latin typeface="+mn-lt"/>
            </a:endParaRPr>
          </a:p>
        </p:txBody>
      </p:sp>
      <p:sp>
        <p:nvSpPr>
          <p:cNvPr id="5" name="Slide Number Placeholder 4" descr="" title=""/>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92395"/>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04800" y="266700"/>
            <a:ext cx="8488456" cy="381000"/>
          </a:xfrm>
        </p:spPr>
        <p:txBody>
          <a:bodyPr>
            <a:noAutofit/>
          </a:bodyPr>
          <a:lstStyle/>
          <a:p>
            <a:pPr algn="ctr"/>
            <a:r>
              <a:rPr lang="en-US" sz="2800" dirty="0">
                <a:solidFill>
                  <a:schemeClr val="tx1"/>
                </a:solidFill>
                <a:latin typeface="+mj-lt"/>
              </a:rPr>
              <a:t>Guidance on Motions to Amend </a:t>
            </a:r>
            <a:r>
              <a:rPr lang="en-US" sz="2800" dirty="0" smtClean="0">
                <a:solidFill>
                  <a:schemeClr val="tx1"/>
                </a:solidFill>
                <a:latin typeface="+mj-lt"/>
              </a:rPr>
              <a:t/>
            </a:r>
            <a:br>
              <a:rPr lang="en-US" sz="2800" dirty="0" smtClean="0">
                <a:solidFill>
                  <a:schemeClr val="tx1"/>
                </a:solidFill>
                <a:latin typeface="+mj-lt"/>
              </a:rPr>
            </a:br>
            <a:r>
              <a:rPr lang="en-US" sz="2800" dirty="0" smtClean="0">
                <a:solidFill>
                  <a:schemeClr val="tx1"/>
                </a:solidFill>
                <a:latin typeface="+mj-lt"/>
              </a:rPr>
              <a:t>in </a:t>
            </a:r>
            <a:r>
              <a:rPr lang="en-US" sz="2800" dirty="0">
                <a:solidFill>
                  <a:schemeClr val="tx1"/>
                </a:solidFill>
                <a:latin typeface="+mj-lt"/>
              </a:rPr>
              <a:t>view of </a:t>
            </a:r>
            <a:r>
              <a:rPr lang="en-US" sz="2800" i="1" dirty="0">
                <a:solidFill>
                  <a:schemeClr val="tx1"/>
                </a:solidFill>
                <a:latin typeface="+mj-lt"/>
              </a:rPr>
              <a:t>Aqua </a:t>
            </a:r>
            <a:r>
              <a:rPr lang="en-US" sz="2800" i="1" dirty="0" smtClean="0">
                <a:solidFill>
                  <a:schemeClr val="tx1"/>
                </a:solidFill>
                <a:latin typeface="+mj-lt"/>
              </a:rPr>
              <a:t>Products</a:t>
            </a:r>
            <a:endParaRPr lang="en-US" sz="2800" i="1" dirty="0">
              <a:solidFill>
                <a:schemeClr val="tx1"/>
              </a:solidFill>
              <a:latin typeface="+mj-lt"/>
            </a:endParaRPr>
          </a:p>
        </p:txBody>
      </p:sp>
      <p:sp>
        <p:nvSpPr>
          <p:cNvPr id="4" name="Text Placeholder 3" descr="" title=""/>
          <p:cNvSpPr>
            <a:spLocks noGrp="1"/>
          </p:cNvSpPr>
          <p:nvPr>
            <p:ph type="body" sz="quarter" idx="15"/>
          </p:nvPr>
        </p:nvSpPr>
        <p:spPr>
          <a:xfrm>
            <a:off x="739028" y="1409700"/>
            <a:ext cx="7772400" cy="3937000"/>
          </a:xfrm>
        </p:spPr>
        <p:txBody>
          <a:bodyPr>
            <a:noAutofit/>
          </a:bodyPr>
          <a:lstStyle/>
          <a:p>
            <a:pPr>
              <a:spcAft>
                <a:spcPts val="600"/>
              </a:spcAft>
              <a:buClrTx/>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Board </a:t>
            </a:r>
            <a:r>
              <a:rPr lang="en-US" sz="2400" dirty="0">
                <a:latin typeface="Segoe UI" panose="020B0502040204020203" pitchFamily="34" charset="0"/>
                <a:cs typeface="Segoe UI" panose="020B0502040204020203" pitchFamily="34" charset="0"/>
              </a:rPr>
              <a:t>will not place the burden of persuasion on </a:t>
            </a:r>
            <a:r>
              <a:rPr lang="en-US" sz="2400" dirty="0" smtClean="0">
                <a:latin typeface="Segoe UI" panose="020B0502040204020203" pitchFamily="34" charset="0"/>
                <a:cs typeface="Segoe UI" panose="020B0502040204020203" pitchFamily="34" charset="0"/>
              </a:rPr>
              <a:t>PO </a:t>
            </a:r>
            <a:r>
              <a:rPr lang="en-US" sz="2400" dirty="0">
                <a:latin typeface="Segoe UI" panose="020B0502040204020203" pitchFamily="34" charset="0"/>
                <a:cs typeface="Segoe UI" panose="020B0502040204020203" pitchFamily="34" charset="0"/>
              </a:rPr>
              <a:t>with respect to the patentability of substitute claims presented in a motion to </a:t>
            </a:r>
            <a:r>
              <a:rPr lang="en-US" sz="2400" dirty="0" smtClean="0">
                <a:latin typeface="Segoe UI" panose="020B0502040204020203" pitchFamily="34" charset="0"/>
                <a:cs typeface="Segoe UI" panose="020B0502040204020203" pitchFamily="34" charset="0"/>
              </a:rPr>
              <a:t>amend;</a:t>
            </a:r>
          </a:p>
          <a:p>
            <a:pPr>
              <a:spcAft>
                <a:spcPts val="600"/>
              </a:spcAft>
              <a:buClrTx/>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If PO files a motion to amend, Board </a:t>
            </a:r>
            <a:r>
              <a:rPr lang="en-US" sz="2400" dirty="0">
                <a:latin typeface="Segoe UI" panose="020B0502040204020203" pitchFamily="34" charset="0"/>
                <a:cs typeface="Segoe UI" panose="020B0502040204020203" pitchFamily="34" charset="0"/>
              </a:rPr>
              <a:t>will </a:t>
            </a:r>
            <a:r>
              <a:rPr lang="en-US" sz="2400" dirty="0" smtClean="0">
                <a:latin typeface="Segoe UI" panose="020B0502040204020203" pitchFamily="34" charset="0"/>
                <a:cs typeface="Segoe UI" panose="020B0502040204020203" pitchFamily="34" charset="0"/>
              </a:rPr>
              <a:t>determine </a:t>
            </a:r>
            <a:r>
              <a:rPr lang="en-US" sz="2400" dirty="0">
                <a:latin typeface="Segoe UI" panose="020B0502040204020203" pitchFamily="34" charset="0"/>
                <a:cs typeface="Segoe UI" panose="020B0502040204020203" pitchFamily="34" charset="0"/>
              </a:rPr>
              <a:t>whether </a:t>
            </a:r>
            <a:r>
              <a:rPr lang="en-US" sz="2400" dirty="0" smtClean="0">
                <a:latin typeface="Segoe UI" panose="020B0502040204020203" pitchFamily="34" charset="0"/>
                <a:cs typeface="Segoe UI" panose="020B0502040204020203" pitchFamily="34" charset="0"/>
              </a:rPr>
              <a:t>the substitute </a:t>
            </a:r>
            <a:r>
              <a:rPr lang="en-US" sz="2400" dirty="0">
                <a:latin typeface="Segoe UI" panose="020B0502040204020203" pitchFamily="34" charset="0"/>
                <a:cs typeface="Segoe UI" panose="020B0502040204020203" pitchFamily="34" charset="0"/>
              </a:rPr>
              <a:t>claims are unpatentable by a preponderance of the evidence based on the entirety of the record, including any opposition made by </a:t>
            </a:r>
            <a:r>
              <a:rPr lang="en-US" sz="2400" dirty="0" smtClean="0">
                <a:latin typeface="Segoe UI" panose="020B0502040204020203" pitchFamily="34" charset="0"/>
                <a:cs typeface="Segoe UI" panose="020B0502040204020203" pitchFamily="34" charset="0"/>
              </a:rPr>
              <a:t>the petitioner;</a:t>
            </a:r>
          </a:p>
          <a:p>
            <a:pPr>
              <a:buClrTx/>
              <a:buFont typeface="Arial" panose="020B0604020202020204" pitchFamily="34" charset="0"/>
              <a:buChar char="•"/>
            </a:pPr>
            <a:r>
              <a:rPr lang="en-US" sz="2400" dirty="0">
                <a:latin typeface="Segoe UI" panose="020B0502040204020203" pitchFamily="34" charset="0"/>
                <a:cs typeface="Segoe UI" panose="020B0502040204020203" pitchFamily="34" charset="0"/>
              </a:rPr>
              <a:t>Practice and procedure before Board will not </a:t>
            </a:r>
            <a:r>
              <a:rPr lang="en-US" sz="2400" dirty="0" smtClean="0">
                <a:latin typeface="Segoe UI" panose="020B0502040204020203" pitchFamily="34" charset="0"/>
                <a:cs typeface="Segoe UI" panose="020B0502040204020203" pitchFamily="34" charset="0"/>
              </a:rPr>
              <a:t>change.</a:t>
            </a:r>
            <a:endParaRPr lang="en-US" sz="2400" dirty="0">
              <a:latin typeface="Segoe UI" panose="020B0502040204020203" pitchFamily="34" charset="0"/>
              <a:cs typeface="Segoe UI" panose="020B0502040204020203" pitchFamily="34" charset="0"/>
            </a:endParaRPr>
          </a:p>
          <a:p>
            <a:pPr>
              <a:buClrTx/>
              <a:buFont typeface="Arial" panose="020B0604020202020204" pitchFamily="34" charset="0"/>
              <a:buChar char="•"/>
            </a:pPr>
            <a:endParaRPr lang="en-US" sz="2400" dirty="0" smtClean="0"/>
          </a:p>
          <a:p>
            <a:pPr>
              <a:buClrTx/>
              <a:buFont typeface="Arial" panose="020B0604020202020204" pitchFamily="34" charset="0"/>
              <a:buChar char="•"/>
            </a:pPr>
            <a:endParaRPr lang="en-US" sz="2400" dirty="0"/>
          </a:p>
        </p:txBody>
      </p:sp>
      <p:sp>
        <p:nvSpPr>
          <p:cNvPr id="5" name="Slide Number Placeholder 4" descr="" title=""/>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197958-D043-45BE-866A-5771B9F608B3}" type="slidenum">
              <a:rPr kumimoji="0" lang="en-US" alt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10750606"/>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01612" y="272289"/>
            <a:ext cx="8515350" cy="381000"/>
          </a:xfrm>
        </p:spPr>
        <p:txBody>
          <a:bodyPr>
            <a:noAutofit/>
          </a:bodyPr>
          <a:lstStyle/>
          <a:p>
            <a:pPr algn="ctr"/>
            <a:r>
              <a:rPr lang="en-US" sz="2800" dirty="0">
                <a:solidFill>
                  <a:schemeClr val="tx1"/>
                </a:solidFill>
                <a:latin typeface="+mj-lt"/>
              </a:rPr>
              <a:t>Guidance on Motions to Amend </a:t>
            </a:r>
            <a:r>
              <a:rPr lang="en-US" sz="2800" dirty="0" smtClean="0">
                <a:solidFill>
                  <a:schemeClr val="tx1"/>
                </a:solidFill>
                <a:latin typeface="+mj-lt"/>
              </a:rPr>
              <a:t/>
            </a:r>
            <a:br>
              <a:rPr lang="en-US" sz="2800" dirty="0" smtClean="0">
                <a:solidFill>
                  <a:schemeClr val="tx1"/>
                </a:solidFill>
                <a:latin typeface="+mj-lt"/>
              </a:rPr>
            </a:br>
            <a:r>
              <a:rPr lang="en-US" sz="2800" dirty="0" smtClean="0">
                <a:solidFill>
                  <a:schemeClr val="tx1"/>
                </a:solidFill>
                <a:latin typeface="+mj-lt"/>
              </a:rPr>
              <a:t>in </a:t>
            </a:r>
            <a:r>
              <a:rPr lang="en-US" sz="2800" dirty="0">
                <a:solidFill>
                  <a:schemeClr val="tx1"/>
                </a:solidFill>
                <a:latin typeface="+mj-lt"/>
              </a:rPr>
              <a:t>view of </a:t>
            </a:r>
            <a:r>
              <a:rPr lang="en-US" sz="2800" i="1" dirty="0">
                <a:solidFill>
                  <a:schemeClr val="tx1"/>
                </a:solidFill>
                <a:latin typeface="+mj-lt"/>
              </a:rPr>
              <a:t>Aqua </a:t>
            </a:r>
            <a:r>
              <a:rPr lang="en-US" sz="2800" i="1" dirty="0" smtClean="0">
                <a:solidFill>
                  <a:schemeClr val="tx1"/>
                </a:solidFill>
                <a:latin typeface="+mj-lt"/>
              </a:rPr>
              <a:t>Products</a:t>
            </a:r>
            <a:endParaRPr lang="en-US" sz="2800" dirty="0">
              <a:solidFill>
                <a:schemeClr val="tx1"/>
              </a:solidFill>
              <a:latin typeface="+mj-lt"/>
            </a:endParaRPr>
          </a:p>
        </p:txBody>
      </p:sp>
      <p:sp>
        <p:nvSpPr>
          <p:cNvPr id="4" name="Text Placeholder 3" descr="" title=""/>
          <p:cNvSpPr>
            <a:spLocks noGrp="1"/>
          </p:cNvSpPr>
          <p:nvPr>
            <p:ph type="body" sz="quarter" idx="15"/>
          </p:nvPr>
        </p:nvSpPr>
        <p:spPr>
          <a:xfrm>
            <a:off x="685800" y="1181100"/>
            <a:ext cx="8109697" cy="4191000"/>
          </a:xfrm>
        </p:spPr>
        <p:txBody>
          <a:bodyPr>
            <a:noAutofit/>
          </a:bodyPr>
          <a:lstStyle/>
          <a:p>
            <a:pPr>
              <a:buClrTx/>
              <a:buFont typeface="Arial" panose="020B0604020202020204" pitchFamily="34" charset="0"/>
              <a:buChar char="•"/>
            </a:pPr>
            <a:r>
              <a:rPr lang="en-US" sz="2000" dirty="0" smtClean="0">
                <a:latin typeface="+mj-lt"/>
                <a:cs typeface="Segoe UI" panose="020B0502040204020203" pitchFamily="34" charset="0"/>
              </a:rPr>
              <a:t>A motion to amend must meet requirements of 35 U.S.C. § 316(d</a:t>
            </a:r>
            <a:r>
              <a:rPr lang="en-US" sz="2000" dirty="0" smtClean="0">
                <a:latin typeface="Segoe UI" panose="020B0502040204020203" pitchFamily="34" charset="0"/>
                <a:cs typeface="Segoe UI" panose="020B0502040204020203" pitchFamily="34" charset="0"/>
              </a:rPr>
              <a:t>) </a:t>
            </a:r>
          </a:p>
          <a:p>
            <a:pPr marL="740664" indent="-283464">
              <a:buClrTx/>
              <a:buFont typeface="Segoe UI" panose="020B0502040204020203" pitchFamily="34" charset="0"/>
              <a:buChar char="–"/>
            </a:pPr>
            <a:r>
              <a:rPr lang="en-US" sz="1800" dirty="0" smtClean="0">
                <a:latin typeface="Segoe UI" panose="020B0502040204020203" pitchFamily="34" charset="0"/>
                <a:cs typeface="Segoe UI" panose="020B0502040204020203" pitchFamily="34" charset="0"/>
              </a:rPr>
              <a:t>propose </a:t>
            </a:r>
            <a:r>
              <a:rPr lang="en-US" sz="1800" dirty="0">
                <a:latin typeface="Segoe UI" panose="020B0502040204020203" pitchFamily="34" charset="0"/>
                <a:cs typeface="Segoe UI" panose="020B0502040204020203" pitchFamily="34" charset="0"/>
              </a:rPr>
              <a:t>a reasonable number of substitute </a:t>
            </a:r>
            <a:r>
              <a:rPr lang="en-US" sz="1800" dirty="0" smtClean="0">
                <a:latin typeface="Segoe UI" panose="020B0502040204020203" pitchFamily="34" charset="0"/>
                <a:cs typeface="Segoe UI" panose="020B0502040204020203" pitchFamily="34" charset="0"/>
              </a:rPr>
              <a:t>claims</a:t>
            </a:r>
          </a:p>
          <a:p>
            <a:pPr marL="740664" indent="-283464">
              <a:buClrTx/>
              <a:buFont typeface="Segoe UI" panose="020B0502040204020203" pitchFamily="34" charset="0"/>
              <a:buChar char="–"/>
            </a:pPr>
            <a:r>
              <a:rPr lang="en-US" sz="1800" dirty="0" smtClean="0">
                <a:latin typeface="Segoe UI" panose="020B0502040204020203" pitchFamily="34" charset="0"/>
                <a:cs typeface="Segoe UI" panose="020B0502040204020203" pitchFamily="34" charset="0"/>
              </a:rPr>
              <a:t>substitute </a:t>
            </a:r>
            <a:r>
              <a:rPr lang="en-US" sz="1800" dirty="0">
                <a:latin typeface="Segoe UI" panose="020B0502040204020203" pitchFamily="34" charset="0"/>
                <a:cs typeface="Segoe UI" panose="020B0502040204020203" pitchFamily="34" charset="0"/>
              </a:rPr>
              <a:t>claims </a:t>
            </a:r>
            <a:r>
              <a:rPr lang="en-US" sz="1800" dirty="0" smtClean="0">
                <a:latin typeface="Segoe UI" panose="020B0502040204020203" pitchFamily="34" charset="0"/>
                <a:cs typeface="Segoe UI" panose="020B0502040204020203" pitchFamily="34" charset="0"/>
              </a:rPr>
              <a:t>do not enlarge </a:t>
            </a:r>
            <a:r>
              <a:rPr lang="en-US" sz="1800" dirty="0">
                <a:latin typeface="Segoe UI" panose="020B0502040204020203" pitchFamily="34" charset="0"/>
                <a:cs typeface="Segoe UI" panose="020B0502040204020203" pitchFamily="34" charset="0"/>
              </a:rPr>
              <a:t>scope of </a:t>
            </a:r>
            <a:r>
              <a:rPr lang="en-US" sz="1800" dirty="0" smtClean="0">
                <a:latin typeface="Segoe UI" panose="020B0502040204020203" pitchFamily="34" charset="0"/>
                <a:cs typeface="Segoe UI" panose="020B0502040204020203" pitchFamily="34" charset="0"/>
              </a:rPr>
              <a:t>the original </a:t>
            </a:r>
            <a:r>
              <a:rPr lang="en-US" sz="1800" dirty="0">
                <a:latin typeface="Segoe UI" panose="020B0502040204020203" pitchFamily="34" charset="0"/>
                <a:cs typeface="Segoe UI" panose="020B0502040204020203" pitchFamily="34" charset="0"/>
              </a:rPr>
              <a:t>claims </a:t>
            </a:r>
            <a:r>
              <a:rPr lang="en-US" sz="1800" dirty="0" smtClean="0">
                <a:latin typeface="Segoe UI" panose="020B0502040204020203" pitchFamily="34" charset="0"/>
                <a:cs typeface="Segoe UI" panose="020B0502040204020203" pitchFamily="34" charset="0"/>
              </a:rPr>
              <a:t>or </a:t>
            </a:r>
            <a:r>
              <a:rPr lang="en-US" sz="1800" dirty="0">
                <a:latin typeface="Segoe UI" panose="020B0502040204020203" pitchFamily="34" charset="0"/>
                <a:cs typeface="Segoe UI" panose="020B0502040204020203" pitchFamily="34" charset="0"/>
              </a:rPr>
              <a:t>introduce new </a:t>
            </a:r>
            <a:r>
              <a:rPr lang="en-US" sz="1800" dirty="0" smtClean="0">
                <a:latin typeface="Segoe UI" panose="020B0502040204020203" pitchFamily="34" charset="0"/>
                <a:cs typeface="Segoe UI" panose="020B0502040204020203" pitchFamily="34" charset="0"/>
              </a:rPr>
              <a:t>matter</a:t>
            </a:r>
            <a:r>
              <a:rPr lang="en-US" sz="2000" dirty="0" smtClean="0">
                <a:latin typeface="Segoe UI" panose="020B0502040204020203" pitchFamily="34" charset="0"/>
                <a:cs typeface="Segoe UI" panose="020B0502040204020203" pitchFamily="34" charset="0"/>
              </a:rPr>
              <a:t> </a:t>
            </a:r>
            <a:endParaRPr lang="en-US" sz="2000" dirty="0">
              <a:latin typeface="Segoe UI" panose="020B0502040204020203" pitchFamily="34" charset="0"/>
              <a:cs typeface="Segoe UI" panose="020B0502040204020203" pitchFamily="34" charset="0"/>
            </a:endParaRPr>
          </a:p>
          <a:p>
            <a:pPr>
              <a:buClrTx/>
              <a:buFont typeface="Arial" panose="020B0604020202020204" pitchFamily="34" charset="0"/>
              <a:buChar char="•"/>
            </a:pPr>
            <a:r>
              <a:rPr lang="en-US" sz="2000" dirty="0" smtClean="0">
                <a:latin typeface="+mj-lt"/>
                <a:cs typeface="Segoe UI" panose="020B0502040204020203" pitchFamily="34" charset="0"/>
              </a:rPr>
              <a:t>A motion </a:t>
            </a:r>
            <a:r>
              <a:rPr lang="en-US" sz="2000" dirty="0">
                <a:latin typeface="+mj-lt"/>
                <a:cs typeface="Segoe UI" panose="020B0502040204020203" pitchFamily="34" charset="0"/>
              </a:rPr>
              <a:t>to </a:t>
            </a:r>
            <a:r>
              <a:rPr lang="en-US" sz="2000" dirty="0" smtClean="0">
                <a:latin typeface="+mj-lt"/>
                <a:cs typeface="Segoe UI" panose="020B0502040204020203" pitchFamily="34" charset="0"/>
              </a:rPr>
              <a:t>amend must meet requirements of 37 C.F.R. § 42.121 or § 42.221, as applicable</a:t>
            </a:r>
            <a:r>
              <a:rPr lang="en-US" sz="2000" dirty="0" smtClean="0">
                <a:latin typeface="Segoe UI" panose="020B0502040204020203" pitchFamily="34" charset="0"/>
                <a:cs typeface="Segoe UI" panose="020B0502040204020203" pitchFamily="34" charset="0"/>
              </a:rPr>
              <a:t> </a:t>
            </a:r>
          </a:p>
          <a:p>
            <a:pPr lvl="1">
              <a:buFont typeface="Segoe UI" panose="020B0502040204020203" pitchFamily="34" charset="0"/>
              <a:buChar char="–"/>
            </a:pPr>
            <a:r>
              <a:rPr lang="en-US" sz="1800" dirty="0" smtClean="0">
                <a:latin typeface="Segoe UI" panose="020B0502040204020203" pitchFamily="34" charset="0"/>
                <a:cs typeface="Segoe UI" panose="020B0502040204020203" pitchFamily="34" charset="0"/>
              </a:rPr>
              <a:t>set forth written description support and support for benefit of a filing date in relation to each substitute claim</a:t>
            </a:r>
          </a:p>
          <a:p>
            <a:pPr lvl="1">
              <a:buFont typeface="Segoe UI" panose="020B0502040204020203" pitchFamily="34" charset="0"/>
              <a:buChar char="–"/>
            </a:pPr>
            <a:r>
              <a:rPr lang="en-US" sz="1800" dirty="0" smtClean="0">
                <a:latin typeface="Segoe UI" panose="020B0502040204020203" pitchFamily="34" charset="0"/>
                <a:cs typeface="Segoe UI" panose="020B0502040204020203" pitchFamily="34" charset="0"/>
              </a:rPr>
              <a:t>respond </a:t>
            </a:r>
            <a:r>
              <a:rPr lang="en-US" sz="1800" dirty="0">
                <a:latin typeface="Segoe UI" panose="020B0502040204020203" pitchFamily="34" charset="0"/>
                <a:cs typeface="Segoe UI" panose="020B0502040204020203" pitchFamily="34" charset="0"/>
              </a:rPr>
              <a:t>to grounds of </a:t>
            </a:r>
            <a:r>
              <a:rPr lang="en-US" sz="1800" dirty="0" smtClean="0">
                <a:latin typeface="Segoe UI" panose="020B0502040204020203" pitchFamily="34" charset="0"/>
                <a:cs typeface="Segoe UI" panose="020B0502040204020203" pitchFamily="34" charset="0"/>
              </a:rPr>
              <a:t>unpatentability involved </a:t>
            </a:r>
            <a:r>
              <a:rPr lang="en-US" sz="1800" dirty="0">
                <a:latin typeface="Segoe UI" panose="020B0502040204020203" pitchFamily="34" charset="0"/>
                <a:cs typeface="Segoe UI" panose="020B0502040204020203" pitchFamily="34" charset="0"/>
              </a:rPr>
              <a:t>in the trial</a:t>
            </a:r>
          </a:p>
          <a:p>
            <a:pPr>
              <a:buClrTx/>
              <a:buFont typeface="Arial" panose="020B0604020202020204" pitchFamily="34" charset="0"/>
              <a:buChar char="•"/>
            </a:pPr>
            <a:r>
              <a:rPr lang="en-US" sz="2000" dirty="0">
                <a:latin typeface="+mj-lt"/>
                <a:cs typeface="Segoe UI" panose="020B0502040204020203" pitchFamily="34" charset="0"/>
              </a:rPr>
              <a:t>U</a:t>
            </a:r>
            <a:r>
              <a:rPr lang="en-US" sz="2000" dirty="0" smtClean="0">
                <a:latin typeface="+mj-lt"/>
                <a:cs typeface="Segoe UI" panose="020B0502040204020203" pitchFamily="34" charset="0"/>
              </a:rPr>
              <a:t>nder </a:t>
            </a:r>
            <a:r>
              <a:rPr lang="en-US" sz="2000" dirty="0">
                <a:latin typeface="+mj-lt"/>
                <a:cs typeface="Segoe UI" panose="020B0502040204020203" pitchFamily="34" charset="0"/>
              </a:rPr>
              <a:t>37 C.F.R. § 42.11, all parties have a duty </a:t>
            </a:r>
            <a:r>
              <a:rPr lang="en-US" sz="2000" dirty="0" smtClean="0">
                <a:latin typeface="+mj-lt"/>
                <a:cs typeface="Segoe UI" panose="020B0502040204020203" pitchFamily="34" charset="0"/>
              </a:rPr>
              <a:t>of candor</a:t>
            </a:r>
          </a:p>
          <a:p>
            <a:pPr lvl="1">
              <a:buFont typeface="Segoe UI" panose="020B0502040204020203" pitchFamily="34" charset="0"/>
              <a:buChar char="–"/>
            </a:pPr>
            <a:r>
              <a:rPr lang="en-US" sz="1800" dirty="0" smtClean="0">
                <a:latin typeface="Segoe UI" panose="020B0502040204020203" pitchFamily="34" charset="0"/>
                <a:cs typeface="Segoe UI" panose="020B0502040204020203" pitchFamily="34" charset="0"/>
              </a:rPr>
              <a:t>including PO’s </a:t>
            </a:r>
            <a:r>
              <a:rPr lang="en-US" sz="1800" dirty="0">
                <a:latin typeface="Segoe UI" panose="020B0502040204020203" pitchFamily="34" charset="0"/>
                <a:cs typeface="Segoe UI" panose="020B0502040204020203" pitchFamily="34" charset="0"/>
              </a:rPr>
              <a:t>duty to disclose </a:t>
            </a:r>
            <a:r>
              <a:rPr lang="en-US" sz="1800" dirty="0" smtClean="0">
                <a:latin typeface="Segoe UI" panose="020B0502040204020203" pitchFamily="34" charset="0"/>
                <a:cs typeface="Segoe UI" panose="020B0502040204020203" pitchFamily="34" charset="0"/>
              </a:rPr>
              <a:t>information that PO is </a:t>
            </a:r>
            <a:r>
              <a:rPr lang="en-US" sz="1800" dirty="0">
                <a:latin typeface="Segoe UI" panose="020B0502040204020203" pitchFamily="34" charset="0"/>
                <a:cs typeface="Segoe UI" panose="020B0502040204020203" pitchFamily="34" charset="0"/>
              </a:rPr>
              <a:t>aware of that is material to the patentability of substitute claims, </a:t>
            </a:r>
            <a:r>
              <a:rPr lang="en-US" sz="1800" dirty="0" smtClean="0">
                <a:latin typeface="Segoe UI" panose="020B0502040204020203" pitchFamily="34" charset="0"/>
                <a:cs typeface="Segoe UI" panose="020B0502040204020203" pitchFamily="34" charset="0"/>
              </a:rPr>
              <a:t>if such information </a:t>
            </a:r>
            <a:r>
              <a:rPr lang="en-US" sz="1800" dirty="0">
                <a:latin typeface="Segoe UI" panose="020B0502040204020203" pitchFamily="34" charset="0"/>
                <a:cs typeface="Segoe UI" panose="020B0502040204020203" pitchFamily="34" charset="0"/>
              </a:rPr>
              <a:t>is not already of record</a:t>
            </a:r>
            <a:r>
              <a:rPr lang="en-US" sz="2000" dirty="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 </a:t>
            </a:r>
          </a:p>
          <a:p>
            <a:pPr>
              <a:buClrTx/>
              <a:buFont typeface="Arial" panose="020B0604020202020204" pitchFamily="34" charset="0"/>
              <a:buChar char="•"/>
            </a:pPr>
            <a:endParaRPr lang="en-US" sz="1800" dirty="0"/>
          </a:p>
        </p:txBody>
      </p:sp>
      <p:sp>
        <p:nvSpPr>
          <p:cNvPr id="5" name="Slide Number Placeholder 4" descr="" title=""/>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197958-D043-45BE-866A-5771B9F608B3}" type="slidenum">
              <a:rPr kumimoji="0" lang="en-US" alt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49325134"/>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289775" y="266700"/>
            <a:ext cx="8515350" cy="381000"/>
          </a:xfrm>
        </p:spPr>
        <p:txBody>
          <a:bodyPr>
            <a:noAutofit/>
          </a:bodyPr>
          <a:lstStyle/>
          <a:p>
            <a:pPr algn="ctr"/>
            <a:r>
              <a:rPr lang="en-US" sz="2800" dirty="0">
                <a:solidFill>
                  <a:schemeClr val="tx1"/>
                </a:solidFill>
                <a:latin typeface="+mj-lt"/>
              </a:rPr>
              <a:t>Guidance on Motions to Amend </a:t>
            </a:r>
            <a:r>
              <a:rPr lang="en-US" sz="2800" dirty="0" smtClean="0">
                <a:solidFill>
                  <a:schemeClr val="tx1"/>
                </a:solidFill>
                <a:latin typeface="+mj-lt"/>
              </a:rPr>
              <a:t/>
            </a:r>
            <a:br>
              <a:rPr lang="en-US" sz="2800" dirty="0" smtClean="0">
                <a:solidFill>
                  <a:schemeClr val="tx1"/>
                </a:solidFill>
                <a:latin typeface="+mj-lt"/>
              </a:rPr>
            </a:br>
            <a:r>
              <a:rPr lang="en-US" sz="2800" dirty="0" smtClean="0">
                <a:solidFill>
                  <a:schemeClr val="tx1"/>
                </a:solidFill>
                <a:latin typeface="+mj-lt"/>
              </a:rPr>
              <a:t>in </a:t>
            </a:r>
            <a:r>
              <a:rPr lang="en-US" sz="2800" dirty="0">
                <a:solidFill>
                  <a:schemeClr val="tx1"/>
                </a:solidFill>
                <a:latin typeface="+mj-lt"/>
              </a:rPr>
              <a:t>view of </a:t>
            </a:r>
            <a:r>
              <a:rPr lang="en-US" sz="2800" i="1" dirty="0">
                <a:solidFill>
                  <a:schemeClr val="tx1"/>
                </a:solidFill>
                <a:latin typeface="+mj-lt"/>
              </a:rPr>
              <a:t>Aqua </a:t>
            </a:r>
            <a:r>
              <a:rPr lang="en-US" sz="2800" i="1" dirty="0" smtClean="0">
                <a:solidFill>
                  <a:schemeClr val="tx1"/>
                </a:solidFill>
                <a:latin typeface="+mj-lt"/>
              </a:rPr>
              <a:t>Products</a:t>
            </a:r>
            <a:endParaRPr lang="en-US" sz="2800" dirty="0">
              <a:solidFill>
                <a:schemeClr val="tx1"/>
              </a:solidFill>
              <a:latin typeface="+mj-lt"/>
            </a:endParaRPr>
          </a:p>
        </p:txBody>
      </p:sp>
      <p:sp>
        <p:nvSpPr>
          <p:cNvPr id="4" name="Text Placeholder 3" descr="" title=""/>
          <p:cNvSpPr>
            <a:spLocks noGrp="1"/>
          </p:cNvSpPr>
          <p:nvPr>
            <p:ph type="body" sz="quarter" idx="15"/>
          </p:nvPr>
        </p:nvSpPr>
        <p:spPr>
          <a:xfrm>
            <a:off x="680197" y="1485900"/>
            <a:ext cx="7473203" cy="3097212"/>
          </a:xfrm>
        </p:spPr>
        <p:txBody>
          <a:bodyPr>
            <a:noAutofit/>
          </a:bodyPr>
          <a:lstStyle/>
          <a:p>
            <a:pPr>
              <a:spcAft>
                <a:spcPts val="600"/>
              </a:spcAft>
              <a:buClrTx/>
              <a:buFont typeface="Arial" panose="020B0604020202020204" pitchFamily="34" charset="0"/>
              <a:buChar char="•"/>
            </a:pPr>
            <a:r>
              <a:rPr lang="en-US" sz="2400" dirty="0">
                <a:latin typeface="Segoe UI" panose="020B0502040204020203" pitchFamily="34" charset="0"/>
                <a:cs typeface="Segoe UI" panose="020B0502040204020203" pitchFamily="34" charset="0"/>
              </a:rPr>
              <a:t>Board will continue its current briefing practice as to types, timing, and page-limits of </a:t>
            </a:r>
            <a:r>
              <a:rPr lang="en-US" sz="2400" dirty="0" smtClean="0">
                <a:latin typeface="Segoe UI" panose="020B0502040204020203" pitchFamily="34" charset="0"/>
                <a:cs typeface="Segoe UI" panose="020B0502040204020203" pitchFamily="34" charset="0"/>
              </a:rPr>
              <a:t>briefs;</a:t>
            </a:r>
            <a:endParaRPr lang="en-US" sz="2400" dirty="0">
              <a:latin typeface="Segoe UI" panose="020B0502040204020203" pitchFamily="34" charset="0"/>
              <a:cs typeface="Segoe UI" panose="020B0502040204020203" pitchFamily="34" charset="0"/>
            </a:endParaRPr>
          </a:p>
          <a:p>
            <a:pPr>
              <a:spcAft>
                <a:spcPts val="600"/>
              </a:spcAft>
              <a:buClrTx/>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Parties </a:t>
            </a:r>
            <a:r>
              <a:rPr lang="en-US" sz="2400" dirty="0">
                <a:latin typeface="Segoe UI" panose="020B0502040204020203" pitchFamily="34" charset="0"/>
                <a:cs typeface="Segoe UI" panose="020B0502040204020203" pitchFamily="34" charset="0"/>
              </a:rPr>
              <a:t>with pending motions to amend may request briefing changes or additional </a:t>
            </a:r>
            <a:r>
              <a:rPr lang="en-US" sz="2400" dirty="0" smtClean="0">
                <a:latin typeface="Segoe UI" panose="020B0502040204020203" pitchFamily="34" charset="0"/>
                <a:cs typeface="Segoe UI" panose="020B0502040204020203" pitchFamily="34" charset="0"/>
              </a:rPr>
              <a:t>briefing;</a:t>
            </a:r>
            <a:endParaRPr lang="en-US" sz="2400" dirty="0">
              <a:latin typeface="Segoe UI" panose="020B0502040204020203" pitchFamily="34" charset="0"/>
              <a:cs typeface="Segoe UI" panose="020B0502040204020203" pitchFamily="34" charset="0"/>
            </a:endParaRPr>
          </a:p>
          <a:p>
            <a:pPr>
              <a:buClrTx/>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PO may </a:t>
            </a:r>
            <a:r>
              <a:rPr lang="en-US" sz="2400" dirty="0">
                <a:latin typeface="Segoe UI" panose="020B0502040204020203" pitchFamily="34" charset="0"/>
                <a:cs typeface="Segoe UI" panose="020B0502040204020203" pitchFamily="34" charset="0"/>
              </a:rPr>
              <a:t>contact the Board to file new or substitute motion to amend under certain </a:t>
            </a:r>
            <a:r>
              <a:rPr lang="en-US" sz="2400" dirty="0" smtClean="0">
                <a:latin typeface="Segoe UI" panose="020B0502040204020203" pitchFamily="34" charset="0"/>
                <a:cs typeface="Segoe UI" panose="020B0502040204020203" pitchFamily="34" charset="0"/>
              </a:rPr>
              <a:t>circumstances.</a:t>
            </a:r>
            <a:r>
              <a:rPr lang="en-US" sz="2400" dirty="0"/>
              <a:t> </a:t>
            </a:r>
          </a:p>
          <a:p>
            <a:pPr>
              <a:buClrTx/>
              <a:buFont typeface="Arial" panose="020B0604020202020204" pitchFamily="34" charset="0"/>
              <a:buChar char="•"/>
            </a:pPr>
            <a:endParaRPr lang="en-US" sz="1800" dirty="0"/>
          </a:p>
        </p:txBody>
      </p:sp>
      <p:sp>
        <p:nvSpPr>
          <p:cNvPr id="5" name="Slide Number Placeholder 4" descr="" title=""/>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197958-D043-45BE-866A-5771B9F608B3}" type="slidenum">
              <a:rPr kumimoji="0" lang="en-US" alt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330760796"/>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1" descr="" title=""/>
          <p:cNvSpPr>
            <a:spLocks noGrp="1"/>
          </p:cNvSpPr>
          <p:nvPr>
            <p:ph type="ctrTitle"/>
          </p:nvPr>
        </p:nvSpPr>
        <p:spPr>
          <a:xfrm>
            <a:off x="468630" y="2074546"/>
            <a:ext cx="8058150" cy="514349"/>
          </a:xfrm>
        </p:spPr>
        <p:txBody>
          <a:bodyPr>
            <a:noAutofit/>
          </a:bodyPr>
          <a:lstStyle/>
          <a:p>
            <a:pPr algn="ctr"/>
            <a:r>
              <a:rPr lang="en-US" sz="4050" dirty="0">
                <a:latin typeface="+mj-lt"/>
              </a:rPr>
              <a:t>SOP 9 on Remands</a:t>
            </a:r>
            <a:br>
              <a:rPr lang="en-US" sz="4050" dirty="0">
                <a:latin typeface="+mj-lt"/>
              </a:rPr>
            </a:br>
            <a:endParaRPr lang="en-US" sz="4050" b="0" dirty="0">
              <a:latin typeface="+mj-lt"/>
            </a:endParaRPr>
          </a:p>
        </p:txBody>
      </p:sp>
      <p:sp>
        <p:nvSpPr>
          <p:cNvPr id="2" name="Slide Number Placeholder 1" descr="" title=""/>
          <p:cNvSpPr>
            <a:spLocks noGrp="1"/>
          </p:cNvSpPr>
          <p:nvPr>
            <p:ph type="sldNum" sz="quarter" idx="12"/>
          </p:nvPr>
        </p:nvSpPr>
        <p:spPr>
          <a:xfrm>
            <a:off x="8928100" y="5180014"/>
            <a:ext cx="2133600" cy="166199"/>
          </a:xfrm>
        </p:spPr>
        <p:txBody>
          <a:bodyPr/>
          <a:lstStyle/>
          <a:p>
            <a:pPr defTabSz="685800"/>
            <a:fld id="{FD0CF2A8-0F06-0B4F-A023-17698AFBF42D}" type="slidenum">
              <a:rPr lang="en-US"/>
              <a:pPr defTabSz="685800"/>
              <a:t>26</a:t>
            </a:fld>
            <a:endParaRPr lang="en-US" dirty="0"/>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17674396"/>
      </p:ext>
    </p:extLst>
  </p:cSld>
  <p:clrMapOvr>
    <a:masterClrMapping/>
  </p:clrMapOvr>
  <p:timing>
    <p:tnLst>
      <p:par>
        <p:cTn id="1" dur="indefinite" restart="never" nodeType="tmRoot"/>
      </p:par>
    </p:tnLst>
  </p:timing>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Rectangle 2" descr="" title=""/>
          <p:cNvSpPr/>
          <p:nvPr/>
        </p:nvSpPr>
        <p:spPr>
          <a:xfrm>
            <a:off x="271237" y="1487946"/>
            <a:ext cx="7703639" cy="3578672"/>
          </a:xfrm>
          <a:prstGeom prst="rect">
            <a:avLst/>
          </a:prstGeom>
        </p:spPr>
        <p:txBody>
          <a:bodyPr wrap="square">
            <a:spAutoFit/>
          </a:bodyPr>
          <a:lstStyle/>
          <a:p>
            <a:pPr marL="257175" indent="-257175" defTabSz="685800">
              <a:buFont typeface="Arial" panose="020B0604020202020204" pitchFamily="34" charset="0"/>
              <a:buChar char="•"/>
            </a:pPr>
            <a:r>
              <a:rPr lang="en-US" sz="2400" dirty="0">
                <a:solidFill>
                  <a:prstClr val="black"/>
                </a:solidFill>
                <a:latin typeface="Calibri"/>
              </a:rPr>
              <a:t>Goal of issuing remand decisions within 6 month   </a:t>
            </a:r>
          </a:p>
          <a:p>
            <a:pPr defTabSz="685800"/>
            <a:endParaRPr lang="en-US" sz="2400" dirty="0">
              <a:solidFill>
                <a:prstClr val="black"/>
              </a:solidFill>
              <a:latin typeface="Calibri"/>
            </a:endParaRPr>
          </a:p>
          <a:p>
            <a:pPr marL="257175" indent="-257175" defTabSz="685800">
              <a:buFont typeface="Arial" panose="020B0604020202020204" pitchFamily="34" charset="0"/>
              <a:buChar char="•"/>
            </a:pPr>
            <a:r>
              <a:rPr lang="en-US" sz="2400" dirty="0">
                <a:solidFill>
                  <a:prstClr val="black"/>
                </a:solidFill>
                <a:latin typeface="Calibri"/>
              </a:rPr>
              <a:t>Meeting with the Chief, Deputy Chief, or their delegates</a:t>
            </a:r>
          </a:p>
          <a:p>
            <a:pPr defTabSz="685800"/>
            <a:endParaRPr lang="en-US" sz="2400" dirty="0">
              <a:solidFill>
                <a:prstClr val="black"/>
              </a:solidFill>
              <a:latin typeface="Calibri"/>
            </a:endParaRPr>
          </a:p>
          <a:p>
            <a:pPr marL="257175" indent="-257175" defTabSz="685800">
              <a:buFont typeface="Arial" panose="020B0604020202020204" pitchFamily="34" charset="0"/>
              <a:buChar char="•"/>
            </a:pPr>
            <a:r>
              <a:rPr lang="en-US" sz="2400" dirty="0">
                <a:solidFill>
                  <a:prstClr val="black"/>
                </a:solidFill>
                <a:latin typeface="Calibri"/>
              </a:rPr>
              <a:t>Establishes default procedures for trial and appeal remand scenarios </a:t>
            </a:r>
          </a:p>
          <a:p>
            <a:pPr marL="257175" indent="-257175" defTabSz="685800">
              <a:buFont typeface="Arial" panose="020B0604020202020204" pitchFamily="34" charset="0"/>
              <a:buChar char="•"/>
            </a:pPr>
            <a:endParaRPr lang="en-US" dirty="0">
              <a:solidFill>
                <a:prstClr val="black"/>
              </a:solidFill>
              <a:latin typeface="Calibri"/>
            </a:endParaRPr>
          </a:p>
          <a:p>
            <a:pPr defTabSz="685800">
              <a:lnSpc>
                <a:spcPct val="90000"/>
              </a:lnSpc>
              <a:spcBef>
                <a:spcPts val="750"/>
              </a:spcBef>
              <a:defRPr/>
            </a:pPr>
            <a:endParaRPr lang="en-US" sz="1650" kern="0" dirty="0">
              <a:solidFill>
                <a:prstClr val="black"/>
              </a:solidFill>
              <a:latin typeface="Calibri"/>
            </a:endParaRPr>
          </a:p>
          <a:p>
            <a:pPr marL="257175" indent="-257175" defTabSz="685800">
              <a:lnSpc>
                <a:spcPct val="90000"/>
              </a:lnSpc>
              <a:spcBef>
                <a:spcPts val="750"/>
              </a:spcBef>
              <a:buFont typeface="Arial" panose="020B0604020202020204" pitchFamily="34" charset="0"/>
              <a:buChar char="•"/>
              <a:defRPr/>
            </a:pPr>
            <a:endParaRPr lang="en-US" sz="1650" kern="0" dirty="0">
              <a:solidFill>
                <a:prstClr val="black"/>
              </a:solidFill>
              <a:latin typeface="Calibri"/>
            </a:endParaRPr>
          </a:p>
          <a:p>
            <a:pPr marL="257175" indent="-257175" defTabSz="685800">
              <a:lnSpc>
                <a:spcPct val="90000"/>
              </a:lnSpc>
              <a:spcBef>
                <a:spcPts val="750"/>
              </a:spcBef>
              <a:buFont typeface="Arial" panose="020B0604020202020204" pitchFamily="34" charset="0"/>
              <a:buChar char="•"/>
              <a:defRPr/>
            </a:pPr>
            <a:endParaRPr lang="en-US" sz="1650" kern="0" dirty="0">
              <a:solidFill>
                <a:prstClr val="black"/>
              </a:solidFill>
              <a:latin typeface="Calibri"/>
            </a:endParaRPr>
          </a:p>
        </p:txBody>
      </p:sp>
      <p:sp>
        <p:nvSpPr>
          <p:cNvPr id="4" name="Title 1" descr="" title=""/>
          <p:cNvSpPr>
            <a:spLocks noGrp="1"/>
          </p:cNvSpPr>
          <p:nvPr>
            <p:ph type="title"/>
          </p:nvPr>
        </p:nvSpPr>
        <p:spPr>
          <a:xfrm>
            <a:off x="431801" y="777862"/>
            <a:ext cx="7886700" cy="415498"/>
          </a:xfrm>
        </p:spPr>
        <p:txBody>
          <a:bodyPr/>
          <a:lstStyle/>
          <a:p>
            <a:pPr algn="ctr"/>
            <a:r>
              <a:rPr lang="en-US" sz="2700" dirty="0"/>
              <a:t>Changes to SOP 9</a:t>
            </a:r>
          </a:p>
        </p:txBody>
      </p:sp>
      <p:sp>
        <p:nvSpPr>
          <p:cNvPr id="5" name="Slide Number Placeholder 4" descr="" title=""/>
          <p:cNvSpPr>
            <a:spLocks noGrp="1"/>
          </p:cNvSpPr>
          <p:nvPr>
            <p:ph type="sldNum" sz="quarter" idx="7"/>
          </p:nvPr>
        </p:nvSpPr>
        <p:spPr>
          <a:xfrm>
            <a:off x="8784843" y="5179951"/>
            <a:ext cx="302007" cy="166199"/>
          </a:xfrm>
        </p:spPr>
        <p:txBody>
          <a:bodyPr/>
          <a:lstStyle/>
          <a:p>
            <a:pPr marL="96583" defTabSz="685800"/>
            <a:fld id="{81D60167-4931-47E6-BA6A-407CBD079E47}" type="slidenum">
              <a:rPr lang="en-US"/>
              <a:pPr marL="96583" defTabSz="685800"/>
              <a:t>27</a:t>
            </a:fld>
            <a:endParaRPr lang="en-US" dirty="0"/>
          </a:p>
        </p:txBody>
      </p:sp>
      <p:sp>
        <p:nvSpPr>
          <p:cNvPr id="2" name="Footer Placeholder 1"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359908227"/>
      </p:ext>
    </p:extLst>
  </p:cSld>
  <p:clrMapOvr>
    <a:masterClrMapping/>
  </p:clrMapOvr>
  <p:timing>
    <p:tnLst>
      <p:par>
        <p:cTn id="1" dur="indefinite" restart="never" nodeType="tmRoot"/>
      </p:par>
    </p:tnLst>
  </p:timing>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0" y="643727"/>
            <a:ext cx="9144000" cy="369332"/>
          </a:xfrm>
        </p:spPr>
        <p:txBody>
          <a:bodyPr/>
          <a:lstStyle/>
          <a:p>
            <a:pPr algn="ctr"/>
            <a:r>
              <a:rPr lang="en-US" sz="2400" dirty="0"/>
              <a:t>Default Trial Procedures for Common Remand Scenarios</a:t>
            </a:r>
          </a:p>
        </p:txBody>
      </p:sp>
      <p:sp>
        <p:nvSpPr>
          <p:cNvPr id="4" name="Slide Number Placeholder 3" descr="" title=""/>
          <p:cNvSpPr>
            <a:spLocks noGrp="1"/>
          </p:cNvSpPr>
          <p:nvPr>
            <p:ph type="sldNum" sz="quarter" idx="7"/>
          </p:nvPr>
        </p:nvSpPr>
        <p:spPr>
          <a:xfrm>
            <a:off x="8641878" y="5066756"/>
            <a:ext cx="570340" cy="166199"/>
          </a:xfrm>
        </p:spPr>
        <p:txBody>
          <a:bodyPr/>
          <a:lstStyle/>
          <a:p>
            <a:pPr marL="96583" defTabSz="685800"/>
            <a:fld id="{81D60167-4931-47E6-BA6A-407CBD079E47}" type="slidenum">
              <a:rPr lang="en-US"/>
              <a:pPr marL="96583" defTabSz="685800"/>
              <a:t>28</a:t>
            </a:fld>
            <a:endParaRPr lang="en-US" dirty="0"/>
          </a:p>
        </p:txBody>
      </p:sp>
      <p:graphicFrame>
        <p:nvGraphicFramePr>
          <p:cNvPr id="5" name="Table 4" descr="" title=""/>
          <p:cNvGraphicFramePr>
            <a:graphicFrameLocks noGrp="1"/>
          </p:cNvGraphicFramePr>
          <p:nvPr>
            <p:extLst/>
          </p:nvPr>
        </p:nvGraphicFramePr>
        <p:xfrm>
          <a:off x="307339" y="1236979"/>
          <a:ext cx="6952344" cy="4107031"/>
        </p:xfrm>
        <a:graphic>
          <a:graphicData uri="http://schemas.openxmlformats.org/drawingml/2006/table">
            <a:tbl>
              <a:tblPr firstRow="1" bandRow="1">
                <a:tableStyleId>{5C22544A-7EE6-4342-B048-85BDC9FD1C3A}</a:tableStyleId>
              </a:tblPr>
              <a:tblGrid>
                <a:gridCol w="260765">
                  <a:extLst>
                    <a:ext uri="{9D8B030D-6E8A-4147-A177-3AD203B41FA5}">
                      <a16:colId xmlns:a16="http://schemas.microsoft.com/office/drawing/2014/main" val="20000"/>
                    </a:ext>
                  </a:extLst>
                </a:gridCol>
                <a:gridCol w="1793008">
                  <a:extLst>
                    <a:ext uri="{9D8B030D-6E8A-4147-A177-3AD203B41FA5}">
                      <a16:colId xmlns:a16="http://schemas.microsoft.com/office/drawing/2014/main" val="20001"/>
                    </a:ext>
                  </a:extLst>
                </a:gridCol>
                <a:gridCol w="1773283">
                  <a:extLst>
                    <a:ext uri="{9D8B030D-6E8A-4147-A177-3AD203B41FA5}">
                      <a16:colId xmlns:a16="http://schemas.microsoft.com/office/drawing/2014/main" val="20002"/>
                    </a:ext>
                  </a:extLst>
                </a:gridCol>
                <a:gridCol w="1734819">
                  <a:extLst>
                    <a:ext uri="{9D8B030D-6E8A-4147-A177-3AD203B41FA5}">
                      <a16:colId xmlns:a16="http://schemas.microsoft.com/office/drawing/2014/main" val="20003"/>
                    </a:ext>
                  </a:extLst>
                </a:gridCol>
                <a:gridCol w="1390469">
                  <a:extLst>
                    <a:ext uri="{9D8B030D-6E8A-4147-A177-3AD203B41FA5}">
                      <a16:colId xmlns:a16="http://schemas.microsoft.com/office/drawing/2014/main" val="20004"/>
                    </a:ext>
                  </a:extLst>
                </a:gridCol>
              </a:tblGrid>
              <a:tr h="525780">
                <a:tc>
                  <a:txBody>
                    <a:bodyPr/>
                    <a:lstStyle/>
                    <a:p>
                      <a:endParaRPr lang="en-US" sz="1400" dirty="0">
                        <a:solidFill>
                          <a:srgbClr val="FFFF00"/>
                        </a:solidFill>
                      </a:endParaRPr>
                    </a:p>
                  </a:txBody>
                  <a:tcPr marL="68580" marR="68580" marT="34290" marB="34290"/>
                </a:tc>
                <a:tc>
                  <a:txBody>
                    <a:bodyPr/>
                    <a:lstStyle/>
                    <a:p>
                      <a:r>
                        <a:rPr lang="en-US" sz="1500" dirty="0" smtClean="0">
                          <a:solidFill>
                            <a:srgbClr val="FFFF00"/>
                          </a:solidFill>
                        </a:rPr>
                        <a:t>Remand Scenario</a:t>
                      </a:r>
                      <a:endParaRPr lang="en-US" sz="1500" dirty="0">
                        <a:solidFill>
                          <a:srgbClr val="FFFF00"/>
                        </a:solidFill>
                      </a:endParaRPr>
                    </a:p>
                  </a:txBody>
                  <a:tcPr marL="68580" marR="68580" marT="34290" marB="34290"/>
                </a:tc>
                <a:tc>
                  <a:txBody>
                    <a:bodyPr/>
                    <a:lstStyle/>
                    <a:p>
                      <a:r>
                        <a:rPr lang="en-US" sz="1500" dirty="0" smtClean="0">
                          <a:solidFill>
                            <a:srgbClr val="FFFF00"/>
                          </a:solidFill>
                        </a:rPr>
                        <a:t>Additional Briefing?</a:t>
                      </a:r>
                      <a:endParaRPr lang="en-US" sz="1500" dirty="0">
                        <a:solidFill>
                          <a:srgbClr val="FFFF00"/>
                        </a:solidFill>
                      </a:endParaRPr>
                    </a:p>
                  </a:txBody>
                  <a:tcPr marL="68580" marR="68580" marT="34290" marB="34290"/>
                </a:tc>
                <a:tc>
                  <a:txBody>
                    <a:bodyPr/>
                    <a:lstStyle/>
                    <a:p>
                      <a:r>
                        <a:rPr lang="en-US" sz="1500" dirty="0" smtClean="0">
                          <a:solidFill>
                            <a:srgbClr val="FFFF00"/>
                          </a:solidFill>
                        </a:rPr>
                        <a:t>Additional Evidence?</a:t>
                      </a:r>
                      <a:endParaRPr lang="en-US" sz="1500" dirty="0">
                        <a:solidFill>
                          <a:srgbClr val="FFFF00"/>
                        </a:solidFill>
                      </a:endParaRPr>
                    </a:p>
                  </a:txBody>
                  <a:tcPr marL="68580" marR="68580" marT="34290" marB="34290"/>
                </a:tc>
                <a:tc>
                  <a:txBody>
                    <a:bodyPr/>
                    <a:lstStyle/>
                    <a:p>
                      <a:r>
                        <a:rPr lang="en-US" sz="1500" dirty="0" smtClean="0">
                          <a:solidFill>
                            <a:srgbClr val="FFFF00"/>
                          </a:solidFill>
                        </a:rPr>
                        <a:t>Oral Argument?</a:t>
                      </a:r>
                      <a:endParaRPr lang="en-US" sz="1500" dirty="0">
                        <a:solidFill>
                          <a:srgbClr val="FFFF00"/>
                        </a:solidFill>
                      </a:endParaRPr>
                    </a:p>
                  </a:txBody>
                  <a:tcPr marL="68580" marR="68580" marT="34290" marB="34290"/>
                </a:tc>
                <a:extLst>
                  <a:ext uri="{0D108BD9-81ED-4DB2-BD59-A6C34878D82A}">
                    <a16:rowId xmlns:a16="http://schemas.microsoft.com/office/drawing/2014/main" val="10000"/>
                  </a:ext>
                </a:extLst>
              </a:tr>
              <a:tr h="779360">
                <a:tc>
                  <a:txBody>
                    <a:bodyPr/>
                    <a:lstStyle/>
                    <a:p>
                      <a:r>
                        <a:rPr lang="en-US" sz="1100" dirty="0" smtClean="0"/>
                        <a:t>1</a:t>
                      </a:r>
                      <a:endParaRPr lang="en-US" sz="1100" dirty="0"/>
                    </a:p>
                  </a:txBody>
                  <a:tcPr marL="68580" marR="68580" marT="34290" marB="34290"/>
                </a:tc>
                <a:tc>
                  <a:txBody>
                    <a:bodyPr/>
                    <a:lstStyle/>
                    <a:p>
                      <a:r>
                        <a:rPr lang="en-US" sz="1100" dirty="0" smtClean="0"/>
                        <a:t>Erroneous</a:t>
                      </a:r>
                      <a:r>
                        <a:rPr lang="en-US" sz="1100" baseline="0" dirty="0" smtClean="0"/>
                        <a:t> claim interpretation</a:t>
                      </a:r>
                      <a:endParaRPr lang="en-US" sz="1100" dirty="0"/>
                    </a:p>
                  </a:txBody>
                  <a:tcPr marL="68580" marR="68580" marT="34290" marB="34290"/>
                </a:tc>
                <a:tc>
                  <a:txBody>
                    <a:bodyPr/>
                    <a:lstStyle/>
                    <a:p>
                      <a:r>
                        <a:rPr lang="en-US" sz="900" dirty="0" smtClean="0"/>
                        <a:t>Yes, unless the claim interpretation to be applied on remand was proposed by one of the parties and the effect has been fully briefed</a:t>
                      </a:r>
                      <a:endParaRPr lang="en-US" sz="900" dirty="0"/>
                    </a:p>
                  </a:txBody>
                  <a:tcPr marL="68580" marR="68580" marT="34290" marB="34290"/>
                </a:tc>
                <a:tc>
                  <a:txBody>
                    <a:bodyPr/>
                    <a:lstStyle/>
                    <a:p>
                      <a:r>
                        <a:rPr lang="en-US" sz="900" dirty="0" smtClean="0"/>
                        <a:t>No, unless evidence of record is insufficient to afford due process</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extLst>
                  <a:ext uri="{0D108BD9-81ED-4DB2-BD59-A6C34878D82A}">
                    <a16:rowId xmlns:a16="http://schemas.microsoft.com/office/drawing/2014/main" val="10001"/>
                  </a:ext>
                </a:extLst>
              </a:tr>
              <a:tr h="419655">
                <a:tc>
                  <a:txBody>
                    <a:bodyPr/>
                    <a:lstStyle/>
                    <a:p>
                      <a:r>
                        <a:rPr lang="en-US" sz="1100" dirty="0" smtClean="0"/>
                        <a:t>2</a:t>
                      </a:r>
                      <a:endParaRPr lang="en-US" sz="1100" dirty="0"/>
                    </a:p>
                  </a:txBody>
                  <a:tcPr marL="68580" marR="68580" marT="34290" marB="34290"/>
                </a:tc>
                <a:tc>
                  <a:txBody>
                    <a:bodyPr/>
                    <a:lstStyle/>
                    <a:p>
                      <a:r>
                        <a:rPr lang="en-US" sz="1100" dirty="0" smtClean="0"/>
                        <a:t>Failure to consider the evidence</a:t>
                      </a:r>
                      <a:endParaRPr lang="en-US" sz="1100" dirty="0"/>
                    </a:p>
                  </a:txBody>
                  <a:tcPr marL="68580" marR="68580" marT="34290" marB="34290"/>
                </a:tc>
                <a:tc>
                  <a:txBody>
                    <a:bodyPr/>
                    <a:lstStyle/>
                    <a:p>
                      <a:r>
                        <a:rPr lang="en-US" sz="900" dirty="0" smtClean="0"/>
                        <a:t>Yes, unless the evidence was fully briefed on the record</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extLst>
                  <a:ext uri="{0D108BD9-81ED-4DB2-BD59-A6C34878D82A}">
                    <a16:rowId xmlns:a16="http://schemas.microsoft.com/office/drawing/2014/main" val="10002"/>
                  </a:ext>
                </a:extLst>
              </a:tr>
              <a:tr h="659459">
                <a:tc>
                  <a:txBody>
                    <a:bodyPr/>
                    <a:lstStyle/>
                    <a:p>
                      <a:r>
                        <a:rPr lang="en-US" sz="1100" dirty="0" smtClean="0"/>
                        <a:t>3</a:t>
                      </a:r>
                      <a:endParaRPr lang="en-US" sz="1100" dirty="0"/>
                    </a:p>
                  </a:txBody>
                  <a:tcPr marL="68580" marR="68580" marT="34290" marB="34290"/>
                </a:tc>
                <a:tc>
                  <a:txBody>
                    <a:bodyPr/>
                    <a:lstStyle/>
                    <a:p>
                      <a:r>
                        <a:rPr lang="en-US" sz="1100" dirty="0" smtClean="0"/>
                        <a:t>Inadequate explanation by the Board</a:t>
                      </a:r>
                      <a:endParaRPr lang="en-US" sz="1100" dirty="0"/>
                    </a:p>
                  </a:txBody>
                  <a:tcPr marL="68580" marR="68580" marT="34290" marB="34290"/>
                </a:tc>
                <a:tc>
                  <a:txBody>
                    <a:bodyPr/>
                    <a:lstStyle/>
                    <a:p>
                      <a:r>
                        <a:rPr lang="en-US" sz="900" dirty="0" smtClean="0"/>
                        <a:t>No, unless the briefing</a:t>
                      </a:r>
                      <a:r>
                        <a:rPr lang="en-US" sz="900" baseline="0" dirty="0" smtClean="0"/>
                        <a:t> on the issues is inadequate for the Board to have made a decision in the first instance</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extLst>
                  <a:ext uri="{0D108BD9-81ED-4DB2-BD59-A6C34878D82A}">
                    <a16:rowId xmlns:a16="http://schemas.microsoft.com/office/drawing/2014/main" val="10003"/>
                  </a:ext>
                </a:extLst>
              </a:tr>
              <a:tr h="539557">
                <a:tc>
                  <a:txBody>
                    <a:bodyPr/>
                    <a:lstStyle/>
                    <a:p>
                      <a:r>
                        <a:rPr lang="en-US" sz="1100" dirty="0" smtClean="0"/>
                        <a:t>4</a:t>
                      </a:r>
                      <a:endParaRPr lang="en-US" sz="1100" dirty="0"/>
                    </a:p>
                  </a:txBody>
                  <a:tcPr marL="68580" marR="68580" marT="34290" marB="34290"/>
                </a:tc>
                <a:tc>
                  <a:txBody>
                    <a:bodyPr/>
                    <a:lstStyle/>
                    <a:p>
                      <a:r>
                        <a:rPr lang="en-US" sz="1100" dirty="0" smtClean="0"/>
                        <a:t>Erroneous application of law</a:t>
                      </a:r>
                      <a:endParaRPr lang="en-US" sz="1100" dirty="0"/>
                    </a:p>
                  </a:txBody>
                  <a:tcPr marL="68580" marR="68580" marT="34290" marB="34290"/>
                </a:tc>
                <a:tc>
                  <a:txBody>
                    <a:bodyPr/>
                    <a:lstStyle/>
                    <a:p>
                      <a:r>
                        <a:rPr lang="en-US" sz="900" dirty="0" smtClean="0"/>
                        <a:t>Yes, unless the law was</a:t>
                      </a:r>
                      <a:r>
                        <a:rPr lang="en-US" sz="900" baseline="0" dirty="0" smtClean="0"/>
                        <a:t> fully briefed on the record but not reflected in Board decision</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extLst>
                  <a:ext uri="{0D108BD9-81ED-4DB2-BD59-A6C34878D82A}">
                    <a16:rowId xmlns:a16="http://schemas.microsoft.com/office/drawing/2014/main" val="10004"/>
                  </a:ext>
                </a:extLst>
              </a:tr>
              <a:tr h="779360">
                <a:tc>
                  <a:txBody>
                    <a:bodyPr/>
                    <a:lstStyle/>
                    <a:p>
                      <a:r>
                        <a:rPr lang="en-US" sz="1100" dirty="0" smtClean="0"/>
                        <a:t>5</a:t>
                      </a:r>
                      <a:endParaRPr lang="en-US" sz="1100" dirty="0"/>
                    </a:p>
                  </a:txBody>
                  <a:tcPr marL="68580" marR="68580" marT="34290" marB="34290"/>
                </a:tc>
                <a:tc>
                  <a:txBody>
                    <a:bodyPr/>
                    <a:lstStyle/>
                    <a:p>
                      <a:r>
                        <a:rPr lang="en-US" sz="1100" dirty="0" smtClean="0"/>
                        <a:t>Law of due process/denial of APA rights</a:t>
                      </a:r>
                      <a:endParaRPr lang="en-US" sz="1100" dirty="0"/>
                    </a:p>
                  </a:txBody>
                  <a:tcPr marL="68580" marR="68580" marT="34290" marB="34290"/>
                </a:tc>
                <a:tc>
                  <a:txBody>
                    <a:bodyPr/>
                    <a:lstStyle/>
                    <a:p>
                      <a:r>
                        <a:rPr lang="en-US" sz="900" dirty="0" smtClean="0"/>
                        <a:t>Yes</a:t>
                      </a:r>
                      <a:endParaRPr lang="en-US" sz="900" dirty="0"/>
                    </a:p>
                  </a:txBody>
                  <a:tcPr marL="68580" marR="68580" marT="34290" marB="34290"/>
                </a:tc>
                <a:tc>
                  <a:txBody>
                    <a:bodyPr/>
                    <a:lstStyle/>
                    <a:p>
                      <a:r>
                        <a:rPr lang="en-US" sz="900" dirty="0" smtClean="0"/>
                        <a:t>Yes, for parties whose</a:t>
                      </a:r>
                      <a:r>
                        <a:rPr lang="en-US" sz="900" baseline="0" dirty="0" smtClean="0"/>
                        <a:t> rights have been violated, unless additional briefing on evidence of record is sufficient to afford due process</a:t>
                      </a:r>
                      <a:endParaRPr lang="en-US" sz="900" dirty="0"/>
                    </a:p>
                  </a:txBody>
                  <a:tcPr marL="68580" marR="68580" marT="34290" marB="34290"/>
                </a:tc>
                <a:tc>
                  <a:txBody>
                    <a:bodyPr/>
                    <a:lstStyle/>
                    <a:p>
                      <a:r>
                        <a:rPr lang="en-US" sz="900" dirty="0" smtClean="0"/>
                        <a:t>Yes, if necessary to afford due process</a:t>
                      </a:r>
                      <a:endParaRPr lang="en-US" sz="900" dirty="0"/>
                    </a:p>
                  </a:txBody>
                  <a:tcPr marL="68580" marR="68580" marT="34290" marB="34290"/>
                </a:tc>
                <a:extLst>
                  <a:ext uri="{0D108BD9-81ED-4DB2-BD59-A6C34878D82A}">
                    <a16:rowId xmlns:a16="http://schemas.microsoft.com/office/drawing/2014/main" val="10005"/>
                  </a:ext>
                </a:extLst>
              </a:tr>
              <a:tr h="388620">
                <a:tc>
                  <a:txBody>
                    <a:bodyPr/>
                    <a:lstStyle/>
                    <a:p>
                      <a:r>
                        <a:rPr lang="en-US" sz="1100" dirty="0" smtClean="0"/>
                        <a:t>6</a:t>
                      </a:r>
                      <a:endParaRPr lang="en-US" sz="1100" dirty="0"/>
                    </a:p>
                  </a:txBody>
                  <a:tcPr marL="68580" marR="68580" marT="34290" marB="34290"/>
                </a:tc>
                <a:tc>
                  <a:txBody>
                    <a:bodyPr/>
                    <a:lstStyle/>
                    <a:p>
                      <a:r>
                        <a:rPr lang="en-US" sz="1100" dirty="0" smtClean="0"/>
                        <a:t>Improper</a:t>
                      </a:r>
                      <a:r>
                        <a:rPr lang="en-US" sz="1100" baseline="0" dirty="0" smtClean="0"/>
                        <a:t> consideration of the arguments</a:t>
                      </a:r>
                      <a:endParaRPr lang="en-US" sz="1100" dirty="0"/>
                    </a:p>
                  </a:txBody>
                  <a:tcPr marL="68580" marR="68580" marT="34290" marB="34290"/>
                </a:tc>
                <a:tc>
                  <a:txBody>
                    <a:bodyPr/>
                    <a:lstStyle/>
                    <a:p>
                      <a:r>
                        <a:rPr lang="en-US" sz="900" dirty="0" smtClean="0"/>
                        <a:t>Yes, unless argument is fully briefed in</a:t>
                      </a:r>
                      <a:r>
                        <a:rPr lang="en-US" sz="900" baseline="0" dirty="0" smtClean="0"/>
                        <a:t> the record</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tc>
                  <a:txBody>
                    <a:bodyPr/>
                    <a:lstStyle/>
                    <a:p>
                      <a:r>
                        <a:rPr lang="en-US" sz="900" dirty="0" smtClean="0"/>
                        <a:t>No</a:t>
                      </a:r>
                      <a:endParaRPr lang="en-US" sz="900" dirty="0"/>
                    </a:p>
                  </a:txBody>
                  <a:tcPr marL="68580" marR="68580" marT="34290" marB="34290"/>
                </a:tc>
                <a:extLst>
                  <a:ext uri="{0D108BD9-81ED-4DB2-BD59-A6C34878D82A}">
                    <a16:rowId xmlns:a16="http://schemas.microsoft.com/office/drawing/2014/main" val="10006"/>
                  </a:ext>
                </a:extLst>
              </a:tr>
            </a:tbl>
          </a:graphicData>
        </a:graphic>
      </p:graphicFrame>
      <p:sp>
        <p:nvSpPr>
          <p:cNvPr id="3" name="Footer Placeholder 2"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047615148"/>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7"/>
          </p:nvPr>
        </p:nvSpPr>
        <p:spPr>
          <a:xfrm>
            <a:off x="8592095" y="5033751"/>
            <a:ext cx="352515" cy="166199"/>
          </a:xfrm>
        </p:spPr>
        <p:txBody>
          <a:bodyPr/>
          <a:lstStyle/>
          <a:p>
            <a:pPr marL="96583" defTabSz="685800"/>
            <a:fld id="{81D60167-4931-47E6-BA6A-407CBD079E47}" type="slidenum">
              <a:rPr lang="en-US"/>
              <a:pPr marL="96583" defTabSz="685800"/>
              <a:t>29</a:t>
            </a:fld>
            <a:endParaRPr lang="en-US" dirty="0"/>
          </a:p>
        </p:txBody>
      </p:sp>
      <p:graphicFrame>
        <p:nvGraphicFramePr>
          <p:cNvPr id="5" name="Table 4" descr="" title=""/>
          <p:cNvGraphicFramePr>
            <a:graphicFrameLocks noGrp="1"/>
          </p:cNvGraphicFramePr>
          <p:nvPr>
            <p:extLst/>
          </p:nvPr>
        </p:nvGraphicFramePr>
        <p:xfrm>
          <a:off x="307340" y="1236979"/>
          <a:ext cx="6932749" cy="4046071"/>
        </p:xfrm>
        <a:graphic>
          <a:graphicData uri="http://schemas.openxmlformats.org/drawingml/2006/table">
            <a:tbl>
              <a:tblPr firstRow="1" bandRow="1">
                <a:tableStyleId>{5C22544A-7EE6-4342-B048-85BDC9FD1C3A}</a:tableStyleId>
              </a:tblPr>
              <a:tblGrid>
                <a:gridCol w="349069">
                  <a:extLst>
                    <a:ext uri="{9D8B030D-6E8A-4147-A177-3AD203B41FA5}">
                      <a16:colId xmlns:a16="http://schemas.microsoft.com/office/drawing/2014/main" val="20000"/>
                    </a:ext>
                  </a:extLst>
                </a:gridCol>
                <a:gridCol w="2948940">
                  <a:extLst>
                    <a:ext uri="{9D8B030D-6E8A-4147-A177-3AD203B41FA5}">
                      <a16:colId xmlns:a16="http://schemas.microsoft.com/office/drawing/2014/main" val="20001"/>
                    </a:ext>
                  </a:extLst>
                </a:gridCol>
                <a:gridCol w="3634740">
                  <a:extLst>
                    <a:ext uri="{9D8B030D-6E8A-4147-A177-3AD203B41FA5}">
                      <a16:colId xmlns:a16="http://schemas.microsoft.com/office/drawing/2014/main" val="20002"/>
                    </a:ext>
                  </a:extLst>
                </a:gridCol>
              </a:tblGrid>
              <a:tr h="419655">
                <a:tc>
                  <a:txBody>
                    <a:bodyPr/>
                    <a:lstStyle/>
                    <a:p>
                      <a:endParaRPr lang="en-US" sz="1400" dirty="0">
                        <a:solidFill>
                          <a:srgbClr val="FFFF00"/>
                        </a:solidFill>
                      </a:endParaRPr>
                    </a:p>
                  </a:txBody>
                  <a:tcPr marL="68580" marR="68580" marT="34290" marB="34290"/>
                </a:tc>
                <a:tc>
                  <a:txBody>
                    <a:bodyPr/>
                    <a:lstStyle/>
                    <a:p>
                      <a:r>
                        <a:rPr lang="en-US" sz="1500" dirty="0" smtClean="0">
                          <a:solidFill>
                            <a:srgbClr val="FFFF00"/>
                          </a:solidFill>
                        </a:rPr>
                        <a:t>Remand Scenario</a:t>
                      </a:r>
                      <a:endParaRPr lang="en-US" sz="1500" dirty="0">
                        <a:solidFill>
                          <a:srgbClr val="FFFF00"/>
                        </a:solidFill>
                      </a:endParaRPr>
                    </a:p>
                  </a:txBody>
                  <a:tcPr marL="68580" marR="68580" marT="34290" marB="34290"/>
                </a:tc>
                <a:tc>
                  <a:txBody>
                    <a:bodyPr/>
                    <a:lstStyle/>
                    <a:p>
                      <a:r>
                        <a:rPr lang="en-US" sz="1500" dirty="0" smtClean="0">
                          <a:solidFill>
                            <a:srgbClr val="FFFF00"/>
                          </a:solidFill>
                        </a:rPr>
                        <a:t>Prosecution/Reexamination</a:t>
                      </a:r>
                      <a:r>
                        <a:rPr lang="en-US" sz="1500" baseline="0" dirty="0" smtClean="0">
                          <a:solidFill>
                            <a:srgbClr val="FFFF00"/>
                          </a:solidFill>
                        </a:rPr>
                        <a:t> Reopened</a:t>
                      </a:r>
                      <a:endParaRPr lang="en-US" sz="1500" dirty="0">
                        <a:solidFill>
                          <a:srgbClr val="FFFF00"/>
                        </a:solidFill>
                      </a:endParaRPr>
                    </a:p>
                  </a:txBody>
                  <a:tcPr marL="68580" marR="68580" marT="34290" marB="34290"/>
                </a:tc>
                <a:extLst>
                  <a:ext uri="{0D108BD9-81ED-4DB2-BD59-A6C34878D82A}">
                    <a16:rowId xmlns:a16="http://schemas.microsoft.com/office/drawing/2014/main" val="10000"/>
                  </a:ext>
                </a:extLst>
              </a:tr>
              <a:tr h="779360">
                <a:tc>
                  <a:txBody>
                    <a:bodyPr/>
                    <a:lstStyle/>
                    <a:p>
                      <a:r>
                        <a:rPr lang="en-US" sz="1200" dirty="0" smtClean="0"/>
                        <a:t>1</a:t>
                      </a:r>
                      <a:endParaRPr lang="en-US" sz="1200" dirty="0"/>
                    </a:p>
                  </a:txBody>
                  <a:tcPr marL="68580" marR="68580" marT="34290" marB="34290"/>
                </a:tc>
                <a:tc>
                  <a:txBody>
                    <a:bodyPr/>
                    <a:lstStyle/>
                    <a:p>
                      <a:r>
                        <a:rPr lang="en-US" sz="1200" dirty="0" smtClean="0"/>
                        <a:t>Erroneous</a:t>
                      </a:r>
                      <a:r>
                        <a:rPr lang="en-US" sz="1200" baseline="0" dirty="0" smtClean="0"/>
                        <a:t> claim interpretation</a:t>
                      </a:r>
                      <a:endParaRPr lang="en-US" sz="1200" dirty="0"/>
                    </a:p>
                  </a:txBody>
                  <a:tcPr marL="68580" marR="68580" marT="34290" marB="34290"/>
                </a:tc>
                <a:tc>
                  <a:txBody>
                    <a:bodyPr/>
                    <a:lstStyle/>
                    <a:p>
                      <a:r>
                        <a:rPr lang="en-US" sz="1200" dirty="0" smtClean="0"/>
                        <a:t>No, unless alternative claim</a:t>
                      </a:r>
                      <a:r>
                        <a:rPr lang="en-US" sz="1200" baseline="0" dirty="0" smtClean="0"/>
                        <a:t> interpretation renders the present rejection(s) moot</a:t>
                      </a:r>
                      <a:endParaRPr lang="en-US" sz="1200" dirty="0"/>
                    </a:p>
                  </a:txBody>
                  <a:tcPr marL="68580" marR="68580" marT="34290" marB="34290"/>
                </a:tc>
                <a:extLst>
                  <a:ext uri="{0D108BD9-81ED-4DB2-BD59-A6C34878D82A}">
                    <a16:rowId xmlns:a16="http://schemas.microsoft.com/office/drawing/2014/main" val="10001"/>
                  </a:ext>
                </a:extLst>
              </a:tr>
              <a:tr h="434340">
                <a:tc>
                  <a:txBody>
                    <a:bodyPr/>
                    <a:lstStyle/>
                    <a:p>
                      <a:r>
                        <a:rPr lang="en-US" sz="1200" dirty="0" smtClean="0"/>
                        <a:t>2</a:t>
                      </a:r>
                      <a:endParaRPr lang="en-US" sz="1200" dirty="0"/>
                    </a:p>
                  </a:txBody>
                  <a:tcPr marL="68580" marR="68580" marT="34290" marB="34290"/>
                </a:tc>
                <a:tc>
                  <a:txBody>
                    <a:bodyPr/>
                    <a:lstStyle/>
                    <a:p>
                      <a:r>
                        <a:rPr lang="en-US" sz="1200" dirty="0" smtClean="0"/>
                        <a:t>Failure to consider the evidence</a:t>
                      </a:r>
                      <a:endParaRPr lang="en-US" sz="1200" dirty="0"/>
                    </a:p>
                  </a:txBody>
                  <a:tcPr marL="68580" marR="68580" marT="34290" marB="34290"/>
                </a:tc>
                <a:tc>
                  <a:txBody>
                    <a:bodyPr/>
                    <a:lstStyle/>
                    <a:p>
                      <a:r>
                        <a:rPr lang="en-US" sz="1200" dirty="0" smtClean="0"/>
                        <a:t>No, unless the evidence of record is deemed entirely insufficient to support</a:t>
                      </a:r>
                      <a:r>
                        <a:rPr lang="en-US" sz="1200" baseline="0" dirty="0" smtClean="0"/>
                        <a:t> the present rejection(s)</a:t>
                      </a:r>
                      <a:endParaRPr lang="en-US" sz="1200" dirty="0"/>
                    </a:p>
                  </a:txBody>
                  <a:tcPr marL="68580" marR="68580" marT="34290" marB="34290"/>
                </a:tc>
                <a:extLst>
                  <a:ext uri="{0D108BD9-81ED-4DB2-BD59-A6C34878D82A}">
                    <a16:rowId xmlns:a16="http://schemas.microsoft.com/office/drawing/2014/main" val="10002"/>
                  </a:ext>
                </a:extLst>
              </a:tr>
              <a:tr h="659459">
                <a:tc>
                  <a:txBody>
                    <a:bodyPr/>
                    <a:lstStyle/>
                    <a:p>
                      <a:r>
                        <a:rPr lang="en-US" sz="1200" dirty="0" smtClean="0"/>
                        <a:t>3</a:t>
                      </a:r>
                      <a:endParaRPr lang="en-US" sz="1200" dirty="0"/>
                    </a:p>
                  </a:txBody>
                  <a:tcPr marL="68580" marR="68580" marT="34290" marB="34290"/>
                </a:tc>
                <a:tc>
                  <a:txBody>
                    <a:bodyPr/>
                    <a:lstStyle/>
                    <a:p>
                      <a:r>
                        <a:rPr lang="en-US" sz="1200" dirty="0" smtClean="0"/>
                        <a:t>Inadequate explanation by the Board</a:t>
                      </a:r>
                      <a:endParaRPr lang="en-US" sz="1200" dirty="0"/>
                    </a:p>
                  </a:txBody>
                  <a:tcPr marL="68580" marR="68580" marT="34290" marB="34290"/>
                </a:tc>
                <a:tc>
                  <a:txBody>
                    <a:bodyPr/>
                    <a:lstStyle/>
                    <a:p>
                      <a:r>
                        <a:rPr lang="en-US" sz="1200" dirty="0" smtClean="0"/>
                        <a:t>No, the</a:t>
                      </a:r>
                      <a:r>
                        <a:rPr lang="en-US" sz="1200" baseline="0" dirty="0" smtClean="0"/>
                        <a:t> Board provides additional explanation or reverse on the present record</a:t>
                      </a:r>
                      <a:endParaRPr lang="en-US" sz="1200" dirty="0"/>
                    </a:p>
                  </a:txBody>
                  <a:tcPr marL="68580" marR="68580" marT="34290" marB="34290"/>
                </a:tc>
                <a:extLst>
                  <a:ext uri="{0D108BD9-81ED-4DB2-BD59-A6C34878D82A}">
                    <a16:rowId xmlns:a16="http://schemas.microsoft.com/office/drawing/2014/main" val="10003"/>
                  </a:ext>
                </a:extLst>
              </a:tr>
              <a:tr h="539557">
                <a:tc>
                  <a:txBody>
                    <a:bodyPr/>
                    <a:lstStyle/>
                    <a:p>
                      <a:r>
                        <a:rPr lang="en-US" sz="1200" dirty="0" smtClean="0"/>
                        <a:t>4</a:t>
                      </a:r>
                      <a:endParaRPr lang="en-US" sz="1200" dirty="0"/>
                    </a:p>
                  </a:txBody>
                  <a:tcPr marL="68580" marR="68580" marT="34290" marB="34290"/>
                </a:tc>
                <a:tc>
                  <a:txBody>
                    <a:bodyPr/>
                    <a:lstStyle/>
                    <a:p>
                      <a:r>
                        <a:rPr lang="en-US" sz="1200" dirty="0" smtClean="0"/>
                        <a:t>Erroneous application of law</a:t>
                      </a:r>
                      <a:endParaRPr lang="en-US" sz="1200" dirty="0"/>
                    </a:p>
                  </a:txBody>
                  <a:tcPr marL="68580" marR="68580" marT="34290" marB="34290"/>
                </a:tc>
                <a:tc>
                  <a:txBody>
                    <a:bodyPr/>
                    <a:lstStyle/>
                    <a:p>
                      <a:r>
                        <a:rPr lang="en-US" sz="1200" dirty="0" smtClean="0"/>
                        <a:t>No, unless the correct application of the law renders the present rejection(s) moot</a:t>
                      </a:r>
                      <a:endParaRPr lang="en-US" sz="1200" dirty="0"/>
                    </a:p>
                  </a:txBody>
                  <a:tcPr marL="68580" marR="68580" marT="34290" marB="34290"/>
                </a:tc>
                <a:extLst>
                  <a:ext uri="{0D108BD9-81ED-4DB2-BD59-A6C34878D82A}">
                    <a16:rowId xmlns:a16="http://schemas.microsoft.com/office/drawing/2014/main" val="10004"/>
                  </a:ext>
                </a:extLst>
              </a:tr>
              <a:tr h="779360">
                <a:tc>
                  <a:txBody>
                    <a:bodyPr/>
                    <a:lstStyle/>
                    <a:p>
                      <a:r>
                        <a:rPr lang="en-US" sz="1200" dirty="0" smtClean="0"/>
                        <a:t>5</a:t>
                      </a:r>
                      <a:endParaRPr lang="en-US" sz="1200" dirty="0"/>
                    </a:p>
                  </a:txBody>
                  <a:tcPr marL="68580" marR="68580" marT="34290" marB="34290"/>
                </a:tc>
                <a:tc>
                  <a:txBody>
                    <a:bodyPr/>
                    <a:lstStyle/>
                    <a:p>
                      <a:r>
                        <a:rPr lang="en-US" sz="1200" dirty="0" smtClean="0"/>
                        <a:t>Law of due process/denial of APA rights</a:t>
                      </a:r>
                      <a:endParaRPr lang="en-US" sz="1200" dirty="0"/>
                    </a:p>
                  </a:txBody>
                  <a:tcPr marL="68580" marR="68580" marT="34290" marB="34290"/>
                </a:tc>
                <a:tc>
                  <a:txBody>
                    <a:bodyPr/>
                    <a:lstStyle/>
                    <a:p>
                      <a:r>
                        <a:rPr lang="en-US" sz="1200" dirty="0" smtClean="0"/>
                        <a:t>Yes, typically</a:t>
                      </a:r>
                      <a:r>
                        <a:rPr lang="en-US" sz="1200" baseline="0" dirty="0" smtClean="0"/>
                        <a:t> in the form of a new ground of rejection</a:t>
                      </a:r>
                      <a:endParaRPr lang="en-US" sz="1200" dirty="0"/>
                    </a:p>
                  </a:txBody>
                  <a:tcPr marL="68580" marR="68580" marT="34290" marB="34290"/>
                </a:tc>
                <a:extLst>
                  <a:ext uri="{0D108BD9-81ED-4DB2-BD59-A6C34878D82A}">
                    <a16:rowId xmlns:a16="http://schemas.microsoft.com/office/drawing/2014/main" val="10005"/>
                  </a:ext>
                </a:extLst>
              </a:tr>
              <a:tr h="434340">
                <a:tc>
                  <a:txBody>
                    <a:bodyPr/>
                    <a:lstStyle/>
                    <a:p>
                      <a:r>
                        <a:rPr lang="en-US" sz="1200" dirty="0" smtClean="0"/>
                        <a:t>6</a:t>
                      </a:r>
                      <a:endParaRPr lang="en-US" sz="1200" dirty="0"/>
                    </a:p>
                  </a:txBody>
                  <a:tcPr marL="68580" marR="68580" marT="34290" marB="34290"/>
                </a:tc>
                <a:tc>
                  <a:txBody>
                    <a:bodyPr/>
                    <a:lstStyle/>
                    <a:p>
                      <a:r>
                        <a:rPr lang="en-US" sz="1200" dirty="0" smtClean="0"/>
                        <a:t>Improper</a:t>
                      </a:r>
                      <a:r>
                        <a:rPr lang="en-US" sz="1200" baseline="0" dirty="0" smtClean="0"/>
                        <a:t> consideration of the arguments</a:t>
                      </a:r>
                      <a:endParaRPr lang="en-US" sz="1200" dirty="0"/>
                    </a:p>
                  </a:txBody>
                  <a:tcPr marL="68580" marR="68580" marT="34290" marB="34290"/>
                </a:tc>
                <a:tc>
                  <a:txBody>
                    <a:bodyPr/>
                    <a:lstStyle/>
                    <a:p>
                      <a:r>
                        <a:rPr lang="en-US" sz="1200" dirty="0" smtClean="0"/>
                        <a:t>No, arguments that were not sufficiently briefed before the Board are deemed waived</a:t>
                      </a:r>
                      <a:endParaRPr lang="en-US" sz="1200" dirty="0"/>
                    </a:p>
                  </a:txBody>
                  <a:tcPr marL="68580" marR="68580" marT="34290" marB="34290"/>
                </a:tc>
                <a:extLst>
                  <a:ext uri="{0D108BD9-81ED-4DB2-BD59-A6C34878D82A}">
                    <a16:rowId xmlns:a16="http://schemas.microsoft.com/office/drawing/2014/main" val="10006"/>
                  </a:ext>
                </a:extLst>
              </a:tr>
            </a:tbl>
          </a:graphicData>
        </a:graphic>
      </p:graphicFrame>
      <p:sp>
        <p:nvSpPr>
          <p:cNvPr id="3" name="Footer Placeholder 2"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80849346"/>
      </p:ext>
    </p:extLst>
  </p:cSld>
  <p:clrMapOvr>
    <a:masterClrMapping/>
  </p:clrMapOvr>
</p:sld>
</file>

<file path=ppt/slides/slide3.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3" name="Diagram 2" descr="" title=""/>
          <p:cNvGraphicFramePr/>
          <p:nvPr>
            <p:extLst>
              <p:ext uri="{D42A27DB-BD31-4B8C-83A1-F6EECF244321}">
                <p14:modId xmlns:p14="http://schemas.microsoft.com/office/powerpoint/2010/main" val="1413073358"/>
              </p:ext>
            </p:extLst>
          </p:nvPr>
        </p:nvGraphicFramePr>
        <p:xfrm>
          <a:off x="152400" y="1531295"/>
          <a:ext cx="8839200" cy="3795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descr="" title=""/>
          <p:cNvSpPr>
            <a:spLocks noGrp="1"/>
          </p:cNvSpPr>
          <p:nvPr>
            <p:ph type="title"/>
          </p:nvPr>
        </p:nvSpPr>
        <p:spPr>
          <a:xfrm>
            <a:off x="457200" y="636562"/>
            <a:ext cx="8229600" cy="857250"/>
          </a:xfrm>
        </p:spPr>
        <p:txBody>
          <a:bodyPr>
            <a:normAutofit fontScale="90000"/>
          </a:bodyPr>
          <a:lstStyle/>
          <a:p>
            <a:pPr algn="ctr"/>
            <a:r>
              <a:rPr lang="en-US" dirty="0" smtClean="0">
                <a:latin typeface="Segoe UI Semibold" panose="020B0702040204020203" pitchFamily="34" charset="0"/>
                <a:ea typeface="Segoe UI" panose="020B0502040204020203" pitchFamily="34" charset="0"/>
                <a:cs typeface="Segoe UI" panose="020B0502040204020203" pitchFamily="34" charset="0"/>
              </a:rPr>
              <a:t>Patent Trial and Appeal Board</a:t>
            </a:r>
            <a:br>
              <a:rPr lang="en-US" dirty="0" smtClean="0">
                <a:latin typeface="Segoe UI Semibold" panose="020B0702040204020203" pitchFamily="34" charset="0"/>
                <a:ea typeface="Segoe UI" panose="020B0502040204020203" pitchFamily="34" charset="0"/>
                <a:cs typeface="Segoe UI" panose="020B0502040204020203" pitchFamily="34" charset="0"/>
              </a:rPr>
            </a:br>
            <a:r>
              <a:rPr lang="en-US" dirty="0" smtClean="0">
                <a:latin typeface="Segoe UI Semibold" panose="020B0702040204020203" pitchFamily="34" charset="0"/>
                <a:ea typeface="Segoe UI" panose="020B0502040204020203" pitchFamily="34" charset="0"/>
                <a:cs typeface="Segoe UI" panose="020B0502040204020203" pitchFamily="34" charset="0"/>
              </a:rPr>
              <a:t>Organizational Structure</a:t>
            </a:r>
            <a:endParaRPr lang="en-US"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2" name="Slide Number Placeholder 1" descr="" title=""/>
          <p:cNvSpPr>
            <a:spLocks noGrp="1"/>
          </p:cNvSpPr>
          <p:nvPr>
            <p:ph type="sldNum" sz="quarter" idx="4294967295"/>
          </p:nvPr>
        </p:nvSpPr>
        <p:spPr>
          <a:xfrm>
            <a:off x="6553200" y="5053490"/>
            <a:ext cx="2133600" cy="272891"/>
          </a:xfrm>
          <a:prstGeom prst="rect">
            <a:avLst/>
          </a:prstGeom>
        </p:spPr>
        <p:txBody>
          <a:bodyPr/>
          <a:lstStyle/>
          <a:p>
            <a:pPr defTabSz="685800"/>
            <a:fld id="{92DA454B-C859-4892-B9FA-68B588C9F547}" type="slidenum">
              <a:rPr lang="en-US" sz="1350">
                <a:solidFill>
                  <a:prstClr val="black"/>
                </a:solidFill>
                <a:latin typeface="Segoe UI"/>
              </a:rPr>
              <a:pPr defTabSz="685800"/>
              <a:t>3</a:t>
            </a:fld>
            <a:endParaRPr lang="en-US" sz="1350" dirty="0">
              <a:solidFill>
                <a:prstClr val="black"/>
              </a:solidFill>
              <a:latin typeface="Segoe UI"/>
            </a:endParaRPr>
          </a:p>
        </p:txBody>
      </p:sp>
    </p:spTree>
    <p:extLst>
      <p:ext uri="{BB962C8B-B14F-4D97-AF65-F5344CB8AC3E}">
        <p14:creationId xmlns:p14="http://schemas.microsoft.com/office/powerpoint/2010/main" val="103403281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Content Placeholder 2" descr="" title=""/>
          <p:cNvSpPr txBox="1">
            <a:spLocks/>
          </p:cNvSpPr>
          <p:nvPr/>
        </p:nvSpPr>
        <p:spPr>
          <a:xfrm>
            <a:off x="1638300" y="4625884"/>
            <a:ext cx="5943600" cy="839788"/>
          </a:xfrm>
          <a:prstGeom prst="rect">
            <a:avLst/>
          </a:prstGeom>
        </p:spPr>
        <p:txBody>
          <a:bodyPr vert="horz" lIns="57150" tIns="28575" rIns="57150" bIns="28575" rtlCol="0">
            <a:normAutofit fontScale="77500" lnSpcReduction="20000"/>
          </a:bodyPr>
          <a:lstStyle>
            <a:lvl1pPr marL="0" indent="0" algn="l" defTabSz="609585" rtl="0" eaLnBrk="1" latinLnBrk="0" hangingPunct="1">
              <a:spcBef>
                <a:spcPct val="20000"/>
              </a:spcBef>
              <a:buFont typeface="Arial"/>
              <a:buNone/>
              <a:defRPr sz="4267" kern="1200">
                <a:solidFill>
                  <a:schemeClr val="tx1">
                    <a:tint val="75000"/>
                  </a:schemeClr>
                </a:solidFill>
                <a:latin typeface="Segoe UI"/>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Segoe UI"/>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Segoe UI"/>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Segoe UI"/>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Segoe UI"/>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ctr"/>
            <a:endParaRPr lang="en-US" sz="2667" b="1" dirty="0"/>
          </a:p>
          <a:p>
            <a:pPr algn="ctr">
              <a:spcBef>
                <a:spcPts val="0"/>
              </a:spcBef>
            </a:pPr>
            <a:r>
              <a:rPr lang="en-US" sz="1833" b="1" dirty="0" smtClean="0">
                <a:solidFill>
                  <a:schemeClr val="tx1"/>
                </a:solidFill>
              </a:rPr>
              <a:t>Accessible via the public PTAB Website at the following address:</a:t>
            </a:r>
          </a:p>
          <a:p>
            <a:pPr algn="ctr"/>
            <a:r>
              <a:rPr lang="en-US" sz="1800" dirty="0">
                <a:solidFill>
                  <a:srgbClr val="002060"/>
                </a:solidFill>
              </a:rPr>
              <a:t>https://public.govdelivery.com/accounts/USPTO/subscriber/new</a:t>
            </a:r>
          </a:p>
        </p:txBody>
      </p:sp>
      <p:pic>
        <p:nvPicPr>
          <p:cNvPr id="4" name="Picture 3" descr="" title=""/>
          <p:cNvPicPr>
            <a:picLocks noChangeAspect="1"/>
          </p:cNvPicPr>
          <p:nvPr/>
        </p:nvPicPr>
        <p:blipFill>
          <a:blip r:embed="rId3"/>
          <a:stretch>
            <a:fillRect/>
          </a:stretch>
        </p:blipFill>
        <p:spPr>
          <a:xfrm>
            <a:off x="2286000" y="419100"/>
            <a:ext cx="4541769" cy="4330383"/>
          </a:xfrm>
          <a:prstGeom prst="rect">
            <a:avLst/>
          </a:prstGeom>
        </p:spPr>
      </p:pic>
      <p:sp>
        <p:nvSpPr>
          <p:cNvPr id="2" name="Footer Placeholder 1"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18276779"/>
      </p:ext>
    </p:extLst>
  </p:cSld>
  <p:clrMapOvr>
    <a:masterClrMapping/>
  </p:clrMapOvr>
  <p:timing>
    <p:tnLst>
      <p:par>
        <p:cTn id="1" dur="indefinite" restart="never" nodeType="tmRoot"/>
      </p:par>
    </p:tnLst>
  </p:timing>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p:nvPr/>
        </p:nvSpPr>
        <p:spPr>
          <a:xfrm>
            <a:off x="0" y="0"/>
            <a:ext cx="9144000" cy="57149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descr="" title=""/>
          <p:cNvSpPr/>
          <p:nvPr/>
        </p:nvSpPr>
        <p:spPr>
          <a:xfrm>
            <a:off x="0" y="4283964"/>
            <a:ext cx="9144000" cy="1431290"/>
          </a:xfrm>
          <a:custGeom>
            <a:avLst/>
            <a:gdLst/>
            <a:ahLst/>
            <a:cxnLst/>
            <a:rect l="l" t="t" r="r" b="b"/>
            <a:pathLst>
              <a:path w="9144000" h="1431289">
                <a:moveTo>
                  <a:pt x="0" y="186500"/>
                </a:moveTo>
                <a:lnTo>
                  <a:pt x="98" y="1431034"/>
                </a:lnTo>
                <a:lnTo>
                  <a:pt x="9143999" y="1431034"/>
                </a:lnTo>
                <a:lnTo>
                  <a:pt x="9143999" y="385851"/>
                </a:lnTo>
                <a:lnTo>
                  <a:pt x="3080131" y="385851"/>
                </a:lnTo>
                <a:lnTo>
                  <a:pt x="0" y="186500"/>
                </a:lnTo>
                <a:close/>
              </a:path>
              <a:path w="9144000" h="1431289">
                <a:moveTo>
                  <a:pt x="9143999" y="0"/>
                </a:moveTo>
                <a:lnTo>
                  <a:pt x="3080131" y="385851"/>
                </a:lnTo>
                <a:lnTo>
                  <a:pt x="9143999" y="385851"/>
                </a:lnTo>
                <a:lnTo>
                  <a:pt x="9143999" y="0"/>
                </a:lnTo>
                <a:close/>
              </a:path>
            </a:pathLst>
          </a:custGeom>
          <a:solidFill>
            <a:srgbClr val="1644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descr="" title=""/>
          <p:cNvSpPr/>
          <p:nvPr/>
        </p:nvSpPr>
        <p:spPr>
          <a:xfrm>
            <a:off x="7405116" y="4701540"/>
            <a:ext cx="1338072" cy="66294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descr="" title=""/>
          <p:cNvSpPr/>
          <p:nvPr/>
        </p:nvSpPr>
        <p:spPr>
          <a:xfrm>
            <a:off x="0" y="0"/>
            <a:ext cx="9142730" cy="378460"/>
          </a:xfrm>
          <a:custGeom>
            <a:avLst/>
            <a:gdLst/>
            <a:ahLst/>
            <a:cxnLst/>
            <a:rect l="l" t="t" r="r" b="b"/>
            <a:pathLst>
              <a:path w="9142730" h="378460">
                <a:moveTo>
                  <a:pt x="9144000" y="0"/>
                </a:moveTo>
                <a:lnTo>
                  <a:pt x="1524" y="0"/>
                </a:lnTo>
                <a:lnTo>
                  <a:pt x="6119622" y="377951"/>
                </a:lnTo>
                <a:lnTo>
                  <a:pt x="9144000" y="193675"/>
                </a:lnTo>
                <a:lnTo>
                  <a:pt x="9144000" y="0"/>
                </a:lnTo>
              </a:path>
            </a:pathLst>
          </a:custGeom>
          <a:solidFill>
            <a:srgbClr val="1644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descr="" title=""/>
          <p:cNvSpPr txBox="1"/>
          <p:nvPr/>
        </p:nvSpPr>
        <p:spPr>
          <a:xfrm>
            <a:off x="2457450" y="1070931"/>
            <a:ext cx="4227195" cy="3746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750" b="1" i="0" u="none" strike="noStrike" kern="1200" cap="none" spc="-30" normalizeH="0" baseline="0" noProof="0" dirty="0">
                <a:ln>
                  <a:noFill/>
                </a:ln>
                <a:solidFill>
                  <a:prstClr val="black"/>
                </a:solidFill>
                <a:effectLst/>
                <a:uLnTx/>
                <a:uFillTx/>
                <a:latin typeface="Segoe UI"/>
                <a:ea typeface="+mn-ea"/>
                <a:cs typeface="Segoe UI"/>
              </a:rPr>
              <a:t>Q</a:t>
            </a:r>
            <a:r>
              <a:rPr kumimoji="0" sz="2750" b="1" i="0" u="none" strike="noStrike" kern="1200" cap="none" spc="-15" normalizeH="0" baseline="0" noProof="0" dirty="0">
                <a:ln>
                  <a:noFill/>
                </a:ln>
                <a:solidFill>
                  <a:prstClr val="black"/>
                </a:solidFill>
                <a:effectLst/>
                <a:uLnTx/>
                <a:uFillTx/>
                <a:latin typeface="Segoe UI"/>
                <a:ea typeface="+mn-ea"/>
                <a:cs typeface="Segoe UI"/>
              </a:rPr>
              <a:t>uestions</a:t>
            </a:r>
            <a:r>
              <a:rPr kumimoji="0" sz="2750" b="1" i="0" u="none" strike="noStrike" kern="1200" cap="none" spc="-5" normalizeH="0" baseline="0" noProof="0" dirty="0">
                <a:ln>
                  <a:noFill/>
                </a:ln>
                <a:solidFill>
                  <a:prstClr val="black"/>
                </a:solidFill>
                <a:effectLst/>
                <a:uLnTx/>
                <a:uFillTx/>
                <a:latin typeface="Segoe UI"/>
                <a:ea typeface="+mn-ea"/>
                <a:cs typeface="Segoe UI"/>
              </a:rPr>
              <a:t> </a:t>
            </a:r>
            <a:r>
              <a:rPr kumimoji="0" sz="2750" b="1" i="0" u="none" strike="noStrike" kern="1200" cap="none" spc="-25" normalizeH="0" baseline="0" noProof="0" dirty="0">
                <a:ln>
                  <a:noFill/>
                </a:ln>
                <a:solidFill>
                  <a:prstClr val="black"/>
                </a:solidFill>
                <a:effectLst/>
                <a:uLnTx/>
                <a:uFillTx/>
                <a:latin typeface="Segoe UI"/>
                <a:ea typeface="+mn-ea"/>
                <a:cs typeface="Segoe UI"/>
              </a:rPr>
              <a:t>an</a:t>
            </a:r>
            <a:r>
              <a:rPr kumimoji="0" sz="2750" b="1" i="0" u="none" strike="noStrike" kern="1200" cap="none" spc="-20" normalizeH="0" baseline="0" noProof="0" dirty="0">
                <a:ln>
                  <a:noFill/>
                </a:ln>
                <a:solidFill>
                  <a:prstClr val="black"/>
                </a:solidFill>
                <a:effectLst/>
                <a:uLnTx/>
                <a:uFillTx/>
                <a:latin typeface="Segoe UI"/>
                <a:ea typeface="+mn-ea"/>
                <a:cs typeface="Segoe UI"/>
              </a:rPr>
              <a:t>d</a:t>
            </a:r>
            <a:r>
              <a:rPr kumimoji="0" sz="2750" b="1" i="0" u="none" strike="noStrike" kern="1200" cap="none" spc="-5" normalizeH="0" baseline="0" noProof="0" dirty="0">
                <a:ln>
                  <a:noFill/>
                </a:ln>
                <a:solidFill>
                  <a:prstClr val="black"/>
                </a:solidFill>
                <a:effectLst/>
                <a:uLnTx/>
                <a:uFillTx/>
                <a:latin typeface="Segoe UI"/>
                <a:ea typeface="+mn-ea"/>
                <a:cs typeface="Segoe UI"/>
              </a:rPr>
              <a:t> </a:t>
            </a:r>
            <a:r>
              <a:rPr kumimoji="0" sz="2750" b="1" i="0" u="none" strike="noStrike" kern="1200" cap="none" spc="-20" normalizeH="0" baseline="0" noProof="0" dirty="0">
                <a:ln>
                  <a:noFill/>
                </a:ln>
                <a:solidFill>
                  <a:prstClr val="black"/>
                </a:solidFill>
                <a:effectLst/>
                <a:uLnTx/>
                <a:uFillTx/>
                <a:latin typeface="Segoe UI"/>
                <a:ea typeface="+mn-ea"/>
                <a:cs typeface="Segoe UI"/>
              </a:rPr>
              <a:t>Comme</a:t>
            </a:r>
            <a:r>
              <a:rPr kumimoji="0" sz="2750" b="1" i="0" u="none" strike="noStrike" kern="1200" cap="none" spc="-15" normalizeH="0" baseline="0" noProof="0" dirty="0">
                <a:ln>
                  <a:noFill/>
                </a:ln>
                <a:solidFill>
                  <a:prstClr val="black"/>
                </a:solidFill>
                <a:effectLst/>
                <a:uLnTx/>
                <a:uFillTx/>
                <a:latin typeface="Segoe UI"/>
                <a:ea typeface="+mn-ea"/>
                <a:cs typeface="Segoe UI"/>
              </a:rPr>
              <a:t>n</a:t>
            </a:r>
            <a:r>
              <a:rPr kumimoji="0" sz="2750" b="1" i="0" u="none" strike="noStrike" kern="1200" cap="none" spc="-20" normalizeH="0" baseline="0" noProof="0" dirty="0">
                <a:ln>
                  <a:noFill/>
                </a:ln>
                <a:solidFill>
                  <a:prstClr val="black"/>
                </a:solidFill>
                <a:effectLst/>
                <a:uLnTx/>
                <a:uFillTx/>
                <a:latin typeface="Segoe UI"/>
                <a:ea typeface="+mn-ea"/>
                <a:cs typeface="Segoe UI"/>
              </a:rPr>
              <a:t>ts</a:t>
            </a:r>
            <a:endParaRPr kumimoji="0" sz="275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object 8" descr="" title=""/>
          <p:cNvSpPr txBox="1">
            <a:spLocks noGrp="1"/>
          </p:cNvSpPr>
          <p:nvPr>
            <p:ph type="body" idx="1"/>
          </p:nvPr>
        </p:nvSpPr>
        <p:spPr>
          <a:prstGeom prst="rect">
            <a:avLst/>
          </a:prstGeom>
        </p:spPr>
        <p:txBody>
          <a:bodyPr vert="horz" wrap="square" lIns="0" tIns="0" rIns="0" bIns="0" rtlCol="0">
            <a:spAutoFit/>
          </a:bodyPr>
          <a:lstStyle/>
          <a:p>
            <a:pPr marL="1905" algn="ctr">
              <a:lnSpc>
                <a:spcPct val="100000"/>
              </a:lnSpc>
            </a:pPr>
            <a:r>
              <a:rPr dirty="0"/>
              <a:t>Scott</a:t>
            </a:r>
            <a:r>
              <a:rPr spc="-20" dirty="0"/>
              <a:t> </a:t>
            </a:r>
            <a:r>
              <a:rPr spc="-5" dirty="0"/>
              <a:t>B</a:t>
            </a:r>
            <a:r>
              <a:rPr spc="-25" dirty="0"/>
              <a:t>o</a:t>
            </a:r>
            <a:r>
              <a:rPr spc="-5" dirty="0"/>
              <a:t>al</a:t>
            </a:r>
            <a:r>
              <a:rPr spc="-10" dirty="0"/>
              <a:t>i</a:t>
            </a:r>
            <a:r>
              <a:rPr dirty="0"/>
              <a:t>ck</a:t>
            </a:r>
          </a:p>
          <a:p>
            <a:pPr marL="12700" marR="5080" algn="ctr">
              <a:lnSpc>
                <a:spcPct val="120000"/>
              </a:lnSpc>
            </a:pPr>
            <a:r>
              <a:rPr b="0" spc="-5" dirty="0">
                <a:latin typeface="Segoe UI"/>
                <a:cs typeface="Segoe UI"/>
              </a:rPr>
              <a:t>De</a:t>
            </a:r>
            <a:r>
              <a:rPr b="0" spc="-10" dirty="0">
                <a:latin typeface="Segoe UI"/>
                <a:cs typeface="Segoe UI"/>
              </a:rPr>
              <a:t>p</a:t>
            </a:r>
            <a:r>
              <a:rPr b="0" dirty="0">
                <a:latin typeface="Segoe UI"/>
                <a:cs typeface="Segoe UI"/>
              </a:rPr>
              <a:t>u</a:t>
            </a:r>
            <a:r>
              <a:rPr b="0" spc="5" dirty="0">
                <a:latin typeface="Segoe UI"/>
                <a:cs typeface="Segoe UI"/>
              </a:rPr>
              <a:t>t</a:t>
            </a:r>
            <a:r>
              <a:rPr b="0" dirty="0">
                <a:latin typeface="Segoe UI"/>
                <a:cs typeface="Segoe UI"/>
              </a:rPr>
              <a:t>y</a:t>
            </a:r>
            <a:r>
              <a:rPr b="0" spc="-20" dirty="0">
                <a:latin typeface="Segoe UI"/>
                <a:cs typeface="Segoe UI"/>
              </a:rPr>
              <a:t> </a:t>
            </a:r>
            <a:r>
              <a:rPr b="0" spc="-5" dirty="0">
                <a:latin typeface="Segoe UI"/>
                <a:cs typeface="Segoe UI"/>
              </a:rPr>
              <a:t>Chi</a:t>
            </a:r>
            <a:r>
              <a:rPr b="0" spc="-10" dirty="0">
                <a:latin typeface="Segoe UI"/>
                <a:cs typeface="Segoe UI"/>
              </a:rPr>
              <a:t>e</a:t>
            </a:r>
            <a:r>
              <a:rPr b="0" dirty="0">
                <a:latin typeface="Segoe UI"/>
                <a:cs typeface="Segoe UI"/>
              </a:rPr>
              <a:t>f</a:t>
            </a:r>
            <a:r>
              <a:rPr b="0" spc="10" dirty="0">
                <a:latin typeface="Segoe UI"/>
                <a:cs typeface="Segoe UI"/>
              </a:rPr>
              <a:t> </a:t>
            </a:r>
            <a:r>
              <a:rPr b="0" dirty="0">
                <a:latin typeface="Segoe UI"/>
                <a:cs typeface="Segoe UI"/>
              </a:rPr>
              <a:t>Administra</a:t>
            </a:r>
            <a:r>
              <a:rPr b="0" spc="5" dirty="0">
                <a:latin typeface="Segoe UI"/>
                <a:cs typeface="Segoe UI"/>
              </a:rPr>
              <a:t>t</a:t>
            </a:r>
            <a:r>
              <a:rPr b="0" spc="-5" dirty="0">
                <a:latin typeface="Segoe UI"/>
                <a:cs typeface="Segoe UI"/>
              </a:rPr>
              <a:t>i</a:t>
            </a:r>
            <a:r>
              <a:rPr b="0" spc="-20" dirty="0">
                <a:latin typeface="Segoe UI"/>
                <a:cs typeface="Segoe UI"/>
              </a:rPr>
              <a:t>v</a:t>
            </a:r>
            <a:r>
              <a:rPr b="0" dirty="0">
                <a:latin typeface="Segoe UI"/>
                <a:cs typeface="Segoe UI"/>
              </a:rPr>
              <a:t>e</a:t>
            </a:r>
            <a:r>
              <a:rPr b="0" spc="-15" dirty="0">
                <a:latin typeface="Segoe UI"/>
                <a:cs typeface="Segoe UI"/>
              </a:rPr>
              <a:t> </a:t>
            </a:r>
            <a:r>
              <a:rPr b="0" spc="-55" dirty="0">
                <a:latin typeface="Segoe UI"/>
                <a:cs typeface="Segoe UI"/>
              </a:rPr>
              <a:t>P</a:t>
            </a:r>
            <a:r>
              <a:rPr b="0" dirty="0">
                <a:latin typeface="Segoe UI"/>
                <a:cs typeface="Segoe UI"/>
              </a:rPr>
              <a:t>a</a:t>
            </a:r>
            <a:r>
              <a:rPr b="0" spc="-10" dirty="0">
                <a:latin typeface="Segoe UI"/>
                <a:cs typeface="Segoe UI"/>
              </a:rPr>
              <a:t>t</a:t>
            </a:r>
            <a:r>
              <a:rPr b="0" dirty="0">
                <a:latin typeface="Segoe UI"/>
                <a:cs typeface="Segoe UI"/>
              </a:rPr>
              <a:t>ent</a:t>
            </a:r>
            <a:r>
              <a:rPr b="0" spc="-30" dirty="0">
                <a:latin typeface="Segoe UI"/>
                <a:cs typeface="Segoe UI"/>
              </a:rPr>
              <a:t> </a:t>
            </a:r>
            <a:r>
              <a:rPr b="0" dirty="0">
                <a:latin typeface="Segoe UI"/>
                <a:cs typeface="Segoe UI"/>
              </a:rPr>
              <a:t>J</a:t>
            </a:r>
            <a:r>
              <a:rPr b="0" spc="5" dirty="0">
                <a:latin typeface="Segoe UI"/>
                <a:cs typeface="Segoe UI"/>
              </a:rPr>
              <a:t>u</a:t>
            </a:r>
            <a:r>
              <a:rPr b="0" dirty="0">
                <a:latin typeface="Segoe UI"/>
                <a:cs typeface="Segoe UI"/>
              </a:rPr>
              <a:t>d</a:t>
            </a:r>
            <a:r>
              <a:rPr b="0" spc="-10" dirty="0">
                <a:latin typeface="Segoe UI"/>
                <a:cs typeface="Segoe UI"/>
              </a:rPr>
              <a:t>g</a:t>
            </a:r>
            <a:r>
              <a:rPr b="0" dirty="0">
                <a:latin typeface="Segoe UI"/>
                <a:cs typeface="Segoe UI"/>
              </a:rPr>
              <a:t>e (571)</a:t>
            </a:r>
            <a:r>
              <a:rPr b="0" spc="-25" dirty="0">
                <a:latin typeface="Segoe UI"/>
                <a:cs typeface="Segoe UI"/>
              </a:rPr>
              <a:t> </a:t>
            </a:r>
            <a:r>
              <a:rPr b="0" spc="-5" dirty="0">
                <a:latin typeface="Segoe UI"/>
                <a:cs typeface="Segoe UI"/>
              </a:rPr>
              <a:t>272</a:t>
            </a:r>
            <a:r>
              <a:rPr b="0" dirty="0">
                <a:latin typeface="Segoe UI"/>
                <a:cs typeface="Segoe UI"/>
              </a:rPr>
              <a:t>-</a:t>
            </a:r>
            <a:r>
              <a:rPr b="0" spc="-5" dirty="0">
                <a:latin typeface="Segoe UI"/>
                <a:cs typeface="Segoe UI"/>
              </a:rPr>
              <a:t>9797</a:t>
            </a:r>
          </a:p>
          <a:p>
            <a:pPr algn="ctr">
              <a:lnSpc>
                <a:spcPct val="100000"/>
              </a:lnSpc>
              <a:spcBef>
                <a:spcPts val="480"/>
              </a:spcBef>
            </a:pPr>
            <a:r>
              <a:rPr b="0" u="heavy" spc="-5" dirty="0">
                <a:solidFill>
                  <a:srgbClr val="0000FF"/>
                </a:solidFill>
                <a:latin typeface="Segoe UI"/>
                <a:cs typeface="Segoe UI"/>
                <a:hlinkClick r:id="rId5"/>
              </a:rPr>
              <a:t>Scot</a:t>
            </a:r>
            <a:r>
              <a:rPr b="0" u="heavy" spc="5" dirty="0">
                <a:solidFill>
                  <a:srgbClr val="0000FF"/>
                </a:solidFill>
                <a:latin typeface="Segoe UI"/>
                <a:cs typeface="Segoe UI"/>
                <a:hlinkClick r:id="rId5"/>
              </a:rPr>
              <a:t>t</a:t>
            </a:r>
            <a:r>
              <a:rPr b="0" u="heavy" dirty="0">
                <a:solidFill>
                  <a:srgbClr val="0000FF"/>
                </a:solidFill>
                <a:latin typeface="Segoe UI"/>
                <a:cs typeface="Segoe UI"/>
                <a:hlinkClick r:id="rId5"/>
              </a:rPr>
              <a:t>.B</a:t>
            </a:r>
            <a:r>
              <a:rPr b="0" u="heavy" spc="-25" dirty="0">
                <a:solidFill>
                  <a:srgbClr val="0000FF"/>
                </a:solidFill>
                <a:latin typeface="Segoe UI"/>
                <a:cs typeface="Segoe UI"/>
                <a:hlinkClick r:id="rId5"/>
              </a:rPr>
              <a:t>o</a:t>
            </a:r>
            <a:r>
              <a:rPr b="0" u="heavy" dirty="0">
                <a:solidFill>
                  <a:srgbClr val="0000FF"/>
                </a:solidFill>
                <a:latin typeface="Segoe UI"/>
                <a:cs typeface="Segoe UI"/>
                <a:hlinkClick r:id="rId5"/>
              </a:rPr>
              <a:t>a</a:t>
            </a:r>
            <a:r>
              <a:rPr b="0" u="heavy" spc="-10" dirty="0">
                <a:solidFill>
                  <a:srgbClr val="0000FF"/>
                </a:solidFill>
                <a:latin typeface="Segoe UI"/>
                <a:cs typeface="Segoe UI"/>
                <a:hlinkClick r:id="rId5"/>
              </a:rPr>
              <a:t>l</a:t>
            </a:r>
            <a:r>
              <a:rPr b="0" u="heavy" spc="-5" dirty="0">
                <a:solidFill>
                  <a:srgbClr val="0000FF"/>
                </a:solidFill>
                <a:latin typeface="Segoe UI"/>
                <a:cs typeface="Segoe UI"/>
                <a:hlinkClick r:id="rId5"/>
              </a:rPr>
              <a:t>i</a:t>
            </a:r>
            <a:r>
              <a:rPr b="0" u="heavy" spc="-10" dirty="0">
                <a:solidFill>
                  <a:srgbClr val="0000FF"/>
                </a:solidFill>
                <a:latin typeface="Segoe UI"/>
                <a:cs typeface="Segoe UI"/>
                <a:hlinkClick r:id="rId5"/>
              </a:rPr>
              <a:t>c</a:t>
            </a:r>
            <a:r>
              <a:rPr b="0" u="heavy" spc="-5" dirty="0">
                <a:solidFill>
                  <a:srgbClr val="0000FF"/>
                </a:solidFill>
                <a:latin typeface="Segoe UI"/>
                <a:cs typeface="Segoe UI"/>
                <a:hlinkClick r:id="rId5"/>
              </a:rPr>
              <a:t>k</a:t>
            </a:r>
            <a:r>
              <a:rPr b="0" u="heavy" spc="-15" dirty="0">
                <a:solidFill>
                  <a:srgbClr val="0000FF"/>
                </a:solidFill>
                <a:latin typeface="Segoe UI"/>
                <a:cs typeface="Segoe UI"/>
                <a:hlinkClick r:id="rId5"/>
              </a:rPr>
              <a:t>@</a:t>
            </a:r>
            <a:r>
              <a:rPr b="0" u="heavy" dirty="0">
                <a:solidFill>
                  <a:srgbClr val="0000FF"/>
                </a:solidFill>
                <a:latin typeface="Segoe UI"/>
                <a:cs typeface="Segoe UI"/>
                <a:hlinkClick r:id="rId5"/>
              </a:rPr>
              <a:t>usp</a:t>
            </a:r>
            <a:r>
              <a:rPr b="0" u="heavy" spc="-10" dirty="0">
                <a:solidFill>
                  <a:srgbClr val="0000FF"/>
                </a:solidFill>
                <a:latin typeface="Segoe UI"/>
                <a:cs typeface="Segoe UI"/>
                <a:hlinkClick r:id="rId5"/>
              </a:rPr>
              <a:t>t</a:t>
            </a:r>
            <a:r>
              <a:rPr b="0" u="heavy" dirty="0">
                <a:solidFill>
                  <a:srgbClr val="0000FF"/>
                </a:solidFill>
                <a:latin typeface="Segoe UI"/>
                <a:cs typeface="Segoe UI"/>
                <a:hlinkClick r:id="rId5"/>
              </a:rPr>
              <a:t>o.</a:t>
            </a:r>
            <a:r>
              <a:rPr b="0" u="heavy" spc="-10" dirty="0">
                <a:solidFill>
                  <a:srgbClr val="0000FF"/>
                </a:solidFill>
                <a:latin typeface="Segoe UI"/>
                <a:cs typeface="Segoe UI"/>
                <a:hlinkClick r:id="rId5"/>
              </a:rPr>
              <a:t>g</a:t>
            </a:r>
            <a:r>
              <a:rPr b="0" u="heavy" dirty="0">
                <a:solidFill>
                  <a:srgbClr val="0000FF"/>
                </a:solidFill>
                <a:latin typeface="Segoe UI"/>
                <a:cs typeface="Segoe UI"/>
                <a:hlinkClick r:id="rId5"/>
              </a:rPr>
              <a:t>ov</a:t>
            </a:r>
          </a:p>
        </p:txBody>
      </p:sp>
      <p:sp>
        <p:nvSpPr>
          <p:cNvPr id="6" name="Footer Placeholder 5" descr="" title=""/>
          <p:cNvSpPr>
            <a:spLocks noGrp="1"/>
          </p:cNvSpPr>
          <p:nvPr>
            <p:ph type="ftr" sz="quarter" idx="5"/>
          </p:nvPr>
        </p:nvSpPr>
        <p:spPr/>
        <p:txBody>
          <a:bodyPr/>
          <a:lstStyle/>
          <a:p>
            <a:endParaRPr lang="en-US"/>
          </a:p>
        </p:txBody>
      </p:sp>
    </p:spTree>
    <p:extLst>
      <p:ext uri="{BB962C8B-B14F-4D97-AF65-F5344CB8AC3E}">
        <p14:creationId xmlns:p14="http://schemas.microsoft.com/office/powerpoint/2010/main" val="3143784215"/>
      </p:ext>
    </p:extLst>
  </p:cSld>
  <p:clrMapOvr>
    <a:masterClrMapping/>
  </p:clrMapOvr>
  <p:timing>
    <p:tnLst>
      <p:par>
        <p:cTn id="1" dur="indefinite" restart="never" nodeType="tmRoot"/>
      </p:par>
    </p:tnLst>
  </p:timing>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p:cNvSpPr txBox="1"/>
          <p:nvPr/>
        </p:nvSpPr>
        <p:spPr>
          <a:xfrm>
            <a:off x="533400" y="647700"/>
            <a:ext cx="247184"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989344459"/>
      </p:ext>
    </p:extLst>
  </p:cSld>
  <p:clrMapOvr>
    <a:masterClrMapping/>
  </p:clrMapOvr>
  <p:timing>
    <p:tnLst>
      <p:par>
        <p:cTn id="1" dur="indefinite" restart="never" nodeType="tmRoot"/>
      </p:par>
    </p:tnLst>
  </p:timing>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a:xfrm>
            <a:off x="609600" y="1790700"/>
            <a:ext cx="7772400" cy="1225021"/>
          </a:xfrm>
        </p:spPr>
        <p:txBody>
          <a:bodyPr>
            <a:normAutofit/>
          </a:bodyPr>
          <a:lstStyle/>
          <a:p>
            <a:pPr algn="ctr"/>
            <a:r>
              <a:rPr lang="en-US" sz="3200" b="1" dirty="0" smtClean="0"/>
              <a:t>Additional Information</a:t>
            </a:r>
            <a:endParaRPr lang="en-US" sz="3200" b="1" dirty="0"/>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5007036"/>
      </p:ext>
    </p:extLst>
  </p:cSld>
  <p:clrMapOvr>
    <a:masterClrMapping/>
  </p:clrMapOvr>
  <p:timing>
    <p:tnLst>
      <p:par>
        <p:cTn id="1" dur="indefinite" restart="never" nodeType="tmRoot"/>
      </p:par>
    </p:tnLst>
  </p:timing>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1" descr="" title=""/>
          <p:cNvSpPr>
            <a:spLocks noGrp="1"/>
          </p:cNvSpPr>
          <p:nvPr>
            <p:ph type="ctrTitle"/>
          </p:nvPr>
        </p:nvSpPr>
        <p:spPr>
          <a:xfrm>
            <a:off x="1143000" y="952500"/>
            <a:ext cx="6995160" cy="2194560"/>
          </a:xfrm>
        </p:spPr>
        <p:txBody>
          <a:bodyPr>
            <a:noAutofit/>
          </a:bodyPr>
          <a:lstStyle/>
          <a:p>
            <a:pPr algn="ctr"/>
            <a:r>
              <a:rPr lang="en-US" sz="4000" b="0" dirty="0">
                <a:latin typeface="+mj-lt"/>
              </a:rPr>
              <a:t/>
            </a:r>
            <a:br>
              <a:rPr lang="en-US" sz="4000" b="0" dirty="0">
                <a:latin typeface="+mj-lt"/>
              </a:rPr>
            </a:br>
            <a:r>
              <a:rPr lang="en-US" sz="4000" b="0" dirty="0">
                <a:latin typeface="+mj-lt"/>
              </a:rPr>
              <a:t>An Analysis of Multiple Petitions in AIA Trials</a:t>
            </a:r>
          </a:p>
        </p:txBody>
      </p:sp>
      <p:sp>
        <p:nvSpPr>
          <p:cNvPr id="2" name="Slide Number Placeholder 1" descr="" title=""/>
          <p:cNvSpPr>
            <a:spLocks noGrp="1"/>
          </p:cNvSpPr>
          <p:nvPr>
            <p:ph type="sldNum" sz="quarter" idx="12"/>
          </p:nvPr>
        </p:nvSpPr>
        <p:spPr>
          <a:xfrm>
            <a:off x="8902700" y="5160964"/>
            <a:ext cx="2133600" cy="138499"/>
          </a:xfrm>
        </p:spPr>
        <p:txBody>
          <a:bodyPr/>
          <a:lstStyle/>
          <a:p>
            <a:pPr defTabSz="685800"/>
            <a:fld id="{FD0CF2A8-0F06-0B4F-A023-17698AFBF42D}" type="slidenum">
              <a:rPr lang="en-US"/>
              <a:pPr defTabSz="685800"/>
              <a:t>34</a:t>
            </a:fld>
            <a:endParaRPr lang="en-US" dirty="0"/>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46253238"/>
      </p:ext>
    </p:extLst>
  </p:cSld>
  <p:clrMapOvr>
    <a:masterClrMapping/>
  </p:clrMapOvr>
  <p:timing>
    <p:tnLst>
      <p:par>
        <p:cTn id="1" dur="indefinite" restart="never" nodeType="tmRoot"/>
      </p:par>
    </p:tnLst>
  </p:timing>
</p:sld>
</file>

<file path=ppt/slides/slide3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21" name="Diagram 20" descr="" title=""/>
          <p:cNvGraphicFramePr/>
          <p:nvPr>
            <p:extLst>
              <p:ext uri="{D42A27DB-BD31-4B8C-83A1-F6EECF244321}">
                <p14:modId xmlns:p14="http://schemas.microsoft.com/office/powerpoint/2010/main" val="959211527"/>
              </p:ext>
            </p:extLst>
          </p:nvPr>
        </p:nvGraphicFramePr>
        <p:xfrm>
          <a:off x="-322420" y="1643772"/>
          <a:ext cx="5081275" cy="332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descr="" title=""/>
          <p:cNvSpPr txBox="1"/>
          <p:nvPr/>
        </p:nvSpPr>
        <p:spPr>
          <a:xfrm>
            <a:off x="513854" y="740177"/>
            <a:ext cx="8109446" cy="461665"/>
          </a:xfrm>
          <a:prstGeom prst="rect">
            <a:avLst/>
          </a:prstGeom>
          <a:noFill/>
        </p:spPr>
        <p:txBody>
          <a:bodyPr wrap="square" rtlCol="0">
            <a:spAutoFit/>
          </a:bodyPr>
          <a:lstStyle/>
          <a:p>
            <a:pPr algn="ctr" defTabSz="685800">
              <a:defRPr sz="1440" b="0" i="0" u="none" strike="noStrike" kern="1200" spc="0" baseline="0">
                <a:solidFill>
                  <a:sysClr val="windowText" lastClr="000000">
                    <a:lumMod val="65000"/>
                    <a:lumOff val="35000"/>
                  </a:sysClr>
                </a:solidFill>
                <a:latin typeface="+mn-lt"/>
                <a:ea typeface="+mn-ea"/>
                <a:cs typeface="+mn-cs"/>
              </a:defRPr>
            </a:pPr>
            <a:r>
              <a:rPr lang="en-US" sz="2400" b="1" dirty="0">
                <a:solidFill>
                  <a:sysClr val="windowText" lastClr="000000">
                    <a:lumMod val="65000"/>
                    <a:lumOff val="35000"/>
                  </a:sysClr>
                </a:solidFill>
                <a:latin typeface="Calibri"/>
              </a:rPr>
              <a:t>Jurisdiction of Patent Challenges</a:t>
            </a:r>
          </a:p>
        </p:txBody>
      </p:sp>
      <p:sp>
        <p:nvSpPr>
          <p:cNvPr id="4" name="TextBox 3" descr="" title=""/>
          <p:cNvSpPr txBox="1"/>
          <p:nvPr/>
        </p:nvSpPr>
        <p:spPr>
          <a:xfrm>
            <a:off x="4016903" y="2384789"/>
            <a:ext cx="4860235" cy="1869743"/>
          </a:xfrm>
          <a:prstGeom prst="rect">
            <a:avLst/>
          </a:prstGeom>
          <a:noFill/>
        </p:spPr>
        <p:txBody>
          <a:bodyPr wrap="square" rtlCol="0">
            <a:spAutoFit/>
          </a:bodyPr>
          <a:lstStyle/>
          <a:p>
            <a:pPr defTabSz="685800"/>
            <a:endParaRPr lang="en-US" sz="1350" dirty="0">
              <a:solidFill>
                <a:prstClr val="black"/>
              </a:solidFill>
              <a:latin typeface="Calibri"/>
            </a:endParaRPr>
          </a:p>
          <a:p>
            <a:pPr marL="214313" indent="-214313" defTabSz="685800">
              <a:buFont typeface="Arial" panose="020B0604020202020204" pitchFamily="34" charset="0"/>
              <a:buChar char="•"/>
            </a:pPr>
            <a:r>
              <a:rPr lang="en-US" sz="1350" dirty="0">
                <a:solidFill>
                  <a:prstClr val="black"/>
                </a:solidFill>
                <a:latin typeface="Calibri"/>
              </a:rPr>
              <a:t>Approximately 85% of IPRs in Fiscal Year 2017 have a co-pending district court case</a:t>
            </a:r>
          </a:p>
          <a:p>
            <a:pPr marL="214313" indent="-214313" defTabSz="685800">
              <a:buFont typeface="Arial" panose="020B0604020202020204" pitchFamily="34" charset="0"/>
              <a:buChar char="•"/>
            </a:pPr>
            <a:endParaRPr lang="en-US" sz="2100" dirty="0">
              <a:solidFill>
                <a:prstClr val="black"/>
              </a:solidFill>
              <a:latin typeface="Calibri"/>
            </a:endParaRPr>
          </a:p>
          <a:p>
            <a:pPr marL="214313" indent="-214313" defTabSz="685800">
              <a:buFont typeface="Arial" panose="020B0604020202020204" pitchFamily="34" charset="0"/>
              <a:buChar char="•"/>
            </a:pPr>
            <a:endParaRPr lang="en-US" sz="1350" dirty="0">
              <a:solidFill>
                <a:prstClr val="black"/>
              </a:solidFill>
              <a:latin typeface="Calibri"/>
            </a:endParaRPr>
          </a:p>
          <a:p>
            <a:pPr defTabSz="685800"/>
            <a:endParaRPr lang="en-US" sz="1350" dirty="0">
              <a:solidFill>
                <a:prstClr val="black"/>
              </a:solidFill>
              <a:latin typeface="Calibri"/>
            </a:endParaRPr>
          </a:p>
          <a:p>
            <a:pPr marL="214313" indent="-214313" defTabSz="685800">
              <a:buFont typeface="Arial" panose="020B0604020202020204" pitchFamily="34" charset="0"/>
              <a:buChar char="•"/>
            </a:pPr>
            <a:r>
              <a:rPr lang="en-US" sz="1350" dirty="0">
                <a:solidFill>
                  <a:prstClr val="black"/>
                </a:solidFill>
                <a:latin typeface="Calibri"/>
              </a:rPr>
              <a:t>Less than a fifth of district court cases involve patents that are challenged in an IPR</a:t>
            </a:r>
            <a:endParaRPr lang="en-US" sz="1350" u="sng" dirty="0">
              <a:solidFill>
                <a:prstClr val="black"/>
              </a:solidFill>
              <a:latin typeface="Calibri"/>
            </a:endParaRPr>
          </a:p>
        </p:txBody>
      </p:sp>
      <p:sp>
        <p:nvSpPr>
          <p:cNvPr id="16" name="Right Arrow 15" descr="" title=""/>
          <p:cNvSpPr/>
          <p:nvPr/>
        </p:nvSpPr>
        <p:spPr>
          <a:xfrm rot="10800000">
            <a:off x="3410606" y="2553954"/>
            <a:ext cx="606297" cy="378871"/>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 name="TextBox 10" descr="" title=""/>
          <p:cNvSpPr txBox="1"/>
          <p:nvPr/>
        </p:nvSpPr>
        <p:spPr>
          <a:xfrm>
            <a:off x="136718" y="5104490"/>
            <a:ext cx="2542684" cy="230832"/>
          </a:xfrm>
          <a:prstGeom prst="rect">
            <a:avLst/>
          </a:prstGeom>
          <a:noFill/>
        </p:spPr>
        <p:txBody>
          <a:bodyPr wrap="none" rtlCol="0">
            <a:spAutoFit/>
          </a:bodyPr>
          <a:lstStyle/>
          <a:p>
            <a:pPr defTabSz="685800"/>
            <a:r>
              <a:rPr lang="en-US" sz="900" dirty="0">
                <a:solidFill>
                  <a:prstClr val="black"/>
                </a:solidFill>
                <a:latin typeface="Calibri"/>
              </a:rPr>
              <a:t>Data sourced from Lex Machina PTAB Report 2017</a:t>
            </a:r>
          </a:p>
        </p:txBody>
      </p:sp>
      <p:sp>
        <p:nvSpPr>
          <p:cNvPr id="23" name="Right Arrow 22" descr="" title=""/>
          <p:cNvSpPr/>
          <p:nvPr/>
        </p:nvSpPr>
        <p:spPr>
          <a:xfrm rot="10800000">
            <a:off x="3410606" y="3729277"/>
            <a:ext cx="606297" cy="378871"/>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 name="TextBox 2" descr="" title=""/>
          <p:cNvSpPr txBox="1"/>
          <p:nvPr/>
        </p:nvSpPr>
        <p:spPr>
          <a:xfrm>
            <a:off x="456704" y="1643771"/>
            <a:ext cx="2394630" cy="300082"/>
          </a:xfrm>
          <a:prstGeom prst="rect">
            <a:avLst/>
          </a:prstGeom>
          <a:noFill/>
        </p:spPr>
        <p:txBody>
          <a:bodyPr wrap="none" rtlCol="0">
            <a:spAutoFit/>
          </a:bodyPr>
          <a:lstStyle/>
          <a:p>
            <a:pPr defTabSz="685800"/>
            <a:r>
              <a:rPr lang="en-US" sz="1350" dirty="0">
                <a:solidFill>
                  <a:prstClr val="black"/>
                </a:solidFill>
                <a:latin typeface="Calibri"/>
              </a:rPr>
              <a:t>Jurisdiction of Patent Challenge</a:t>
            </a:r>
          </a:p>
        </p:txBody>
      </p:sp>
      <p:sp>
        <p:nvSpPr>
          <p:cNvPr id="5" name="Slide Number Placeholder 4" descr="" title=""/>
          <p:cNvSpPr>
            <a:spLocks noGrp="1"/>
          </p:cNvSpPr>
          <p:nvPr>
            <p:ph type="sldNum" sz="quarter" idx="7"/>
          </p:nvPr>
        </p:nvSpPr>
        <p:spPr>
          <a:xfrm>
            <a:off x="8523515" y="5104490"/>
            <a:ext cx="461573" cy="166199"/>
          </a:xfrm>
        </p:spPr>
        <p:txBody>
          <a:bodyPr/>
          <a:lstStyle/>
          <a:p>
            <a:pPr marL="96583" defTabSz="685800"/>
            <a:fld id="{81D60167-4931-47E6-BA6A-407CBD079E47}" type="slidenum">
              <a:rPr lang="en-US"/>
              <a:pPr marL="96583" defTabSz="685800"/>
              <a:t>35</a:t>
            </a:fld>
            <a:endParaRPr lang="en-US" dirty="0"/>
          </a:p>
        </p:txBody>
      </p:sp>
      <p:sp>
        <p:nvSpPr>
          <p:cNvPr id="6" name="Footer Placeholder 5"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090853243"/>
      </p:ext>
    </p:extLst>
  </p:cSld>
  <p:clrMapOvr>
    <a:masterClrMapping/>
  </p:clrMapOvr>
  <p:timing>
    <p:tnLst>
      <p:par>
        <p:cTn id="1" dur="indefinite" restart="never" nodeType="tmRoot"/>
      </p:par>
    </p:tnLst>
  </p:timing>
</p:sld>
</file>

<file path=ppt/slides/slide36.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extBox 12" descr="" title=""/>
          <p:cNvSpPr txBox="1"/>
          <p:nvPr/>
        </p:nvSpPr>
        <p:spPr>
          <a:xfrm>
            <a:off x="0" y="618096"/>
            <a:ext cx="5241897" cy="1569660"/>
          </a:xfrm>
          <a:prstGeom prst="rect">
            <a:avLst/>
          </a:prstGeom>
          <a:noFill/>
        </p:spPr>
        <p:txBody>
          <a:bodyPr wrap="square" rtlCol="0">
            <a:spAutoFit/>
          </a:bodyPr>
          <a:lstStyle/>
          <a:p>
            <a:pPr algn="ctr" defTabSz="685800"/>
            <a:r>
              <a:rPr lang="en-US" sz="2400" b="1" dirty="0">
                <a:solidFill>
                  <a:prstClr val="black"/>
                </a:solidFill>
                <a:latin typeface="Calibri"/>
              </a:rPr>
              <a:t>Multiple Petition Study </a:t>
            </a:r>
          </a:p>
          <a:p>
            <a:pPr algn="ctr" defTabSz="685800"/>
            <a:r>
              <a:rPr lang="en-US" sz="2400" i="1" dirty="0">
                <a:solidFill>
                  <a:srgbClr val="FF0000"/>
                </a:solidFill>
                <a:latin typeface="Calibri"/>
              </a:rPr>
              <a:t>Petitioners</a:t>
            </a:r>
            <a:r>
              <a:rPr lang="en-US" sz="2400" i="1" dirty="0">
                <a:solidFill>
                  <a:prstClr val="black"/>
                </a:solidFill>
                <a:latin typeface="Calibri"/>
              </a:rPr>
              <a:t> Per Patent</a:t>
            </a:r>
          </a:p>
          <a:p>
            <a:pPr algn="ctr" defTabSz="685800"/>
            <a:endParaRPr lang="en-US" sz="2400" dirty="0">
              <a:solidFill>
                <a:prstClr val="black"/>
              </a:solidFill>
              <a:latin typeface="Calibri"/>
            </a:endParaRPr>
          </a:p>
          <a:p>
            <a:pPr marL="342900" indent="-342900" defTabSz="685800">
              <a:buFont typeface="Arial" panose="020B0604020202020204" pitchFamily="34" charset="0"/>
              <a:buChar char="•"/>
            </a:pPr>
            <a:endParaRPr lang="en-US" sz="2400" dirty="0">
              <a:solidFill>
                <a:prstClr val="black"/>
              </a:solidFill>
              <a:latin typeface="Calibri"/>
            </a:endParaRPr>
          </a:p>
        </p:txBody>
      </p:sp>
      <p:sp>
        <p:nvSpPr>
          <p:cNvPr id="14" name="TextBox 13" descr="" title=""/>
          <p:cNvSpPr txBox="1"/>
          <p:nvPr/>
        </p:nvSpPr>
        <p:spPr>
          <a:xfrm>
            <a:off x="196795" y="4944502"/>
            <a:ext cx="2560316" cy="369332"/>
          </a:xfrm>
          <a:prstGeom prst="rect">
            <a:avLst/>
          </a:prstGeom>
          <a:noFill/>
        </p:spPr>
        <p:txBody>
          <a:bodyPr wrap="none" rtlCol="0">
            <a:spAutoFit/>
          </a:bodyPr>
          <a:lstStyle/>
          <a:p>
            <a:pPr defTabSz="685800"/>
            <a:r>
              <a:rPr lang="en-US" sz="900" dirty="0">
                <a:solidFill>
                  <a:prstClr val="black"/>
                </a:solidFill>
                <a:latin typeface="Calibri"/>
              </a:rPr>
              <a:t>Data Through 6/30/17</a:t>
            </a:r>
          </a:p>
          <a:p>
            <a:pPr defTabSz="685800"/>
            <a:r>
              <a:rPr lang="en-US" sz="900" dirty="0">
                <a:solidFill>
                  <a:prstClr val="black"/>
                </a:solidFill>
                <a:latin typeface="Calibri"/>
              </a:rPr>
              <a:t>Percentages may not add to 100% due to rounding</a:t>
            </a:r>
          </a:p>
        </p:txBody>
      </p:sp>
      <p:graphicFrame>
        <p:nvGraphicFramePr>
          <p:cNvPr id="18" name="Table 17" descr="" title=""/>
          <p:cNvGraphicFramePr>
            <a:graphicFrameLocks noGrp="1"/>
          </p:cNvGraphicFramePr>
          <p:nvPr>
            <p:extLst/>
          </p:nvPr>
        </p:nvGraphicFramePr>
        <p:xfrm>
          <a:off x="536074" y="1661303"/>
          <a:ext cx="3915024" cy="3032760"/>
        </p:xfrm>
        <a:graphic>
          <a:graphicData uri="http://schemas.openxmlformats.org/drawingml/2006/table">
            <a:tbl>
              <a:tblPr firstRow="1" bandRow="1">
                <a:tableStyleId>{5C22544A-7EE6-4342-B048-85BDC9FD1C3A}</a:tableStyleId>
              </a:tblPr>
              <a:tblGrid>
                <a:gridCol w="2170629">
                  <a:extLst>
                    <a:ext uri="{9D8B030D-6E8A-4147-A177-3AD203B41FA5}">
                      <a16:colId xmlns:a16="http://schemas.microsoft.com/office/drawing/2014/main" val="20000"/>
                    </a:ext>
                  </a:extLst>
                </a:gridCol>
                <a:gridCol w="962969">
                  <a:extLst>
                    <a:ext uri="{9D8B030D-6E8A-4147-A177-3AD203B41FA5}">
                      <a16:colId xmlns:a16="http://schemas.microsoft.com/office/drawing/2014/main" val="20001"/>
                    </a:ext>
                  </a:extLst>
                </a:gridCol>
                <a:gridCol w="781426">
                  <a:extLst>
                    <a:ext uri="{9D8B030D-6E8A-4147-A177-3AD203B41FA5}">
                      <a16:colId xmlns:a16="http://schemas.microsoft.com/office/drawing/2014/main" val="20002"/>
                    </a:ext>
                  </a:extLst>
                </a:gridCol>
              </a:tblGrid>
              <a:tr h="480060">
                <a:tc>
                  <a:txBody>
                    <a:bodyPr/>
                    <a:lstStyle/>
                    <a:p>
                      <a:pPr algn="ctr"/>
                      <a:r>
                        <a:rPr lang="en-US" sz="1400" dirty="0" smtClean="0"/>
                        <a:t>No. of</a:t>
                      </a:r>
                      <a:r>
                        <a:rPr lang="en-US" sz="1400" baseline="0" dirty="0" smtClean="0"/>
                        <a:t> Petitioners vs. </a:t>
                      </a:r>
                    </a:p>
                    <a:p>
                      <a:pPr algn="ctr"/>
                      <a:r>
                        <a:rPr lang="en-US" sz="1400" baseline="0" dirty="0" smtClean="0"/>
                        <a:t>Patent</a:t>
                      </a:r>
                      <a:endParaRPr lang="en-US" sz="1400" dirty="0"/>
                    </a:p>
                  </a:txBody>
                  <a:tcPr marL="68580" marR="68580" marT="34290" marB="34290"/>
                </a:tc>
                <a:tc>
                  <a:txBody>
                    <a:bodyPr/>
                    <a:lstStyle/>
                    <a:p>
                      <a:pPr algn="ctr"/>
                      <a:r>
                        <a:rPr lang="en-US" sz="1400" dirty="0" smtClean="0"/>
                        <a:t>No. of Patents</a:t>
                      </a:r>
                      <a:endParaRPr lang="en-US" sz="1400" dirty="0"/>
                    </a:p>
                  </a:txBody>
                  <a:tcPr marL="68580" marR="68580" marT="34290" marB="34290"/>
                </a:tc>
                <a:tc>
                  <a:txBody>
                    <a:bodyPr/>
                    <a:lstStyle/>
                    <a:p>
                      <a:pPr algn="ctr"/>
                      <a:r>
                        <a:rPr lang="en-US" sz="1400" dirty="0" smtClean="0"/>
                        <a:t>%</a:t>
                      </a:r>
                    </a:p>
                    <a:p>
                      <a:pPr algn="ctr"/>
                      <a:r>
                        <a:rPr lang="en-US" sz="1400" dirty="0" smtClean="0"/>
                        <a:t>Patents</a:t>
                      </a:r>
                      <a:endParaRPr lang="en-US" sz="1400" dirty="0"/>
                    </a:p>
                  </a:txBody>
                  <a:tcPr marL="68580" marR="68580" marT="34290" marB="34290"/>
                </a:tc>
                <a:extLst>
                  <a:ext uri="{0D108BD9-81ED-4DB2-BD59-A6C34878D82A}">
                    <a16:rowId xmlns:a16="http://schemas.microsoft.com/office/drawing/2014/main" val="10000"/>
                  </a:ext>
                </a:extLst>
              </a:tr>
              <a:tr h="274320">
                <a:tc>
                  <a:txBody>
                    <a:bodyPr/>
                    <a:lstStyle/>
                    <a:p>
                      <a:pPr algn="ctr"/>
                      <a:r>
                        <a:rPr lang="en-US" sz="1400" dirty="0" smtClean="0"/>
                        <a:t>1</a:t>
                      </a:r>
                      <a:endParaRPr lang="en-US" sz="1400" dirty="0"/>
                    </a:p>
                  </a:txBody>
                  <a:tcPr marL="68580" marR="68580" marT="34290" marB="34290"/>
                </a:tc>
                <a:tc>
                  <a:txBody>
                    <a:bodyPr/>
                    <a:lstStyle/>
                    <a:p>
                      <a:pPr algn="ctr"/>
                      <a:r>
                        <a:rPr lang="en-US" sz="1400" dirty="0" smtClean="0"/>
                        <a:t>3711</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84.8%</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1"/>
                  </a:ext>
                </a:extLst>
              </a:tr>
              <a:tr h="274320">
                <a:tc>
                  <a:txBody>
                    <a:bodyPr/>
                    <a:lstStyle/>
                    <a:p>
                      <a:pPr algn="ctr"/>
                      <a:r>
                        <a:rPr lang="en-US" sz="1400" dirty="0" smtClean="0"/>
                        <a:t>2</a:t>
                      </a:r>
                      <a:endParaRPr lang="en-US" sz="1400" dirty="0"/>
                    </a:p>
                  </a:txBody>
                  <a:tcPr marL="68580" marR="68580" marT="34290" marB="34290"/>
                </a:tc>
                <a:tc>
                  <a:txBody>
                    <a:bodyPr/>
                    <a:lstStyle/>
                    <a:p>
                      <a:pPr algn="ctr"/>
                      <a:r>
                        <a:rPr lang="en-US" sz="1400" dirty="0" smtClean="0"/>
                        <a:t>424</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9.7%</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2"/>
                  </a:ext>
                </a:extLst>
              </a:tr>
              <a:tr h="274320">
                <a:tc>
                  <a:txBody>
                    <a:bodyPr/>
                    <a:lstStyle/>
                    <a:p>
                      <a:pPr algn="ctr"/>
                      <a:r>
                        <a:rPr lang="en-US" sz="1400" dirty="0" smtClean="0"/>
                        <a:t>3</a:t>
                      </a:r>
                      <a:endParaRPr lang="en-US" sz="1400" dirty="0"/>
                    </a:p>
                  </a:txBody>
                  <a:tcPr marL="68580" marR="68580" marT="34290" marB="34290"/>
                </a:tc>
                <a:tc>
                  <a:txBody>
                    <a:bodyPr/>
                    <a:lstStyle/>
                    <a:p>
                      <a:pPr algn="ctr"/>
                      <a:r>
                        <a:rPr lang="en-US" sz="1400" dirty="0" smtClean="0"/>
                        <a:t>132</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3.0%</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3"/>
                  </a:ext>
                </a:extLst>
              </a:tr>
              <a:tr h="274320">
                <a:tc>
                  <a:txBody>
                    <a:bodyPr/>
                    <a:lstStyle/>
                    <a:p>
                      <a:pPr algn="ctr"/>
                      <a:r>
                        <a:rPr lang="en-US" sz="1400" dirty="0" smtClean="0"/>
                        <a:t>4</a:t>
                      </a:r>
                      <a:endParaRPr lang="en-US" sz="1400" dirty="0"/>
                    </a:p>
                  </a:txBody>
                  <a:tcPr marL="68580" marR="68580" marT="34290" marB="34290"/>
                </a:tc>
                <a:tc>
                  <a:txBody>
                    <a:bodyPr/>
                    <a:lstStyle/>
                    <a:p>
                      <a:pPr algn="ctr"/>
                      <a:r>
                        <a:rPr lang="en-US" sz="1400" dirty="0" smtClean="0"/>
                        <a:t>59</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1.3%</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4"/>
                  </a:ext>
                </a:extLst>
              </a:tr>
              <a:tr h="274320">
                <a:tc>
                  <a:txBody>
                    <a:bodyPr/>
                    <a:lstStyle/>
                    <a:p>
                      <a:pPr algn="ctr"/>
                      <a:r>
                        <a:rPr lang="en-US" sz="1400" dirty="0" smtClean="0"/>
                        <a:t>5</a:t>
                      </a:r>
                      <a:endParaRPr lang="en-US" sz="1400" dirty="0"/>
                    </a:p>
                  </a:txBody>
                  <a:tcPr marL="68580" marR="68580" marT="34290" marB="34290"/>
                </a:tc>
                <a:tc>
                  <a:txBody>
                    <a:bodyPr/>
                    <a:lstStyle/>
                    <a:p>
                      <a:pPr algn="ctr"/>
                      <a:r>
                        <a:rPr lang="en-US" sz="1400" dirty="0" smtClean="0"/>
                        <a:t>28</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0.6%</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5"/>
                  </a:ext>
                </a:extLst>
              </a:tr>
              <a:tr h="274320">
                <a:tc>
                  <a:txBody>
                    <a:bodyPr/>
                    <a:lstStyle/>
                    <a:p>
                      <a:pPr algn="ctr"/>
                      <a:r>
                        <a:rPr lang="en-US" sz="1400" dirty="0" smtClean="0"/>
                        <a:t>6</a:t>
                      </a:r>
                      <a:endParaRPr lang="en-US" sz="1400" dirty="0"/>
                    </a:p>
                  </a:txBody>
                  <a:tcPr marL="68580" marR="68580" marT="34290" marB="34290"/>
                </a:tc>
                <a:tc>
                  <a:txBody>
                    <a:bodyPr/>
                    <a:lstStyle/>
                    <a:p>
                      <a:pPr algn="ctr"/>
                      <a:r>
                        <a:rPr lang="en-US" sz="1400" dirty="0" smtClean="0"/>
                        <a:t>17</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a:solidFill>
                            <a:srgbClr val="000000"/>
                          </a:solidFill>
                          <a:effectLst/>
                          <a:latin typeface="+mj-lt"/>
                          <a:ea typeface="Times New Roman" panose="02020603050405020304" pitchFamily="18" charset="0"/>
                          <a:cs typeface="Times New Roman" panose="02020603050405020304" pitchFamily="18" charset="0"/>
                        </a:rPr>
                        <a:t>0.4%</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6"/>
                  </a:ext>
                </a:extLst>
              </a:tr>
              <a:tr h="274320">
                <a:tc>
                  <a:txBody>
                    <a:bodyPr/>
                    <a:lstStyle/>
                    <a:p>
                      <a:pPr algn="ctr"/>
                      <a:r>
                        <a:rPr lang="en-US" sz="1400" dirty="0" smtClean="0"/>
                        <a:t>7</a:t>
                      </a:r>
                    </a:p>
                  </a:txBody>
                  <a:tcPr marL="68580" marR="68580" marT="34290" marB="34290"/>
                </a:tc>
                <a:tc>
                  <a:txBody>
                    <a:bodyPr/>
                    <a:lstStyle/>
                    <a:p>
                      <a:pPr algn="ctr"/>
                      <a:r>
                        <a:rPr lang="en-US" sz="1400" dirty="0" smtClean="0"/>
                        <a:t>2</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&lt;0.1%</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7"/>
                  </a:ext>
                </a:extLst>
              </a:tr>
              <a:tr h="274320">
                <a:tc>
                  <a:txBody>
                    <a:bodyPr/>
                    <a:lstStyle/>
                    <a:p>
                      <a:pPr algn="ctr"/>
                      <a:r>
                        <a:rPr lang="en-US" sz="1400" dirty="0" smtClean="0"/>
                        <a:t>8</a:t>
                      </a:r>
                    </a:p>
                  </a:txBody>
                  <a:tcPr marL="68580" marR="68580" marT="34290" marB="34290"/>
                </a:tc>
                <a:tc>
                  <a:txBody>
                    <a:bodyPr/>
                    <a:lstStyle/>
                    <a:p>
                      <a:pPr algn="ctr"/>
                      <a:r>
                        <a:rPr lang="en-US" sz="1400" dirty="0" smtClean="0"/>
                        <a:t>3</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&lt;0.1</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8"/>
                  </a:ext>
                </a:extLst>
              </a:tr>
              <a:tr h="274320">
                <a:tc>
                  <a:txBody>
                    <a:bodyPr/>
                    <a:lstStyle/>
                    <a:p>
                      <a:pPr algn="ctr"/>
                      <a:r>
                        <a:rPr lang="en-US" sz="1400" dirty="0" smtClean="0"/>
                        <a:t>Total</a:t>
                      </a:r>
                    </a:p>
                  </a:txBody>
                  <a:tcPr marL="68580" marR="68580" marT="34290" marB="34290"/>
                </a:tc>
                <a:tc>
                  <a:txBody>
                    <a:bodyPr/>
                    <a:lstStyle/>
                    <a:p>
                      <a:pPr algn="ctr"/>
                      <a:r>
                        <a:rPr lang="en-US" sz="1400" dirty="0" smtClean="0"/>
                        <a:t>4376</a:t>
                      </a:r>
                      <a:endParaRPr lang="en-US" sz="1400" dirty="0"/>
                    </a:p>
                  </a:txBody>
                  <a:tcPr marL="68580" marR="68580" marT="34290" marB="34290"/>
                </a:tc>
                <a:tc>
                  <a:txBody>
                    <a:bodyPr/>
                    <a:lstStyle/>
                    <a:p>
                      <a:r>
                        <a:rPr lang="en-US" sz="1400" dirty="0" smtClean="0"/>
                        <a:t>100%</a:t>
                      </a:r>
                      <a:endParaRPr lang="en-US" sz="1400" dirty="0"/>
                    </a:p>
                  </a:txBody>
                  <a:tcPr marL="68580" marR="68580" marT="34290" marB="34290"/>
                </a:tc>
                <a:extLst>
                  <a:ext uri="{0D108BD9-81ED-4DB2-BD59-A6C34878D82A}">
                    <a16:rowId xmlns:a16="http://schemas.microsoft.com/office/drawing/2014/main" val="10009"/>
                  </a:ext>
                </a:extLst>
              </a:tr>
            </a:tbl>
          </a:graphicData>
        </a:graphic>
      </p:graphicFrame>
      <p:graphicFrame>
        <p:nvGraphicFramePr>
          <p:cNvPr id="26" name="Chart 25" descr="" title=""/>
          <p:cNvGraphicFramePr/>
          <p:nvPr>
            <p:extLst>
              <p:ext uri="{D42A27DB-BD31-4B8C-83A1-F6EECF244321}">
                <p14:modId xmlns:p14="http://schemas.microsoft.com/office/powerpoint/2010/main" val="398565751"/>
              </p:ext>
            </p:extLst>
          </p:nvPr>
        </p:nvGraphicFramePr>
        <p:xfrm>
          <a:off x="3956957" y="930729"/>
          <a:ext cx="5415643" cy="390978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descr="" title=""/>
          <p:cNvSpPr>
            <a:spLocks noGrp="1"/>
          </p:cNvSpPr>
          <p:nvPr>
            <p:ph type="sldNum" sz="quarter" idx="7"/>
          </p:nvPr>
        </p:nvSpPr>
        <p:spPr>
          <a:xfrm>
            <a:off x="8765793" y="5153149"/>
            <a:ext cx="378207" cy="166199"/>
          </a:xfrm>
        </p:spPr>
        <p:txBody>
          <a:bodyPr/>
          <a:lstStyle/>
          <a:p>
            <a:pPr marL="96583" defTabSz="685800"/>
            <a:fld id="{81D60167-4931-47E6-BA6A-407CBD079E47}" type="slidenum">
              <a:rPr lang="en-US"/>
              <a:pPr marL="96583" defTabSz="685800"/>
              <a:t>36</a:t>
            </a:fld>
            <a:endParaRPr lang="en-US" dirty="0"/>
          </a:p>
        </p:txBody>
      </p:sp>
      <p:sp>
        <p:nvSpPr>
          <p:cNvPr id="3" name="Footer Placeholder 2"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34756279"/>
      </p:ext>
    </p:extLst>
  </p:cSld>
  <p:clrMapOvr>
    <a:masterClrMapping/>
  </p:clrMapOvr>
  <p:timing>
    <p:tnLst>
      <p:par>
        <p:cTn id="1" dur="indefinite" restart="never" nodeType="tmRoot"/>
      </p:par>
    </p:tnLst>
  </p:timing>
</p:sld>
</file>

<file path=ppt/slides/slide37.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extBox 12" descr="" title=""/>
          <p:cNvSpPr txBox="1"/>
          <p:nvPr/>
        </p:nvSpPr>
        <p:spPr>
          <a:xfrm>
            <a:off x="-157565" y="632373"/>
            <a:ext cx="5241897" cy="1569660"/>
          </a:xfrm>
          <a:prstGeom prst="rect">
            <a:avLst/>
          </a:prstGeom>
          <a:noFill/>
        </p:spPr>
        <p:txBody>
          <a:bodyPr wrap="square" rtlCol="0">
            <a:spAutoFit/>
          </a:bodyPr>
          <a:lstStyle/>
          <a:p>
            <a:pPr algn="ctr" defTabSz="685800"/>
            <a:r>
              <a:rPr lang="en-US" sz="2400" b="1" dirty="0">
                <a:solidFill>
                  <a:prstClr val="black"/>
                </a:solidFill>
                <a:latin typeface="Calibri"/>
              </a:rPr>
              <a:t>Multiple Petition Study </a:t>
            </a:r>
          </a:p>
          <a:p>
            <a:pPr algn="ctr" defTabSz="685800"/>
            <a:r>
              <a:rPr lang="en-US" sz="2400" i="1" dirty="0">
                <a:solidFill>
                  <a:srgbClr val="00B050"/>
                </a:solidFill>
                <a:latin typeface="Calibri"/>
              </a:rPr>
              <a:t>Petitions</a:t>
            </a:r>
            <a:r>
              <a:rPr lang="en-US" sz="2400" i="1" dirty="0">
                <a:solidFill>
                  <a:prstClr val="black"/>
                </a:solidFill>
                <a:latin typeface="Calibri"/>
              </a:rPr>
              <a:t> Per Patent</a:t>
            </a:r>
          </a:p>
          <a:p>
            <a:pPr algn="ctr" defTabSz="685800"/>
            <a:endParaRPr lang="en-US" sz="2400" dirty="0">
              <a:solidFill>
                <a:prstClr val="black"/>
              </a:solidFill>
              <a:latin typeface="Calibri"/>
            </a:endParaRPr>
          </a:p>
          <a:p>
            <a:pPr marL="342900" indent="-342900" defTabSz="685800">
              <a:buFont typeface="Arial" panose="020B0604020202020204" pitchFamily="34" charset="0"/>
              <a:buChar char="•"/>
            </a:pPr>
            <a:endParaRPr lang="en-US" sz="2400" dirty="0">
              <a:solidFill>
                <a:prstClr val="black"/>
              </a:solidFill>
              <a:latin typeface="Calibri"/>
            </a:endParaRPr>
          </a:p>
        </p:txBody>
      </p:sp>
      <p:sp>
        <p:nvSpPr>
          <p:cNvPr id="14" name="TextBox 13" descr="" title=""/>
          <p:cNvSpPr txBox="1"/>
          <p:nvPr/>
        </p:nvSpPr>
        <p:spPr>
          <a:xfrm>
            <a:off x="196795" y="5058339"/>
            <a:ext cx="1226618" cy="230832"/>
          </a:xfrm>
          <a:prstGeom prst="rect">
            <a:avLst/>
          </a:prstGeom>
          <a:noFill/>
        </p:spPr>
        <p:txBody>
          <a:bodyPr wrap="none" rtlCol="0">
            <a:spAutoFit/>
          </a:bodyPr>
          <a:lstStyle/>
          <a:p>
            <a:pPr defTabSz="685800"/>
            <a:r>
              <a:rPr lang="en-US" sz="900" dirty="0">
                <a:solidFill>
                  <a:prstClr val="black"/>
                </a:solidFill>
                <a:latin typeface="Calibri"/>
              </a:rPr>
              <a:t>Data Through 6/30/17</a:t>
            </a:r>
          </a:p>
        </p:txBody>
      </p:sp>
      <p:graphicFrame>
        <p:nvGraphicFramePr>
          <p:cNvPr id="18" name="Table 17" descr="" title=""/>
          <p:cNvGraphicFramePr>
            <a:graphicFrameLocks noGrp="1"/>
          </p:cNvGraphicFramePr>
          <p:nvPr>
            <p:extLst/>
          </p:nvPr>
        </p:nvGraphicFramePr>
        <p:xfrm>
          <a:off x="618256" y="1823444"/>
          <a:ext cx="3690258" cy="2905084"/>
        </p:xfrm>
        <a:graphic>
          <a:graphicData uri="http://schemas.openxmlformats.org/drawingml/2006/table">
            <a:tbl>
              <a:tblPr firstRow="1" bandRow="1">
                <a:tableStyleId>{5C22544A-7EE6-4342-B048-85BDC9FD1C3A}</a:tableStyleId>
              </a:tblPr>
              <a:tblGrid>
                <a:gridCol w="1640282">
                  <a:extLst>
                    <a:ext uri="{9D8B030D-6E8A-4147-A177-3AD203B41FA5}">
                      <a16:colId xmlns:a16="http://schemas.microsoft.com/office/drawing/2014/main" val="20000"/>
                    </a:ext>
                  </a:extLst>
                </a:gridCol>
                <a:gridCol w="942758">
                  <a:extLst>
                    <a:ext uri="{9D8B030D-6E8A-4147-A177-3AD203B41FA5}">
                      <a16:colId xmlns:a16="http://schemas.microsoft.com/office/drawing/2014/main" val="20001"/>
                    </a:ext>
                  </a:extLst>
                </a:gridCol>
                <a:gridCol w="1107218">
                  <a:extLst>
                    <a:ext uri="{9D8B030D-6E8A-4147-A177-3AD203B41FA5}">
                      <a16:colId xmlns:a16="http://schemas.microsoft.com/office/drawing/2014/main" val="20002"/>
                    </a:ext>
                  </a:extLst>
                </a:gridCol>
              </a:tblGrid>
              <a:tr h="480060">
                <a:tc>
                  <a:txBody>
                    <a:bodyPr/>
                    <a:lstStyle/>
                    <a:p>
                      <a:pPr algn="ctr"/>
                      <a:r>
                        <a:rPr lang="en-US" sz="1400" dirty="0" smtClean="0"/>
                        <a:t>No. of</a:t>
                      </a:r>
                      <a:r>
                        <a:rPr lang="en-US" sz="1400" baseline="0" dirty="0" smtClean="0"/>
                        <a:t> Petitions per Patent</a:t>
                      </a:r>
                      <a:endParaRPr lang="en-US" sz="1400" dirty="0"/>
                    </a:p>
                  </a:txBody>
                  <a:tcPr marL="68580" marR="68580" marT="34290" marB="34290"/>
                </a:tc>
                <a:tc>
                  <a:txBody>
                    <a:bodyPr/>
                    <a:lstStyle/>
                    <a:p>
                      <a:pPr algn="ctr"/>
                      <a:r>
                        <a:rPr lang="en-US" sz="1400" dirty="0" smtClean="0"/>
                        <a:t>Patents</a:t>
                      </a:r>
                      <a:endParaRPr lang="en-US" sz="1400" dirty="0"/>
                    </a:p>
                  </a:txBody>
                  <a:tcPr marL="68580" marR="68580" marT="34290" marB="34290"/>
                </a:tc>
                <a:tc>
                  <a:txBody>
                    <a:bodyPr/>
                    <a:lstStyle/>
                    <a:p>
                      <a:pPr algn="ctr"/>
                      <a:r>
                        <a:rPr lang="en-US" sz="1400" dirty="0" smtClean="0"/>
                        <a:t>% of Total</a:t>
                      </a:r>
                      <a:endParaRPr lang="en-US" sz="1400" dirty="0"/>
                    </a:p>
                  </a:txBody>
                  <a:tcPr marL="68580" marR="68580" marT="34290" marB="34290"/>
                </a:tc>
                <a:extLst>
                  <a:ext uri="{0D108BD9-81ED-4DB2-BD59-A6C34878D82A}">
                    <a16:rowId xmlns:a16="http://schemas.microsoft.com/office/drawing/2014/main" val="10000"/>
                  </a:ext>
                </a:extLst>
              </a:tr>
              <a:tr h="301223">
                <a:tc>
                  <a:txBody>
                    <a:bodyPr/>
                    <a:lstStyle/>
                    <a:p>
                      <a:pPr algn="ctr"/>
                      <a:r>
                        <a:rPr lang="en-US" sz="1400" dirty="0" smtClean="0"/>
                        <a:t>1</a:t>
                      </a:r>
                      <a:endParaRPr lang="en-US" sz="1400" dirty="0"/>
                    </a:p>
                  </a:txBody>
                  <a:tcPr marL="68580" marR="68580" marT="34290" marB="34290"/>
                </a:tc>
                <a:tc>
                  <a:txBody>
                    <a:bodyPr/>
                    <a:lstStyle/>
                    <a:p>
                      <a:pPr algn="ctr"/>
                      <a:r>
                        <a:rPr lang="en-US" sz="1400" dirty="0" smtClean="0"/>
                        <a:t>2932</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67.0%</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1"/>
                  </a:ext>
                </a:extLst>
              </a:tr>
              <a:tr h="301223">
                <a:tc>
                  <a:txBody>
                    <a:bodyPr/>
                    <a:lstStyle/>
                    <a:p>
                      <a:pPr algn="ctr"/>
                      <a:r>
                        <a:rPr lang="en-US" sz="1400" dirty="0" smtClean="0"/>
                        <a:t>2</a:t>
                      </a:r>
                      <a:endParaRPr lang="en-US" sz="1400" dirty="0"/>
                    </a:p>
                  </a:txBody>
                  <a:tcPr marL="68580" marR="68580" marT="34290" marB="34290"/>
                </a:tc>
                <a:tc>
                  <a:txBody>
                    <a:bodyPr/>
                    <a:lstStyle/>
                    <a:p>
                      <a:pPr algn="ctr"/>
                      <a:r>
                        <a:rPr lang="en-US" sz="1400" dirty="0" smtClean="0"/>
                        <a:t>885</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20.2%</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2"/>
                  </a:ext>
                </a:extLst>
              </a:tr>
              <a:tr h="301223">
                <a:tc>
                  <a:txBody>
                    <a:bodyPr/>
                    <a:lstStyle/>
                    <a:p>
                      <a:pPr algn="ctr"/>
                      <a:r>
                        <a:rPr lang="en-US" sz="1400" dirty="0" smtClean="0"/>
                        <a:t>3</a:t>
                      </a:r>
                      <a:endParaRPr lang="en-US" sz="1400" dirty="0"/>
                    </a:p>
                  </a:txBody>
                  <a:tcPr marL="68580" marR="68580" marT="34290" marB="34290"/>
                </a:tc>
                <a:tc>
                  <a:txBody>
                    <a:bodyPr/>
                    <a:lstStyle/>
                    <a:p>
                      <a:pPr algn="ctr"/>
                      <a:r>
                        <a:rPr lang="en-US" sz="1400" dirty="0" smtClean="0"/>
                        <a:t>256</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5.9%</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3"/>
                  </a:ext>
                </a:extLst>
              </a:tr>
              <a:tr h="301223">
                <a:tc>
                  <a:txBody>
                    <a:bodyPr/>
                    <a:lstStyle/>
                    <a:p>
                      <a:pPr algn="ctr"/>
                      <a:r>
                        <a:rPr lang="en-US" sz="1400" dirty="0" smtClean="0"/>
                        <a:t>4</a:t>
                      </a:r>
                      <a:endParaRPr lang="en-US" sz="1400" dirty="0"/>
                    </a:p>
                  </a:txBody>
                  <a:tcPr marL="68580" marR="68580" marT="34290" marB="34290"/>
                </a:tc>
                <a:tc>
                  <a:txBody>
                    <a:bodyPr/>
                    <a:lstStyle/>
                    <a:p>
                      <a:pPr algn="ctr"/>
                      <a:r>
                        <a:rPr lang="en-US" sz="1400" dirty="0" smtClean="0"/>
                        <a:t>142</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3.2%</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4"/>
                  </a:ext>
                </a:extLst>
              </a:tr>
              <a:tr h="301223">
                <a:tc>
                  <a:txBody>
                    <a:bodyPr/>
                    <a:lstStyle/>
                    <a:p>
                      <a:pPr algn="ctr"/>
                      <a:r>
                        <a:rPr lang="en-US" sz="1400" dirty="0" smtClean="0"/>
                        <a:t>5</a:t>
                      </a:r>
                      <a:endParaRPr lang="en-US" sz="1400" dirty="0"/>
                    </a:p>
                  </a:txBody>
                  <a:tcPr marL="68580" marR="68580" marT="34290" marB="34290"/>
                </a:tc>
                <a:tc>
                  <a:txBody>
                    <a:bodyPr/>
                    <a:lstStyle/>
                    <a:p>
                      <a:pPr algn="ctr"/>
                      <a:r>
                        <a:rPr lang="en-US" sz="1400" dirty="0" smtClean="0"/>
                        <a:t>54</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1.2%</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5"/>
                  </a:ext>
                </a:extLst>
              </a:tr>
              <a:tr h="301223">
                <a:tc>
                  <a:txBody>
                    <a:bodyPr/>
                    <a:lstStyle/>
                    <a:p>
                      <a:pPr algn="ctr"/>
                      <a:r>
                        <a:rPr lang="en-US" sz="1400" dirty="0" smtClean="0"/>
                        <a:t>6</a:t>
                      </a:r>
                      <a:endParaRPr lang="en-US" sz="1400" dirty="0"/>
                    </a:p>
                  </a:txBody>
                  <a:tcPr marL="68580" marR="68580" marT="34290" marB="34290"/>
                </a:tc>
                <a:tc>
                  <a:txBody>
                    <a:bodyPr/>
                    <a:lstStyle/>
                    <a:p>
                      <a:pPr algn="ctr"/>
                      <a:r>
                        <a:rPr lang="en-US" sz="1400" dirty="0" smtClean="0"/>
                        <a:t>52</a:t>
                      </a:r>
                      <a:endParaRPr lang="en-US" sz="1400" dirty="0"/>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1.2%</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6"/>
                  </a:ext>
                </a:extLst>
              </a:tr>
              <a:tr h="301223">
                <a:tc>
                  <a:txBody>
                    <a:bodyPr/>
                    <a:lstStyle/>
                    <a:p>
                      <a:pPr algn="ctr"/>
                      <a:r>
                        <a:rPr lang="en-US" sz="1400" dirty="0" smtClean="0"/>
                        <a:t>7 or more</a:t>
                      </a:r>
                    </a:p>
                  </a:txBody>
                  <a:tcPr marL="68580" marR="68580" marT="34290" marB="34290"/>
                </a:tc>
                <a:tc>
                  <a:txBody>
                    <a:bodyPr/>
                    <a:lstStyle/>
                    <a:p>
                      <a:pPr algn="ctr"/>
                      <a:r>
                        <a:rPr lang="en-US" sz="1400" dirty="0" smtClean="0"/>
                        <a:t>55</a:t>
                      </a:r>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1.3%</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7"/>
                  </a:ext>
                </a:extLst>
              </a:tr>
              <a:tr h="301223">
                <a:tc>
                  <a:txBody>
                    <a:bodyPr/>
                    <a:lstStyle/>
                    <a:p>
                      <a:pPr algn="ctr"/>
                      <a:r>
                        <a:rPr lang="en-US" sz="1400" dirty="0" smtClean="0"/>
                        <a:t>Total</a:t>
                      </a:r>
                    </a:p>
                  </a:txBody>
                  <a:tcPr marL="68580" marR="68580" marT="34290" marB="34290"/>
                </a:tc>
                <a:tc>
                  <a:txBody>
                    <a:bodyPr/>
                    <a:lstStyle/>
                    <a:p>
                      <a:pPr algn="ctr"/>
                      <a:r>
                        <a:rPr lang="en-US" sz="1400" dirty="0" smtClean="0"/>
                        <a:t>4376</a:t>
                      </a:r>
                    </a:p>
                  </a:txBody>
                  <a:tcPr marL="68580" marR="68580" marT="34290" marB="34290"/>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100%</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8"/>
                  </a:ext>
                </a:extLst>
              </a:tr>
            </a:tbl>
          </a:graphicData>
        </a:graphic>
      </p:graphicFrame>
      <p:graphicFrame>
        <p:nvGraphicFramePr>
          <p:cNvPr id="7" name="Chart 6" descr="" title=""/>
          <p:cNvGraphicFramePr/>
          <p:nvPr>
            <p:extLst>
              <p:ext uri="{D42A27DB-BD31-4B8C-83A1-F6EECF244321}">
                <p14:modId xmlns:p14="http://schemas.microsoft.com/office/powerpoint/2010/main" val="1402089315"/>
              </p:ext>
            </p:extLst>
          </p:nvPr>
        </p:nvGraphicFramePr>
        <p:xfrm>
          <a:off x="4019284" y="912839"/>
          <a:ext cx="5415643" cy="390978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descr="" title=""/>
          <p:cNvSpPr>
            <a:spLocks noGrp="1"/>
          </p:cNvSpPr>
          <p:nvPr>
            <p:ph type="sldNum" sz="quarter" idx="7"/>
          </p:nvPr>
        </p:nvSpPr>
        <p:spPr>
          <a:xfrm>
            <a:off x="8759444" y="5179951"/>
            <a:ext cx="333757" cy="166199"/>
          </a:xfrm>
        </p:spPr>
        <p:txBody>
          <a:bodyPr/>
          <a:lstStyle/>
          <a:p>
            <a:pPr marL="96583" defTabSz="685800"/>
            <a:fld id="{81D60167-4931-47E6-BA6A-407CBD079E47}" type="slidenum">
              <a:rPr lang="en-US"/>
              <a:pPr marL="96583" defTabSz="685800"/>
              <a:t>37</a:t>
            </a:fld>
            <a:endParaRPr lang="en-US" dirty="0"/>
          </a:p>
        </p:txBody>
      </p:sp>
      <p:sp>
        <p:nvSpPr>
          <p:cNvPr id="3" name="Footer Placeholder 2"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676416366"/>
      </p:ext>
    </p:extLst>
  </p:cSld>
  <p:clrMapOvr>
    <a:masterClrMapping/>
  </p:clrMapOvr>
  <p:timing>
    <p:tnLst>
      <p:par>
        <p:cTn id="1" dur="indefinite" restart="never" nodeType="tmRoot"/>
      </p:par>
    </p:tnLst>
  </p:timing>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a:xfrm>
            <a:off x="8797495" y="5163788"/>
            <a:ext cx="2133600" cy="166199"/>
          </a:xfrm>
        </p:spPr>
        <p:txBody>
          <a:bodyPr/>
          <a:lstStyle/>
          <a:p>
            <a:pPr defTabSz="685800"/>
            <a:fld id="{FD0CF2A8-0F06-0B4F-A023-17698AFBF42D}" type="slidenum">
              <a:rPr lang="en-US"/>
              <a:pPr defTabSz="685800"/>
              <a:t>38</a:t>
            </a:fld>
            <a:endParaRPr lang="en-US" dirty="0"/>
          </a:p>
        </p:txBody>
      </p:sp>
      <p:pic>
        <p:nvPicPr>
          <p:cNvPr id="4" name="Picture 3" descr="" title=""/>
          <p:cNvPicPr>
            <a:picLocks noChangeAspect="1"/>
          </p:cNvPicPr>
          <p:nvPr/>
        </p:nvPicPr>
        <p:blipFill>
          <a:blip r:embed="rId3"/>
          <a:stretch>
            <a:fillRect/>
          </a:stretch>
        </p:blipFill>
        <p:spPr>
          <a:xfrm>
            <a:off x="634440" y="1324011"/>
            <a:ext cx="7904290" cy="1713316"/>
          </a:xfrm>
          <a:prstGeom prst="rect">
            <a:avLst/>
          </a:prstGeom>
        </p:spPr>
      </p:pic>
      <p:sp>
        <p:nvSpPr>
          <p:cNvPr id="5" name="Chevron 4" descr="" title=""/>
          <p:cNvSpPr/>
          <p:nvPr/>
        </p:nvSpPr>
        <p:spPr>
          <a:xfrm rot="5400000">
            <a:off x="1332303" y="2823098"/>
            <a:ext cx="221719" cy="1037645"/>
          </a:xfrm>
          <a:prstGeom prst="chevron">
            <a:avLst>
              <a:gd name="adj" fmla="val 48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7" name="Chevron 6" descr="" title=""/>
          <p:cNvSpPr/>
          <p:nvPr/>
        </p:nvSpPr>
        <p:spPr>
          <a:xfrm rot="5400000">
            <a:off x="2281527" y="2840641"/>
            <a:ext cx="363474" cy="100256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8" name="Chevron 7" descr="" title=""/>
          <p:cNvSpPr/>
          <p:nvPr/>
        </p:nvSpPr>
        <p:spPr>
          <a:xfrm rot="5400000">
            <a:off x="5449575" y="675152"/>
            <a:ext cx="363474" cy="5333537"/>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9" name="TextBox 8" descr="" title=""/>
          <p:cNvSpPr txBox="1"/>
          <p:nvPr/>
        </p:nvSpPr>
        <p:spPr>
          <a:xfrm>
            <a:off x="2991952" y="834086"/>
            <a:ext cx="3189267" cy="415498"/>
          </a:xfrm>
          <a:prstGeom prst="rect">
            <a:avLst/>
          </a:prstGeom>
          <a:noFill/>
        </p:spPr>
        <p:txBody>
          <a:bodyPr wrap="square" rtlCol="0">
            <a:spAutoFit/>
          </a:bodyPr>
          <a:lstStyle/>
          <a:p>
            <a:pPr algn="ctr" defTabSz="685800"/>
            <a:r>
              <a:rPr lang="en-US" sz="2100" b="1" dirty="0">
                <a:solidFill>
                  <a:prstClr val="black"/>
                </a:solidFill>
                <a:latin typeface="Calibri"/>
              </a:rPr>
              <a:t>When </a:t>
            </a:r>
            <a:r>
              <a:rPr lang="en-US" sz="2100" b="1" dirty="0">
                <a:solidFill>
                  <a:srgbClr val="00B050"/>
                </a:solidFill>
                <a:latin typeface="Calibri"/>
              </a:rPr>
              <a:t>Petitions</a:t>
            </a:r>
            <a:r>
              <a:rPr lang="en-US" sz="2100" b="1" dirty="0">
                <a:solidFill>
                  <a:prstClr val="black"/>
                </a:solidFill>
                <a:latin typeface="Calibri"/>
              </a:rPr>
              <a:t> Are Filed</a:t>
            </a:r>
          </a:p>
        </p:txBody>
      </p:sp>
      <p:sp>
        <p:nvSpPr>
          <p:cNvPr id="11" name="Chevron 10" descr="" title=""/>
          <p:cNvSpPr/>
          <p:nvPr/>
        </p:nvSpPr>
        <p:spPr>
          <a:xfrm rot="5400000">
            <a:off x="1343520" y="2741001"/>
            <a:ext cx="181740" cy="1020103"/>
          </a:xfrm>
          <a:prstGeom prst="chevron">
            <a:avLst>
              <a:gd name="adj" fmla="val 4835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12" name="TextBox 11" descr="" title=""/>
          <p:cNvSpPr txBox="1"/>
          <p:nvPr/>
        </p:nvSpPr>
        <p:spPr>
          <a:xfrm>
            <a:off x="1070097" y="3523657"/>
            <a:ext cx="781216" cy="507831"/>
          </a:xfrm>
          <a:prstGeom prst="rect">
            <a:avLst/>
          </a:prstGeom>
          <a:noFill/>
        </p:spPr>
        <p:txBody>
          <a:bodyPr wrap="square" rtlCol="0">
            <a:spAutoFit/>
          </a:bodyPr>
          <a:lstStyle/>
          <a:p>
            <a:pPr defTabSz="685800"/>
            <a:r>
              <a:rPr lang="en-US" sz="1350" dirty="0">
                <a:solidFill>
                  <a:prstClr val="black"/>
                </a:solidFill>
                <a:latin typeface="Calibri"/>
              </a:rPr>
              <a:t>Before POPR</a:t>
            </a:r>
          </a:p>
        </p:txBody>
      </p:sp>
      <p:sp>
        <p:nvSpPr>
          <p:cNvPr id="13" name="TextBox 12" descr="" title=""/>
          <p:cNvSpPr txBox="1"/>
          <p:nvPr/>
        </p:nvSpPr>
        <p:spPr>
          <a:xfrm>
            <a:off x="2107743" y="3520951"/>
            <a:ext cx="781216" cy="507831"/>
          </a:xfrm>
          <a:prstGeom prst="rect">
            <a:avLst/>
          </a:prstGeom>
          <a:noFill/>
        </p:spPr>
        <p:txBody>
          <a:bodyPr wrap="square" rtlCol="0">
            <a:spAutoFit/>
          </a:bodyPr>
          <a:lstStyle/>
          <a:p>
            <a:pPr algn="ctr" defTabSz="685800"/>
            <a:r>
              <a:rPr lang="en-US" sz="1350" dirty="0">
                <a:solidFill>
                  <a:prstClr val="black"/>
                </a:solidFill>
                <a:latin typeface="Calibri"/>
              </a:rPr>
              <a:t>Before</a:t>
            </a:r>
          </a:p>
          <a:p>
            <a:pPr algn="ctr" defTabSz="685800"/>
            <a:r>
              <a:rPr lang="en-US" sz="1350" dirty="0">
                <a:solidFill>
                  <a:prstClr val="black"/>
                </a:solidFill>
                <a:latin typeface="Calibri"/>
              </a:rPr>
              <a:t>DI</a:t>
            </a:r>
          </a:p>
        </p:txBody>
      </p:sp>
      <p:sp>
        <p:nvSpPr>
          <p:cNvPr id="14" name="TextBox 13" descr="" title=""/>
          <p:cNvSpPr txBox="1"/>
          <p:nvPr/>
        </p:nvSpPr>
        <p:spPr>
          <a:xfrm>
            <a:off x="5240704" y="3520951"/>
            <a:ext cx="781216" cy="300082"/>
          </a:xfrm>
          <a:prstGeom prst="rect">
            <a:avLst/>
          </a:prstGeom>
          <a:noFill/>
        </p:spPr>
        <p:txBody>
          <a:bodyPr wrap="square" rtlCol="0">
            <a:spAutoFit/>
          </a:bodyPr>
          <a:lstStyle/>
          <a:p>
            <a:pPr defTabSz="685800"/>
            <a:r>
              <a:rPr lang="en-US" sz="1350" dirty="0">
                <a:solidFill>
                  <a:prstClr val="black"/>
                </a:solidFill>
                <a:latin typeface="Calibri"/>
              </a:rPr>
              <a:t>After DI</a:t>
            </a:r>
          </a:p>
        </p:txBody>
      </p:sp>
      <p:sp>
        <p:nvSpPr>
          <p:cNvPr id="15" name="TextBox 14" descr="" title=""/>
          <p:cNvSpPr txBox="1"/>
          <p:nvPr/>
        </p:nvSpPr>
        <p:spPr>
          <a:xfrm>
            <a:off x="1524442" y="2175368"/>
            <a:ext cx="781216" cy="300082"/>
          </a:xfrm>
          <a:prstGeom prst="rect">
            <a:avLst/>
          </a:prstGeom>
          <a:noFill/>
        </p:spPr>
        <p:txBody>
          <a:bodyPr wrap="square" rtlCol="0">
            <a:spAutoFit/>
          </a:bodyPr>
          <a:lstStyle/>
          <a:p>
            <a:pPr algn="ctr" defTabSz="685800"/>
            <a:r>
              <a:rPr lang="en-US" sz="1350" dirty="0">
                <a:solidFill>
                  <a:prstClr val="black"/>
                </a:solidFill>
                <a:latin typeface="Calibri"/>
              </a:rPr>
              <a:t>“POPR”</a:t>
            </a:r>
          </a:p>
        </p:txBody>
      </p:sp>
      <p:sp>
        <p:nvSpPr>
          <p:cNvPr id="19" name="TextBox 18" descr="" title=""/>
          <p:cNvSpPr txBox="1"/>
          <p:nvPr/>
        </p:nvSpPr>
        <p:spPr>
          <a:xfrm>
            <a:off x="2498350" y="2180669"/>
            <a:ext cx="781216" cy="300082"/>
          </a:xfrm>
          <a:prstGeom prst="rect">
            <a:avLst/>
          </a:prstGeom>
          <a:noFill/>
        </p:spPr>
        <p:txBody>
          <a:bodyPr wrap="square" rtlCol="0">
            <a:spAutoFit/>
          </a:bodyPr>
          <a:lstStyle/>
          <a:p>
            <a:pPr algn="ctr" defTabSz="685800"/>
            <a:r>
              <a:rPr lang="en-US" sz="1350" dirty="0">
                <a:solidFill>
                  <a:prstClr val="black"/>
                </a:solidFill>
                <a:latin typeface="Calibri"/>
              </a:rPr>
              <a:t>“DI”</a:t>
            </a:r>
          </a:p>
        </p:txBody>
      </p:sp>
      <p:cxnSp>
        <p:nvCxnSpPr>
          <p:cNvPr id="20" name="Straight Connector 19" descr="" title=""/>
          <p:cNvCxnSpPr/>
          <p:nvPr/>
        </p:nvCxnSpPr>
        <p:spPr>
          <a:xfrm>
            <a:off x="924338" y="2715442"/>
            <a:ext cx="0" cy="4447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descr="" title=""/>
          <p:cNvCxnSpPr/>
          <p:nvPr/>
        </p:nvCxnSpPr>
        <p:spPr>
          <a:xfrm>
            <a:off x="1961984" y="2715442"/>
            <a:ext cx="0" cy="4447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descr="" title=""/>
          <p:cNvCxnSpPr/>
          <p:nvPr/>
        </p:nvCxnSpPr>
        <p:spPr>
          <a:xfrm>
            <a:off x="8298080" y="2715440"/>
            <a:ext cx="0" cy="4447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descr="" title=""/>
          <p:cNvCxnSpPr/>
          <p:nvPr/>
        </p:nvCxnSpPr>
        <p:spPr>
          <a:xfrm>
            <a:off x="2964544" y="2715441"/>
            <a:ext cx="0" cy="4447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4" name="TextBox 23" descr="" title=""/>
          <p:cNvSpPr txBox="1"/>
          <p:nvPr/>
        </p:nvSpPr>
        <p:spPr>
          <a:xfrm>
            <a:off x="7907472" y="2132776"/>
            <a:ext cx="781216" cy="300082"/>
          </a:xfrm>
          <a:prstGeom prst="rect">
            <a:avLst/>
          </a:prstGeom>
          <a:noFill/>
        </p:spPr>
        <p:txBody>
          <a:bodyPr wrap="square" rtlCol="0">
            <a:spAutoFit/>
          </a:bodyPr>
          <a:lstStyle/>
          <a:p>
            <a:pPr algn="ctr" defTabSz="685800"/>
            <a:r>
              <a:rPr lang="en-US" sz="1350" dirty="0">
                <a:solidFill>
                  <a:prstClr val="black"/>
                </a:solidFill>
                <a:latin typeface="Calibri"/>
              </a:rPr>
              <a:t>“FWD”</a:t>
            </a:r>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041333"/>
      </p:ext>
    </p:extLst>
  </p:cSld>
  <p:clrMapOvr>
    <a:masterClrMapping/>
  </p:clrMapOvr>
  <p:timing>
    <p:tnLst>
      <p:par>
        <p:cTn id="1" dur="indefinite" restart="never" nodeType="tmRoot"/>
      </p:par>
    </p:tnLst>
  </p:timing>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p:cNvPicPr>
            <a:picLocks noChangeAspect="1"/>
          </p:cNvPicPr>
          <p:nvPr/>
        </p:nvPicPr>
        <p:blipFill>
          <a:blip r:embed="rId3"/>
          <a:stretch>
            <a:fillRect/>
          </a:stretch>
        </p:blipFill>
        <p:spPr>
          <a:xfrm>
            <a:off x="84306" y="723900"/>
            <a:ext cx="8982075" cy="4648456"/>
          </a:xfrm>
          <a:prstGeom prst="rect">
            <a:avLst/>
          </a:prstGeom>
        </p:spPr>
      </p:pic>
      <p:sp>
        <p:nvSpPr>
          <p:cNvPr id="2" name="Footer Placeholder 1"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317511570"/>
      </p:ext>
    </p:extLst>
  </p:cSld>
  <p:clrMapOvr>
    <a:masterClrMapping/>
  </p:clrMapOvr>
  <p:timing>
    <p:tnLst>
      <p:par>
        <p:cTn id="1" dur="indefinite" restart="never" nodeType="tmRoot"/>
      </p:par>
    </p:tnLst>
  </p:timing>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txBox="1">
            <a:spLocks noGrp="1"/>
          </p:cNvSpPr>
          <p:nvPr>
            <p:ph type="title"/>
          </p:nvPr>
        </p:nvSpPr>
        <p:spPr>
          <a:prstGeom prst="rect">
            <a:avLst/>
          </a:prstGeom>
        </p:spPr>
        <p:txBody>
          <a:bodyPr vert="horz" wrap="square" lIns="0" tIns="146580" rIns="0" bIns="0" rtlCol="0">
            <a:spAutoFit/>
          </a:bodyPr>
          <a:lstStyle/>
          <a:p>
            <a:pPr marL="2467610">
              <a:lnSpc>
                <a:spcPct val="100000"/>
              </a:lnSpc>
            </a:pPr>
            <a:r>
              <a:rPr sz="3300" spc="15" dirty="0">
                <a:solidFill>
                  <a:srgbClr val="585857"/>
                </a:solidFill>
                <a:latin typeface="Segoe UI"/>
                <a:cs typeface="Segoe UI"/>
              </a:rPr>
              <a:t>USPT</a:t>
            </a:r>
            <a:r>
              <a:rPr sz="3300" spc="25" dirty="0">
                <a:solidFill>
                  <a:srgbClr val="585857"/>
                </a:solidFill>
                <a:latin typeface="Segoe UI"/>
                <a:cs typeface="Segoe UI"/>
              </a:rPr>
              <a:t>O</a:t>
            </a:r>
            <a:r>
              <a:rPr sz="3300" spc="-10" dirty="0">
                <a:solidFill>
                  <a:srgbClr val="585857"/>
                </a:solidFill>
                <a:latin typeface="Segoe UI"/>
                <a:cs typeface="Segoe UI"/>
              </a:rPr>
              <a:t> </a:t>
            </a:r>
            <a:r>
              <a:rPr sz="3300" spc="10" dirty="0">
                <a:solidFill>
                  <a:srgbClr val="585857"/>
                </a:solidFill>
                <a:latin typeface="Segoe UI"/>
                <a:cs typeface="Segoe UI"/>
              </a:rPr>
              <a:t>Locations</a:t>
            </a:r>
            <a:endParaRPr sz="3300" dirty="0">
              <a:latin typeface="Segoe UI"/>
              <a:cs typeface="Segoe UI"/>
            </a:endParaRPr>
          </a:p>
        </p:txBody>
      </p:sp>
      <p:sp>
        <p:nvSpPr>
          <p:cNvPr id="3" name="object 3" descr="" title=""/>
          <p:cNvSpPr/>
          <p:nvPr/>
        </p:nvSpPr>
        <p:spPr>
          <a:xfrm>
            <a:off x="381000" y="1011854"/>
            <a:ext cx="7048500" cy="4450080"/>
          </a:xfrm>
          <a:prstGeom prst="rect">
            <a:avLst/>
          </a:prstGeom>
          <a:blipFill>
            <a:blip r:embed="rId3" cstate="print"/>
            <a:stretch>
              <a:fillRect/>
            </a:stretch>
          </a:blipFill>
        </p:spPr>
        <p:txBody>
          <a:bodyPr wrap="square" lIns="0" tIns="0" rIns="0" bIns="0" rtlCol="0"/>
          <a:lstStyle/>
          <a:p>
            <a:endParaRPr dirty="0"/>
          </a:p>
        </p:txBody>
      </p:sp>
      <p:sp>
        <p:nvSpPr>
          <p:cNvPr id="9" name="object 9" descr="" title=""/>
          <p:cNvSpPr txBox="1"/>
          <p:nvPr/>
        </p:nvSpPr>
        <p:spPr>
          <a:xfrm>
            <a:off x="1880360" y="5263551"/>
            <a:ext cx="6956603" cy="307975"/>
          </a:xfrm>
          <a:prstGeom prst="rect">
            <a:avLst/>
          </a:prstGeom>
        </p:spPr>
        <p:txBody>
          <a:bodyPr vert="horz" wrap="square" lIns="0" tIns="0" rIns="0" bIns="0" rtlCol="0">
            <a:spAutoFit/>
          </a:bodyPr>
          <a:lstStyle/>
          <a:p>
            <a:pPr marR="5080" algn="r">
              <a:lnSpc>
                <a:spcPts val="1320"/>
              </a:lnSpc>
            </a:pPr>
            <a:r>
              <a:rPr sz="1200" dirty="0">
                <a:solidFill>
                  <a:srgbClr val="273B55"/>
                </a:solidFill>
                <a:latin typeface="Segoe UI"/>
                <a:cs typeface="Segoe UI"/>
              </a:rPr>
              <a:t>4</a:t>
            </a:r>
            <a:endParaRPr sz="1200" dirty="0">
              <a:latin typeface="Segoe UI"/>
              <a:cs typeface="Segoe UI"/>
            </a:endParaRPr>
          </a:p>
          <a:p>
            <a:pPr marL="12700">
              <a:lnSpc>
                <a:spcPts val="1080"/>
              </a:lnSpc>
            </a:pPr>
            <a:r>
              <a:rPr sz="1000" spc="-10" dirty="0">
                <a:latin typeface="Calibri"/>
                <a:cs typeface="Calibri"/>
              </a:rPr>
              <a:t>*</a:t>
            </a:r>
            <a:r>
              <a:rPr sz="1000" spc="-5" dirty="0">
                <a:latin typeface="Calibri"/>
                <a:cs typeface="Calibri"/>
              </a:rPr>
              <a:t>Al</a:t>
            </a:r>
            <a:r>
              <a:rPr sz="1000" spc="-15" dirty="0">
                <a:latin typeface="Calibri"/>
                <a:cs typeface="Calibri"/>
              </a:rPr>
              <a:t>e</a:t>
            </a:r>
            <a:r>
              <a:rPr sz="1000" spc="-10" dirty="0">
                <a:latin typeface="Calibri"/>
                <a:cs typeface="Calibri"/>
              </a:rPr>
              <a:t>x</a:t>
            </a:r>
            <a:r>
              <a:rPr sz="1000" spc="-5" dirty="0">
                <a:latin typeface="Calibri"/>
                <a:cs typeface="Calibri"/>
              </a:rPr>
              <a:t>andria,</a:t>
            </a:r>
            <a:r>
              <a:rPr sz="1000" dirty="0">
                <a:latin typeface="Calibri"/>
                <a:cs typeface="Calibri"/>
              </a:rPr>
              <a:t> </a:t>
            </a:r>
            <a:r>
              <a:rPr sz="1000" spc="-15" dirty="0">
                <a:latin typeface="Calibri"/>
                <a:cs typeface="Calibri"/>
              </a:rPr>
              <a:t>V</a:t>
            </a:r>
            <a:r>
              <a:rPr sz="1000" spc="-5" dirty="0">
                <a:latin typeface="Calibri"/>
                <a:cs typeface="Calibri"/>
              </a:rPr>
              <a:t>a.</a:t>
            </a:r>
            <a:r>
              <a:rPr sz="1000" spc="-10" dirty="0">
                <a:latin typeface="Calibri"/>
                <a:cs typeface="Calibri"/>
              </a:rPr>
              <a:t> </a:t>
            </a:r>
            <a:r>
              <a:rPr sz="1000" spc="-5" dirty="0">
                <a:latin typeface="Calibri"/>
                <a:cs typeface="Calibri"/>
              </a:rPr>
              <a:t>count</a:t>
            </a:r>
            <a:r>
              <a:rPr sz="1000" spc="-10" dirty="0">
                <a:latin typeface="Calibri"/>
                <a:cs typeface="Calibri"/>
              </a:rPr>
              <a:t> </a:t>
            </a:r>
            <a:r>
              <a:rPr sz="1000" spc="-5" dirty="0">
                <a:latin typeface="Calibri"/>
                <a:cs typeface="Calibri"/>
              </a:rPr>
              <a:t>includ</a:t>
            </a:r>
            <a:r>
              <a:rPr sz="1000" spc="-10" dirty="0">
                <a:latin typeface="Calibri"/>
                <a:cs typeface="Calibri"/>
              </a:rPr>
              <a:t>e</a:t>
            </a:r>
            <a:r>
              <a:rPr sz="1000" spc="-5" dirty="0">
                <a:latin typeface="Calibri"/>
                <a:cs typeface="Calibri"/>
              </a:rPr>
              <a:t>s</a:t>
            </a:r>
            <a:r>
              <a:rPr sz="1000" spc="-10" dirty="0">
                <a:latin typeface="Calibri"/>
                <a:cs typeface="Calibri"/>
              </a:rPr>
              <a:t> </a:t>
            </a:r>
            <a:r>
              <a:rPr sz="1000" spc="-5" dirty="0">
                <a:latin typeface="Calibri"/>
                <a:cs typeface="Calibri"/>
              </a:rPr>
              <a:t>judg</a:t>
            </a:r>
            <a:r>
              <a:rPr sz="1000" spc="-10" dirty="0">
                <a:latin typeface="Calibri"/>
                <a:cs typeface="Calibri"/>
              </a:rPr>
              <a:t>e</a:t>
            </a:r>
            <a:r>
              <a:rPr sz="1000" spc="-5" dirty="0">
                <a:latin typeface="Calibri"/>
                <a:cs typeface="Calibri"/>
              </a:rPr>
              <a:t>s</a:t>
            </a:r>
            <a:r>
              <a:rPr sz="1000" spc="5" dirty="0">
                <a:latin typeface="Calibri"/>
                <a:cs typeface="Calibri"/>
              </a:rPr>
              <a:t> </a:t>
            </a:r>
            <a:r>
              <a:rPr sz="1000" spc="-15" dirty="0">
                <a:latin typeface="Calibri"/>
                <a:cs typeface="Calibri"/>
              </a:rPr>
              <a:t>w</a:t>
            </a:r>
            <a:r>
              <a:rPr sz="1000" spc="-10" dirty="0">
                <a:latin typeface="Calibri"/>
                <a:cs typeface="Calibri"/>
              </a:rPr>
              <a:t>ho </a:t>
            </a:r>
            <a:r>
              <a:rPr sz="1000" spc="-5" dirty="0">
                <a:latin typeface="Calibri"/>
                <a:cs typeface="Calibri"/>
              </a:rPr>
              <a:t>participate in </a:t>
            </a:r>
            <a:r>
              <a:rPr sz="1000" spc="-15" dirty="0">
                <a:latin typeface="Calibri"/>
                <a:cs typeface="Calibri"/>
              </a:rPr>
              <a:t>T</a:t>
            </a:r>
            <a:r>
              <a:rPr sz="1000" spc="-5" dirty="0">
                <a:latin typeface="Calibri"/>
                <a:cs typeface="Calibri"/>
              </a:rPr>
              <a:t>EAPP.</a:t>
            </a:r>
            <a:endParaRPr sz="1000" dirty="0">
              <a:latin typeface="Calibri"/>
              <a:cs typeface="Calibri"/>
            </a:endParaRPr>
          </a:p>
        </p:txBody>
      </p:sp>
      <p:sp>
        <p:nvSpPr>
          <p:cNvPr id="10" name="TextBox 9" descr="" title=""/>
          <p:cNvSpPr txBox="1"/>
          <p:nvPr/>
        </p:nvSpPr>
        <p:spPr>
          <a:xfrm>
            <a:off x="914400" y="2694827"/>
            <a:ext cx="550151" cy="338554"/>
          </a:xfrm>
          <a:prstGeom prst="rect">
            <a:avLst/>
          </a:prstGeom>
          <a:noFill/>
        </p:spPr>
        <p:txBody>
          <a:bodyPr wrap="none" rtlCol="0">
            <a:spAutoFit/>
          </a:bodyPr>
          <a:lstStyle/>
          <a:p>
            <a:r>
              <a:rPr lang="en-US" sz="1600" b="1" dirty="0" smtClean="0">
                <a:solidFill>
                  <a:schemeClr val="accent2">
                    <a:lumMod val="75000"/>
                  </a:schemeClr>
                </a:solidFill>
                <a:latin typeface="Arial" panose="020B0604020202020204" pitchFamily="34" charset="0"/>
                <a:cs typeface="Arial" panose="020B0604020202020204" pitchFamily="34" charset="0"/>
              </a:rPr>
              <a:t>(18)</a:t>
            </a:r>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
        <p:nvSpPr>
          <p:cNvPr id="11" name="TextBox 10" descr="" title=""/>
          <p:cNvSpPr txBox="1"/>
          <p:nvPr/>
        </p:nvSpPr>
        <p:spPr>
          <a:xfrm>
            <a:off x="3033725" y="2488516"/>
            <a:ext cx="550151" cy="338554"/>
          </a:xfrm>
          <a:prstGeom prst="rect">
            <a:avLst/>
          </a:prstGeom>
          <a:noFill/>
        </p:spPr>
        <p:txBody>
          <a:bodyPr wrap="none" rtlCol="0">
            <a:spAutoFit/>
          </a:bodyPr>
          <a:lstStyle/>
          <a:p>
            <a:r>
              <a:rPr lang="en-US" sz="1600" b="1" dirty="0" smtClean="0">
                <a:solidFill>
                  <a:schemeClr val="accent2">
                    <a:lumMod val="75000"/>
                  </a:schemeClr>
                </a:solidFill>
                <a:latin typeface="Arial" panose="020B0604020202020204" pitchFamily="34" charset="0"/>
                <a:cs typeface="Arial" panose="020B0604020202020204" pitchFamily="34" charset="0"/>
              </a:rPr>
              <a:t>(12)</a:t>
            </a:r>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
        <p:nvSpPr>
          <p:cNvPr id="12" name="TextBox 11" descr="" title=""/>
          <p:cNvSpPr txBox="1"/>
          <p:nvPr/>
        </p:nvSpPr>
        <p:spPr>
          <a:xfrm>
            <a:off x="6172200" y="2781300"/>
            <a:ext cx="663964" cy="338554"/>
          </a:xfrm>
          <a:prstGeom prst="rect">
            <a:avLst/>
          </a:prstGeom>
          <a:noFill/>
        </p:spPr>
        <p:txBody>
          <a:bodyPr wrap="none" rtlCol="0">
            <a:spAutoFit/>
          </a:bodyPr>
          <a:lstStyle/>
          <a:p>
            <a:r>
              <a:rPr lang="en-US" sz="1600" b="1" dirty="0" smtClean="0">
                <a:solidFill>
                  <a:schemeClr val="accent2">
                    <a:lumMod val="75000"/>
                  </a:schemeClr>
                </a:solidFill>
                <a:latin typeface="Arial" panose="020B0604020202020204" pitchFamily="34" charset="0"/>
                <a:cs typeface="Arial" panose="020B0604020202020204" pitchFamily="34" charset="0"/>
              </a:rPr>
              <a:t>(217)</a:t>
            </a:r>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TextBox 12" descr="" title=""/>
          <p:cNvSpPr txBox="1"/>
          <p:nvPr/>
        </p:nvSpPr>
        <p:spPr>
          <a:xfrm>
            <a:off x="3355099" y="3852251"/>
            <a:ext cx="550151" cy="338554"/>
          </a:xfrm>
          <a:prstGeom prst="rect">
            <a:avLst/>
          </a:prstGeom>
          <a:noFill/>
        </p:spPr>
        <p:txBody>
          <a:bodyPr wrap="none" rtlCol="0">
            <a:spAutoFit/>
          </a:bodyPr>
          <a:lstStyle/>
          <a:p>
            <a:r>
              <a:rPr lang="en-US" sz="1600" b="1" dirty="0" smtClean="0">
                <a:solidFill>
                  <a:schemeClr val="accent2">
                    <a:lumMod val="75000"/>
                  </a:schemeClr>
                </a:solidFill>
                <a:latin typeface="Arial" panose="020B0604020202020204" pitchFamily="34" charset="0"/>
                <a:cs typeface="Arial" panose="020B0604020202020204" pitchFamily="34" charset="0"/>
              </a:rPr>
              <a:t>(13)</a:t>
            </a:r>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
        <p:nvSpPr>
          <p:cNvPr id="14" name="TextBox 13" descr="" title=""/>
          <p:cNvSpPr txBox="1"/>
          <p:nvPr/>
        </p:nvSpPr>
        <p:spPr>
          <a:xfrm>
            <a:off x="4953000" y="2133078"/>
            <a:ext cx="436338" cy="338554"/>
          </a:xfrm>
          <a:prstGeom prst="rect">
            <a:avLst/>
          </a:prstGeom>
          <a:noFill/>
        </p:spPr>
        <p:txBody>
          <a:bodyPr wrap="none" rtlCol="0">
            <a:spAutoFit/>
          </a:bodyPr>
          <a:lstStyle/>
          <a:p>
            <a:r>
              <a:rPr lang="en-US" sz="1600" b="1" dirty="0" smtClean="0">
                <a:solidFill>
                  <a:schemeClr val="accent2">
                    <a:lumMod val="75000"/>
                  </a:schemeClr>
                </a:solidFill>
                <a:latin typeface="Arial" panose="020B0604020202020204" pitchFamily="34" charset="0"/>
                <a:cs typeface="Arial" panose="020B0604020202020204" pitchFamily="34" charset="0"/>
              </a:rPr>
              <a:t>(9)</a:t>
            </a:r>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76830783"/>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2" name="Oval 31" descr="" title=""/>
          <p:cNvSpPr/>
          <p:nvPr/>
        </p:nvSpPr>
        <p:spPr>
          <a:xfrm>
            <a:off x="3239071" y="2210241"/>
            <a:ext cx="1722401" cy="1722401"/>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1" name="Pie 30" descr="" title=""/>
          <p:cNvSpPr/>
          <p:nvPr/>
        </p:nvSpPr>
        <p:spPr>
          <a:xfrm>
            <a:off x="3246843" y="2215374"/>
            <a:ext cx="1616323" cy="1650452"/>
          </a:xfrm>
          <a:prstGeom prst="pie">
            <a:avLst>
              <a:gd name="adj1" fmla="val 11952176"/>
              <a:gd name="adj2" fmla="val 15898771"/>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13" name="TextBox 12" descr="" title=""/>
          <p:cNvSpPr txBox="1"/>
          <p:nvPr/>
        </p:nvSpPr>
        <p:spPr>
          <a:xfrm>
            <a:off x="-586694" y="574545"/>
            <a:ext cx="5241897" cy="1107996"/>
          </a:xfrm>
          <a:prstGeom prst="rect">
            <a:avLst/>
          </a:prstGeom>
          <a:noFill/>
        </p:spPr>
        <p:txBody>
          <a:bodyPr wrap="square" rtlCol="0">
            <a:spAutoFit/>
          </a:bodyPr>
          <a:lstStyle/>
          <a:p>
            <a:pPr algn="ctr" defTabSz="685800"/>
            <a:r>
              <a:rPr lang="en-US" sz="2400" b="1" dirty="0">
                <a:solidFill>
                  <a:prstClr val="black"/>
                </a:solidFill>
                <a:latin typeface="Calibri"/>
              </a:rPr>
              <a:t>Multiple Petition Study </a:t>
            </a:r>
          </a:p>
          <a:p>
            <a:pPr algn="ctr" defTabSz="685800"/>
            <a:r>
              <a:rPr lang="en-US" i="1" dirty="0">
                <a:solidFill>
                  <a:prstClr val="black"/>
                </a:solidFill>
                <a:latin typeface="Calibri"/>
              </a:rPr>
              <a:t>Who are post-DI </a:t>
            </a:r>
            <a:r>
              <a:rPr lang="en-US" i="1" dirty="0">
                <a:solidFill>
                  <a:srgbClr val="FF0000"/>
                </a:solidFill>
                <a:latin typeface="Calibri"/>
              </a:rPr>
              <a:t>Petitioners</a:t>
            </a:r>
            <a:r>
              <a:rPr lang="en-US" i="1" dirty="0">
                <a:solidFill>
                  <a:prstClr val="black"/>
                </a:solidFill>
                <a:latin typeface="Calibri"/>
              </a:rPr>
              <a:t>?</a:t>
            </a:r>
            <a:endParaRPr lang="en-US" dirty="0">
              <a:solidFill>
                <a:prstClr val="black"/>
              </a:solidFill>
              <a:latin typeface="Calibri"/>
            </a:endParaRPr>
          </a:p>
          <a:p>
            <a:pPr marL="342900" indent="-342900" defTabSz="685800">
              <a:buFont typeface="Arial" panose="020B0604020202020204" pitchFamily="34" charset="0"/>
              <a:buChar char="•"/>
            </a:pPr>
            <a:endParaRPr lang="en-US" sz="2400" dirty="0">
              <a:solidFill>
                <a:prstClr val="black"/>
              </a:solidFill>
              <a:latin typeface="Calibri"/>
            </a:endParaRPr>
          </a:p>
        </p:txBody>
      </p:sp>
      <p:sp>
        <p:nvSpPr>
          <p:cNvPr id="14" name="TextBox 13" descr="" title=""/>
          <p:cNvSpPr txBox="1"/>
          <p:nvPr/>
        </p:nvSpPr>
        <p:spPr>
          <a:xfrm>
            <a:off x="196086" y="4997080"/>
            <a:ext cx="7266640" cy="300082"/>
          </a:xfrm>
          <a:prstGeom prst="rect">
            <a:avLst/>
          </a:prstGeom>
          <a:noFill/>
        </p:spPr>
        <p:txBody>
          <a:bodyPr wrap="square" rtlCol="0">
            <a:spAutoFit/>
          </a:bodyPr>
          <a:lstStyle/>
          <a:p>
            <a:pPr defTabSz="685800"/>
            <a:r>
              <a:rPr lang="en-US" sz="1350" dirty="0">
                <a:solidFill>
                  <a:prstClr val="black"/>
                </a:solidFill>
                <a:latin typeface="Calibri"/>
              </a:rPr>
              <a:t>*</a:t>
            </a:r>
            <a:r>
              <a:rPr lang="en-US" sz="900" dirty="0">
                <a:solidFill>
                  <a:prstClr val="black"/>
                </a:solidFill>
                <a:latin typeface="Calibri"/>
              </a:rPr>
              <a:t>Random sample taken on 3/1/17 using data through 2/28/17 </a:t>
            </a:r>
          </a:p>
        </p:txBody>
      </p:sp>
      <p:sp>
        <p:nvSpPr>
          <p:cNvPr id="2" name="Slide Number Placeholder 1" descr="" title=""/>
          <p:cNvSpPr>
            <a:spLocks noGrp="1"/>
          </p:cNvSpPr>
          <p:nvPr>
            <p:ph type="sldNum" sz="quarter" idx="7"/>
          </p:nvPr>
        </p:nvSpPr>
        <p:spPr>
          <a:xfrm>
            <a:off x="8803893" y="5179951"/>
            <a:ext cx="340107" cy="166199"/>
          </a:xfrm>
        </p:spPr>
        <p:txBody>
          <a:bodyPr/>
          <a:lstStyle/>
          <a:p>
            <a:pPr marL="96583" defTabSz="685800"/>
            <a:fld id="{81D60167-4931-47E6-BA6A-407CBD079E47}" type="slidenum">
              <a:rPr lang="en-US"/>
              <a:pPr marL="96583" defTabSz="685800"/>
              <a:t>40</a:t>
            </a:fld>
            <a:endParaRPr lang="en-US" dirty="0"/>
          </a:p>
        </p:txBody>
      </p:sp>
      <p:sp>
        <p:nvSpPr>
          <p:cNvPr id="4" name="Rectangle 3" descr="" title=""/>
          <p:cNvSpPr/>
          <p:nvPr/>
        </p:nvSpPr>
        <p:spPr>
          <a:xfrm>
            <a:off x="5267740" y="928658"/>
            <a:ext cx="3536153" cy="1708160"/>
          </a:xfrm>
          <a:prstGeom prst="rect">
            <a:avLst/>
          </a:prstGeom>
          <a:ln w="38100">
            <a:solidFill>
              <a:schemeClr val="accent3"/>
            </a:solidFill>
          </a:ln>
        </p:spPr>
        <p:txBody>
          <a:bodyPr wrap="square">
            <a:spAutoFit/>
          </a:bodyPr>
          <a:lstStyle/>
          <a:p>
            <a:pPr defTabSz="685800"/>
            <a:r>
              <a:rPr lang="en-US" sz="1500" dirty="0">
                <a:solidFill>
                  <a:prstClr val="black"/>
                </a:solidFill>
                <a:latin typeface="Calibri"/>
              </a:rPr>
              <a:t>9-10% of petitions filed by:</a:t>
            </a:r>
          </a:p>
          <a:p>
            <a:pPr marL="342900" indent="-342900" defTabSz="685800">
              <a:buFont typeface="Arial" panose="020B0604020202020204" pitchFamily="34" charset="0"/>
              <a:buChar char="•"/>
            </a:pPr>
            <a:r>
              <a:rPr lang="en-US" sz="1500" dirty="0">
                <a:solidFill>
                  <a:prstClr val="black"/>
                </a:solidFill>
                <a:latin typeface="Calibri"/>
              </a:rPr>
              <a:t>Defendant-Petitioner; or</a:t>
            </a:r>
          </a:p>
          <a:p>
            <a:pPr marL="342900" indent="-342900" defTabSz="685800">
              <a:buFont typeface="Arial" panose="020B0604020202020204" pitchFamily="34" charset="0"/>
              <a:buChar char="•"/>
            </a:pPr>
            <a:r>
              <a:rPr lang="en-US" sz="1500" dirty="0">
                <a:solidFill>
                  <a:prstClr val="black"/>
                </a:solidFill>
                <a:latin typeface="Calibri"/>
              </a:rPr>
              <a:t> Same or Different Petitioner</a:t>
            </a:r>
          </a:p>
          <a:p>
            <a:pPr marL="685800" lvl="1" indent="-342900" defTabSz="685800">
              <a:buFont typeface="Arial" panose="020B0604020202020204" pitchFamily="34" charset="0"/>
              <a:buChar char="•"/>
            </a:pPr>
            <a:r>
              <a:rPr lang="en-US" sz="1500" dirty="0">
                <a:solidFill>
                  <a:prstClr val="black"/>
                </a:solidFill>
                <a:latin typeface="Calibri"/>
              </a:rPr>
              <a:t>Filing due to a change in litigation; or</a:t>
            </a:r>
          </a:p>
          <a:p>
            <a:pPr marL="685800" lvl="1" indent="-342900" defTabSz="685800">
              <a:buFont typeface="Arial" panose="020B0604020202020204" pitchFamily="34" charset="0"/>
              <a:buChar char="•"/>
            </a:pPr>
            <a:r>
              <a:rPr lang="en-US" sz="1500" dirty="0">
                <a:solidFill>
                  <a:prstClr val="black"/>
                </a:solidFill>
                <a:latin typeface="Calibri"/>
              </a:rPr>
              <a:t>Seeking to join existing trial as a party</a:t>
            </a:r>
          </a:p>
        </p:txBody>
      </p:sp>
      <p:sp>
        <p:nvSpPr>
          <p:cNvPr id="6" name="TextBox 5" descr="" title=""/>
          <p:cNvSpPr txBox="1"/>
          <p:nvPr/>
        </p:nvSpPr>
        <p:spPr>
          <a:xfrm>
            <a:off x="88317" y="1482480"/>
            <a:ext cx="3206305" cy="3416320"/>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Calibri"/>
              </a:rPr>
              <a:t>16% of all petitions are filed after a DI</a:t>
            </a:r>
          </a:p>
          <a:p>
            <a:pPr marL="214313" indent="-214313" defTabSz="685800">
              <a:buFont typeface="Arial" panose="020B0604020202020204" pitchFamily="34" charset="0"/>
              <a:buChar char="•"/>
            </a:pPr>
            <a:r>
              <a:rPr lang="en-US" dirty="0">
                <a:solidFill>
                  <a:prstClr val="black"/>
                </a:solidFill>
                <a:latin typeface="Calibri"/>
              </a:rPr>
              <a:t>A random sample of the 1054 petitions filed after DI as of 3/1/17* was taken</a:t>
            </a:r>
          </a:p>
          <a:p>
            <a:pPr marL="214313" indent="-214313" defTabSz="685800">
              <a:buFont typeface="Arial" panose="020B0604020202020204" pitchFamily="34" charset="0"/>
              <a:buChar char="•"/>
            </a:pPr>
            <a:r>
              <a:rPr lang="en-US" dirty="0">
                <a:solidFill>
                  <a:prstClr val="black"/>
                </a:solidFill>
                <a:latin typeface="Calibri"/>
              </a:rPr>
              <a:t>The sample included 169 petitions, and the results were found to be statistically significant, such that we can use the sample (169 petitions) as an estimate of the whole (1054 petitions).</a:t>
            </a:r>
          </a:p>
        </p:txBody>
      </p:sp>
      <p:sp>
        <p:nvSpPr>
          <p:cNvPr id="12" name="Rectangle 11" descr="" title=""/>
          <p:cNvSpPr/>
          <p:nvPr/>
        </p:nvSpPr>
        <p:spPr>
          <a:xfrm>
            <a:off x="5267739" y="2855760"/>
            <a:ext cx="3536154" cy="1477328"/>
          </a:xfrm>
          <a:prstGeom prst="rect">
            <a:avLst/>
          </a:prstGeom>
          <a:ln w="38100">
            <a:solidFill>
              <a:schemeClr val="accent2"/>
            </a:solidFill>
          </a:ln>
        </p:spPr>
        <p:txBody>
          <a:bodyPr wrap="square">
            <a:spAutoFit/>
          </a:bodyPr>
          <a:lstStyle/>
          <a:p>
            <a:pPr defTabSz="685800"/>
            <a:r>
              <a:rPr lang="en-US" sz="1500" dirty="0">
                <a:solidFill>
                  <a:prstClr val="black"/>
                </a:solidFill>
                <a:latin typeface="Calibri"/>
              </a:rPr>
              <a:t>6-7% of petitions filed by:</a:t>
            </a:r>
          </a:p>
          <a:p>
            <a:pPr marL="342900" indent="-342900" defTabSz="685800">
              <a:buFont typeface="Arial" panose="020B0604020202020204" pitchFamily="34" charset="0"/>
              <a:buChar char="•"/>
            </a:pPr>
            <a:r>
              <a:rPr lang="en-US" sz="1500" dirty="0">
                <a:solidFill>
                  <a:prstClr val="black"/>
                </a:solidFill>
                <a:latin typeface="Calibri"/>
              </a:rPr>
              <a:t> Non-Defendant Petitioner; or</a:t>
            </a:r>
          </a:p>
          <a:p>
            <a:pPr marL="342900" indent="-342900" defTabSz="685800">
              <a:buFont typeface="Arial" panose="020B0604020202020204" pitchFamily="34" charset="0"/>
              <a:buChar char="•"/>
            </a:pPr>
            <a:r>
              <a:rPr lang="en-US" sz="1500" dirty="0">
                <a:solidFill>
                  <a:prstClr val="black"/>
                </a:solidFill>
                <a:latin typeface="Calibri"/>
              </a:rPr>
              <a:t> Same Petitioner </a:t>
            </a:r>
            <a:endParaRPr lang="en-US" sz="1200" dirty="0">
              <a:solidFill>
                <a:prstClr val="black"/>
              </a:solidFill>
              <a:latin typeface="Calibri"/>
            </a:endParaRPr>
          </a:p>
          <a:p>
            <a:pPr marL="685800" lvl="1" indent="-342900" defTabSz="685800">
              <a:buFont typeface="Arial" panose="020B0604020202020204" pitchFamily="34" charset="0"/>
              <a:buChar char="•"/>
            </a:pPr>
            <a:r>
              <a:rPr lang="en-US" sz="1500" dirty="0">
                <a:solidFill>
                  <a:prstClr val="black"/>
                </a:solidFill>
                <a:latin typeface="Calibri"/>
              </a:rPr>
              <a:t>Filing not due to change in litigation; and </a:t>
            </a:r>
          </a:p>
          <a:p>
            <a:pPr marL="685800" lvl="1" indent="-342900" defTabSz="685800">
              <a:buFont typeface="Arial" panose="020B0604020202020204" pitchFamily="34" charset="0"/>
              <a:buChar char="•"/>
            </a:pPr>
            <a:r>
              <a:rPr lang="en-US" sz="1500" dirty="0">
                <a:solidFill>
                  <a:prstClr val="black"/>
                </a:solidFill>
                <a:latin typeface="Calibri"/>
              </a:rPr>
              <a:t>Not seeking party joinder</a:t>
            </a:r>
          </a:p>
        </p:txBody>
      </p:sp>
      <p:cxnSp>
        <p:nvCxnSpPr>
          <p:cNvPr id="15" name="Straight Arrow Connector 14" descr="" title=""/>
          <p:cNvCxnSpPr>
            <a:stCxn id="3" idx="3"/>
            <a:endCxn id="12" idx="1"/>
          </p:cNvCxnSpPr>
          <p:nvPr/>
        </p:nvCxnSpPr>
        <p:spPr>
          <a:xfrm>
            <a:off x="3991249" y="2613736"/>
            <a:ext cx="1276490" cy="969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 title=""/>
          <p:cNvCxnSpPr>
            <a:stCxn id="3" idx="3"/>
            <a:endCxn id="4" idx="1"/>
          </p:cNvCxnSpPr>
          <p:nvPr/>
        </p:nvCxnSpPr>
        <p:spPr>
          <a:xfrm flipV="1">
            <a:off x="3991249" y="1771197"/>
            <a:ext cx="1276490" cy="8425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descr="" title=""/>
          <p:cNvSpPr txBox="1"/>
          <p:nvPr/>
        </p:nvSpPr>
        <p:spPr>
          <a:xfrm>
            <a:off x="3454804" y="2440610"/>
            <a:ext cx="583814" cy="369332"/>
          </a:xfrm>
          <a:prstGeom prst="rect">
            <a:avLst/>
          </a:prstGeom>
          <a:noFill/>
          <a:ln w="38100">
            <a:noFill/>
          </a:ln>
        </p:spPr>
        <p:txBody>
          <a:bodyPr wrap="none" rtlCol="0">
            <a:spAutoFit/>
          </a:bodyPr>
          <a:lstStyle/>
          <a:p>
            <a:pPr defTabSz="685800"/>
            <a:r>
              <a:rPr lang="en-US" dirty="0">
                <a:solidFill>
                  <a:prstClr val="white"/>
                </a:solidFill>
                <a:latin typeface="Calibri"/>
              </a:rPr>
              <a:t>16%</a:t>
            </a:r>
          </a:p>
        </p:txBody>
      </p:sp>
      <p:sp>
        <p:nvSpPr>
          <p:cNvPr id="5" name="Footer Placeholder 4"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43978364"/>
      </p:ext>
    </p:extLst>
  </p:cSld>
  <p:clrMapOvr>
    <a:masterClrMapping/>
  </p:clrMapOvr>
  <p:timing>
    <p:tnLst>
      <p:par>
        <p:cTn id="1" dur="indefinite" restart="never" nodeType="tmRoot"/>
      </p:par>
    </p:tnLst>
  </p:timing>
</p:sld>
</file>

<file path=ppt/slides/slide41.xml><?xml version="1.0" encoding="utf-8"?>
<p:sld xmlns:c="http://schemas.openxmlformats.org/drawingml/2006/char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extBox 12" descr="" title=""/>
          <p:cNvSpPr txBox="1"/>
          <p:nvPr/>
        </p:nvSpPr>
        <p:spPr>
          <a:xfrm>
            <a:off x="276826" y="443054"/>
            <a:ext cx="4729571" cy="3046988"/>
          </a:xfrm>
          <a:prstGeom prst="rect">
            <a:avLst/>
          </a:prstGeom>
          <a:noFill/>
        </p:spPr>
        <p:txBody>
          <a:bodyPr wrap="square" rtlCol="0">
            <a:spAutoFit/>
          </a:bodyPr>
          <a:lstStyle/>
          <a:p>
            <a:pPr algn="ctr" defTabSz="685800"/>
            <a:r>
              <a:rPr lang="en-US" sz="2400" b="1" dirty="0">
                <a:solidFill>
                  <a:prstClr val="black"/>
                </a:solidFill>
                <a:latin typeface="Calibri"/>
              </a:rPr>
              <a:t>Multiple Petition Study</a:t>
            </a:r>
          </a:p>
          <a:p>
            <a:pPr algn="ctr" defTabSz="685800"/>
            <a:r>
              <a:rPr lang="en-US" sz="2400" i="1" dirty="0">
                <a:solidFill>
                  <a:prstClr val="black"/>
                </a:solidFill>
                <a:latin typeface="Calibri"/>
              </a:rPr>
              <a:t>Rounds of </a:t>
            </a:r>
            <a:r>
              <a:rPr lang="en-US" sz="2400" i="1" dirty="0">
                <a:solidFill>
                  <a:srgbClr val="00B050"/>
                </a:solidFill>
                <a:latin typeface="Calibri"/>
              </a:rPr>
              <a:t>Petitions </a:t>
            </a:r>
          </a:p>
          <a:p>
            <a:pPr defTabSz="685800"/>
            <a:endParaRPr lang="en-US" sz="2400" b="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95% of petitions are filed in a given petitioner’s first round</a:t>
            </a:r>
          </a:p>
          <a:p>
            <a:pPr marL="342900" indent="-342900" defTabSz="685800">
              <a:buFont typeface="Arial" panose="020B0604020202020204" pitchFamily="34" charset="0"/>
              <a:buChar char="•"/>
            </a:pPr>
            <a:endParaRPr lang="en-US" sz="15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A “round” is all petitions filed before receiving a DI on one of those petitions</a:t>
            </a:r>
          </a:p>
          <a:p>
            <a:pPr marL="342900" indent="-342900" defTabSz="685800">
              <a:buFont typeface="Arial" panose="020B0604020202020204" pitchFamily="34" charset="0"/>
              <a:buChar char="•"/>
            </a:pPr>
            <a:endParaRPr lang="en-US" sz="1500" i="1" dirty="0">
              <a:solidFill>
                <a:prstClr val="black"/>
              </a:solidFill>
              <a:latin typeface="Calibri"/>
            </a:endParaRPr>
          </a:p>
          <a:p>
            <a:pPr algn="ctr" defTabSz="685800"/>
            <a:endParaRPr lang="en-US" sz="1500" dirty="0">
              <a:solidFill>
                <a:prstClr val="black"/>
              </a:solidFill>
              <a:latin typeface="Calibri"/>
            </a:endParaRPr>
          </a:p>
          <a:p>
            <a:pPr marL="342900" indent="-342900" defTabSz="685800">
              <a:buFont typeface="Arial" panose="020B0604020202020204" pitchFamily="34" charset="0"/>
              <a:buChar char="•"/>
            </a:pPr>
            <a:endParaRPr lang="en-US" sz="1500" dirty="0">
              <a:solidFill>
                <a:prstClr val="black"/>
              </a:solidFill>
              <a:latin typeface="Calibri"/>
            </a:endParaRPr>
          </a:p>
        </p:txBody>
      </p:sp>
      <p:sp>
        <p:nvSpPr>
          <p:cNvPr id="14" name="TextBox 13" descr="" title=""/>
          <p:cNvSpPr txBox="1"/>
          <p:nvPr/>
        </p:nvSpPr>
        <p:spPr>
          <a:xfrm>
            <a:off x="149835" y="4896207"/>
            <a:ext cx="5221301" cy="507831"/>
          </a:xfrm>
          <a:prstGeom prst="rect">
            <a:avLst/>
          </a:prstGeom>
          <a:noFill/>
        </p:spPr>
        <p:txBody>
          <a:bodyPr wrap="none" rtlCol="0">
            <a:spAutoFit/>
          </a:bodyPr>
          <a:lstStyle/>
          <a:p>
            <a:pPr defTabSz="685800"/>
            <a:r>
              <a:rPr lang="en-US" sz="900" dirty="0">
                <a:solidFill>
                  <a:prstClr val="black"/>
                </a:solidFill>
                <a:latin typeface="Calibri"/>
              </a:rPr>
              <a:t>Data Through 6/30/17</a:t>
            </a:r>
          </a:p>
          <a:p>
            <a:pPr defTabSz="685800"/>
            <a:r>
              <a:rPr lang="en-US" sz="900" dirty="0">
                <a:solidFill>
                  <a:prstClr val="black"/>
                </a:solidFill>
                <a:latin typeface="Calibri"/>
              </a:rPr>
              <a:t>*Not included are 311 Petitions filed where a request to join as a party to another proceeding was granted  </a:t>
            </a:r>
            <a:br>
              <a:rPr lang="en-US" sz="900" dirty="0">
                <a:solidFill>
                  <a:prstClr val="black"/>
                </a:solidFill>
                <a:latin typeface="Calibri"/>
              </a:rPr>
            </a:br>
            <a:endParaRPr lang="en-US" sz="900" dirty="0">
              <a:solidFill>
                <a:prstClr val="black"/>
              </a:solidFill>
              <a:latin typeface="Calibri"/>
            </a:endParaRPr>
          </a:p>
        </p:txBody>
      </p:sp>
      <p:sp>
        <p:nvSpPr>
          <p:cNvPr id="2" name="Rectangle 1" descr="" title=""/>
          <p:cNvSpPr/>
          <p:nvPr/>
        </p:nvSpPr>
        <p:spPr>
          <a:xfrm>
            <a:off x="5437428" y="3497054"/>
            <a:ext cx="2679413" cy="715581"/>
          </a:xfrm>
          <a:prstGeom prst="rect">
            <a:avLst/>
          </a:prstGeom>
        </p:spPr>
        <p:txBody>
          <a:bodyPr wrap="square">
            <a:spAutoFit/>
          </a:bodyPr>
          <a:lstStyle/>
          <a:p>
            <a:pPr algn="ctr" defTabSz="685800"/>
            <a:r>
              <a:rPr lang="en-US" sz="1350" b="1" dirty="0">
                <a:solidFill>
                  <a:prstClr val="white"/>
                </a:solidFill>
                <a:latin typeface="Calibri"/>
              </a:rPr>
              <a:t>95% of a Given Petitioner’s Petitions are filed </a:t>
            </a:r>
          </a:p>
          <a:p>
            <a:pPr algn="ctr" defTabSz="685800"/>
            <a:r>
              <a:rPr lang="en-US" sz="1350" b="1" dirty="0">
                <a:solidFill>
                  <a:prstClr val="white"/>
                </a:solidFill>
                <a:latin typeface="Calibri"/>
              </a:rPr>
              <a:t>in One Round</a:t>
            </a:r>
          </a:p>
        </p:txBody>
      </p:sp>
      <p:sp>
        <p:nvSpPr>
          <p:cNvPr id="3" name="Slide Number Placeholder 2" descr="" title=""/>
          <p:cNvSpPr>
            <a:spLocks noGrp="1"/>
          </p:cNvSpPr>
          <p:nvPr>
            <p:ph type="sldNum" sz="quarter" idx="7"/>
          </p:nvPr>
        </p:nvSpPr>
        <p:spPr>
          <a:xfrm>
            <a:off x="8759443" y="5179951"/>
            <a:ext cx="340107" cy="166199"/>
          </a:xfrm>
        </p:spPr>
        <p:txBody>
          <a:bodyPr/>
          <a:lstStyle/>
          <a:p>
            <a:pPr marL="96583" defTabSz="685800"/>
            <a:fld id="{81D60167-4931-47E6-BA6A-407CBD079E47}" type="slidenum">
              <a:rPr lang="en-US"/>
              <a:pPr marL="96583" defTabSz="685800"/>
              <a:t>41</a:t>
            </a:fld>
            <a:endParaRPr lang="en-US" dirty="0"/>
          </a:p>
        </p:txBody>
      </p:sp>
      <p:graphicFrame>
        <p:nvGraphicFramePr>
          <p:cNvPr id="10" name="Chart 9" descr="" title=""/>
          <p:cNvGraphicFramePr>
            <a:graphicFrameLocks/>
          </p:cNvGraphicFramePr>
          <p:nvPr>
            <p:extLst/>
          </p:nvPr>
        </p:nvGraphicFramePr>
        <p:xfrm>
          <a:off x="4055166" y="879336"/>
          <a:ext cx="5312741" cy="38643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descr="" title=""/>
          <p:cNvSpPr txBox="1"/>
          <p:nvPr/>
        </p:nvSpPr>
        <p:spPr>
          <a:xfrm>
            <a:off x="5342352" y="3497054"/>
            <a:ext cx="2738378" cy="507831"/>
          </a:xfrm>
          <a:prstGeom prst="rect">
            <a:avLst/>
          </a:prstGeom>
          <a:noFill/>
        </p:spPr>
        <p:txBody>
          <a:bodyPr wrap="none" rtlCol="0">
            <a:spAutoFit/>
          </a:bodyPr>
          <a:lstStyle/>
          <a:p>
            <a:pPr algn="ctr" defTabSz="685800"/>
            <a:r>
              <a:rPr lang="en-US" sz="1350" b="1" dirty="0">
                <a:solidFill>
                  <a:prstClr val="white"/>
                </a:solidFill>
                <a:latin typeface="Calibri"/>
              </a:rPr>
              <a:t>95% of petitions are filed in a given </a:t>
            </a:r>
            <a:br>
              <a:rPr lang="en-US" sz="1350" b="1" dirty="0">
                <a:solidFill>
                  <a:prstClr val="white"/>
                </a:solidFill>
                <a:latin typeface="Calibri"/>
              </a:rPr>
            </a:br>
            <a:r>
              <a:rPr lang="en-US" sz="1350" b="1" dirty="0">
                <a:solidFill>
                  <a:prstClr val="white"/>
                </a:solidFill>
                <a:latin typeface="Calibri"/>
              </a:rPr>
              <a:t>Petitioner’s first round</a:t>
            </a:r>
          </a:p>
        </p:txBody>
      </p:sp>
      <p:graphicFrame>
        <p:nvGraphicFramePr>
          <p:cNvPr id="11" name="Table 10" descr="" title=""/>
          <p:cNvGraphicFramePr>
            <a:graphicFrameLocks noGrp="1"/>
          </p:cNvGraphicFramePr>
          <p:nvPr>
            <p:extLst/>
          </p:nvPr>
        </p:nvGraphicFramePr>
        <p:xfrm>
          <a:off x="343516" y="2775532"/>
          <a:ext cx="4402782" cy="1943031"/>
        </p:xfrm>
        <a:graphic>
          <a:graphicData uri="http://schemas.openxmlformats.org/drawingml/2006/table">
            <a:tbl>
              <a:tblPr firstRow="1" bandRow="1">
                <a:tableStyleId>{5C22544A-7EE6-4342-B048-85BDC9FD1C3A}</a:tableStyleId>
              </a:tblPr>
              <a:tblGrid>
                <a:gridCol w="2727686">
                  <a:extLst>
                    <a:ext uri="{9D8B030D-6E8A-4147-A177-3AD203B41FA5}">
                      <a16:colId xmlns:a16="http://schemas.microsoft.com/office/drawing/2014/main" val="20000"/>
                    </a:ext>
                  </a:extLst>
                </a:gridCol>
                <a:gridCol w="853397">
                  <a:extLst>
                    <a:ext uri="{9D8B030D-6E8A-4147-A177-3AD203B41FA5}">
                      <a16:colId xmlns:a16="http://schemas.microsoft.com/office/drawing/2014/main" val="20001"/>
                    </a:ext>
                  </a:extLst>
                </a:gridCol>
                <a:gridCol w="821699">
                  <a:extLst>
                    <a:ext uri="{9D8B030D-6E8A-4147-A177-3AD203B41FA5}">
                      <a16:colId xmlns:a16="http://schemas.microsoft.com/office/drawing/2014/main" val="20002"/>
                    </a:ext>
                  </a:extLst>
                </a:gridCol>
              </a:tblGrid>
              <a:tr h="480060">
                <a:tc>
                  <a:txBody>
                    <a:bodyPr/>
                    <a:lstStyle/>
                    <a:p>
                      <a:pPr algn="ctr"/>
                      <a:r>
                        <a:rPr lang="en-US" sz="1400" dirty="0" smtClean="0"/>
                        <a:t>Rounds of Petitions</a:t>
                      </a:r>
                      <a:endParaRPr lang="en-US" sz="1400" dirty="0"/>
                    </a:p>
                  </a:txBody>
                  <a:tcPr marL="68580" marR="68580" marT="34290" marB="34290" anchor="ctr"/>
                </a:tc>
                <a:tc>
                  <a:txBody>
                    <a:bodyPr/>
                    <a:lstStyle/>
                    <a:p>
                      <a:pPr algn="ctr"/>
                      <a:r>
                        <a:rPr lang="en-US" sz="1400" dirty="0" smtClean="0"/>
                        <a:t>No. of Petitions</a:t>
                      </a:r>
                      <a:endParaRPr lang="en-US" sz="1400" dirty="0"/>
                    </a:p>
                  </a:txBody>
                  <a:tcPr marL="68580" marR="68580" marT="34290" marB="34290" anchor="ctr"/>
                </a:tc>
                <a:tc>
                  <a:txBody>
                    <a:bodyPr/>
                    <a:lstStyle/>
                    <a:p>
                      <a:pPr algn="ctr"/>
                      <a:r>
                        <a:rPr lang="en-US" sz="1400" dirty="0" smtClean="0"/>
                        <a:t>% of Petitions</a:t>
                      </a:r>
                      <a:endParaRPr lang="en-US" sz="1400" dirty="0"/>
                    </a:p>
                  </a:txBody>
                  <a:tcPr marL="68580" marR="68580" marT="34290" marB="34290" anchor="ctr"/>
                </a:tc>
                <a:extLst>
                  <a:ext uri="{0D108BD9-81ED-4DB2-BD59-A6C34878D82A}">
                    <a16:rowId xmlns:a16="http://schemas.microsoft.com/office/drawing/2014/main" val="10000"/>
                  </a:ext>
                </a:extLst>
              </a:tr>
              <a:tr h="329450">
                <a:tc>
                  <a:txBody>
                    <a:bodyPr/>
                    <a:lstStyle/>
                    <a:p>
                      <a:pPr algn="ctr"/>
                      <a:r>
                        <a:rPr lang="en-US" sz="1400" dirty="0" smtClean="0"/>
                        <a:t>First Round of Petitions</a:t>
                      </a:r>
                      <a:endParaRPr lang="en-US" sz="1400" dirty="0"/>
                    </a:p>
                  </a:txBody>
                  <a:tcPr marL="68580" marR="68580" marT="34290" marB="34290" anchor="ctr"/>
                </a:tc>
                <a:tc>
                  <a:txBody>
                    <a:bodyPr/>
                    <a:lstStyle/>
                    <a:p>
                      <a:pPr algn="ctr"/>
                      <a:r>
                        <a:rPr lang="en-US" sz="1400" dirty="0" smtClean="0"/>
                        <a:t>6481</a:t>
                      </a:r>
                      <a:endParaRPr lang="en-US" sz="1400" dirty="0"/>
                    </a:p>
                  </a:txBody>
                  <a:tcPr marL="68580" marR="68580" marT="34290" marB="34290" anchor="ctr"/>
                </a:tc>
                <a:tc>
                  <a:txBody>
                    <a:bodyPr/>
                    <a:lstStyle/>
                    <a:p>
                      <a:pPr marL="0" marR="0" algn="ctr" fontAlgn="b">
                        <a:lnSpc>
                          <a:spcPct val="107000"/>
                        </a:lnSpc>
                        <a:spcBef>
                          <a:spcPts val="0"/>
                        </a:spcBef>
                        <a:spcAft>
                          <a:spcPts val="0"/>
                        </a:spcAft>
                      </a:pPr>
                      <a:r>
                        <a:rPr lang="en-US" sz="1400" kern="1200" dirty="0" smtClean="0">
                          <a:solidFill>
                            <a:srgbClr val="000000"/>
                          </a:solidFill>
                          <a:effectLst/>
                          <a:latin typeface="+mj-lt"/>
                          <a:ea typeface="Times New Roman" panose="02020603050405020304" pitchFamily="18" charset="0"/>
                          <a:cs typeface="Times New Roman" panose="02020603050405020304" pitchFamily="18" charset="0"/>
                        </a:rPr>
                        <a:t>95%</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1"/>
                  </a:ext>
                </a:extLst>
              </a:tr>
              <a:tr h="396582">
                <a:tc>
                  <a:txBody>
                    <a:bodyPr/>
                    <a:lstStyle/>
                    <a:p>
                      <a:pPr algn="ctr"/>
                      <a:r>
                        <a:rPr lang="en-US" sz="1400" dirty="0" smtClean="0"/>
                        <a:t>Second Round of Petitions</a:t>
                      </a:r>
                      <a:endParaRPr lang="en-US" sz="1400" dirty="0"/>
                    </a:p>
                  </a:txBody>
                  <a:tcPr marL="68580" marR="68580" marT="34290" marB="34290" anchor="ctr"/>
                </a:tc>
                <a:tc>
                  <a:txBody>
                    <a:bodyPr/>
                    <a:lstStyle/>
                    <a:p>
                      <a:pPr algn="ctr"/>
                      <a:r>
                        <a:rPr lang="en-US" sz="1400" dirty="0" smtClean="0"/>
                        <a:t>369</a:t>
                      </a:r>
                      <a:endParaRPr lang="en-US" sz="1400" dirty="0"/>
                    </a:p>
                  </a:txBody>
                  <a:tcPr marL="68580" marR="68580" marT="34290" marB="34290" anchor="ctr"/>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5%</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2"/>
                  </a:ext>
                </a:extLst>
              </a:tr>
              <a:tr h="394425">
                <a:tc>
                  <a:txBody>
                    <a:bodyPr/>
                    <a:lstStyle/>
                    <a:p>
                      <a:pPr algn="ctr"/>
                      <a:r>
                        <a:rPr lang="en-US" sz="1400" dirty="0" smtClean="0"/>
                        <a:t>Third or Fourth Round of Petitions</a:t>
                      </a:r>
                    </a:p>
                  </a:txBody>
                  <a:tcPr marL="68580" marR="68580" marT="34290" marB="34290" anchor="ctr"/>
                </a:tc>
                <a:tc>
                  <a:txBody>
                    <a:bodyPr/>
                    <a:lstStyle/>
                    <a:p>
                      <a:pPr algn="ctr"/>
                      <a:r>
                        <a:rPr lang="en-US" sz="1400" dirty="0" smtClean="0"/>
                        <a:t>7</a:t>
                      </a:r>
                    </a:p>
                  </a:txBody>
                  <a:tcPr marL="68580" marR="68580" marT="34290" marB="34290" anchor="ctr"/>
                </a:tc>
                <a:tc>
                  <a:txBody>
                    <a:bodyPr/>
                    <a:lstStyle/>
                    <a:p>
                      <a:pPr marL="0" marR="0" algn="ctr" fontAlgn="b">
                        <a:lnSpc>
                          <a:spcPct val="107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&lt;0.1%</a:t>
                      </a: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3"/>
                  </a:ext>
                </a:extLst>
              </a:tr>
              <a:tr h="327274">
                <a:tc>
                  <a:txBody>
                    <a:bodyPr/>
                    <a:lstStyle/>
                    <a:p>
                      <a:pPr algn="ctr"/>
                      <a:r>
                        <a:rPr lang="en-US" sz="1400" dirty="0" smtClean="0"/>
                        <a:t>Total</a:t>
                      </a:r>
                    </a:p>
                  </a:txBody>
                  <a:tcPr marL="68580" marR="68580" marT="34290" marB="34290" anchor="ctr"/>
                </a:tc>
                <a:tc>
                  <a:txBody>
                    <a:bodyPr/>
                    <a:lstStyle/>
                    <a:p>
                      <a:pPr algn="ctr"/>
                      <a:r>
                        <a:rPr lang="en-US" sz="1400" dirty="0" smtClean="0"/>
                        <a:t>6857*</a:t>
                      </a:r>
                    </a:p>
                  </a:txBody>
                  <a:tcPr marL="68580" marR="68580" marT="34290" marB="34290" anchor="ctr"/>
                </a:tc>
                <a:tc>
                  <a:txBody>
                    <a:bodyPr/>
                    <a:lstStyle/>
                    <a:p>
                      <a:pPr marL="0" marR="0" algn="ctr" fontAlgn="b">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7144" marR="7144" marT="7144" marB="0" anchor="ctr"/>
                </a:tc>
                <a:extLst>
                  <a:ext uri="{0D108BD9-81ED-4DB2-BD59-A6C34878D82A}">
                    <a16:rowId xmlns:a16="http://schemas.microsoft.com/office/drawing/2014/main" val="10004"/>
                  </a:ext>
                </a:extLst>
              </a:tr>
            </a:tbl>
          </a:graphicData>
        </a:graphic>
      </p:graphicFrame>
      <p:sp>
        <p:nvSpPr>
          <p:cNvPr id="5" name="Footer Placeholder 4"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66861454"/>
      </p:ext>
    </p:extLst>
  </p:cSld>
  <p:clrMapOvr>
    <a:masterClrMapping/>
  </p:clrMapOvr>
  <p:timing>
    <p:tnLst>
      <p:par>
        <p:cTn id="1" dur="indefinite" restart="never" nodeType="tmRoot"/>
      </p:par>
    </p:tnLst>
  </p:timing>
</p:sld>
</file>

<file path=ppt/slides/slide42.xml><?xml version="1.0" encoding="utf-8"?>
<p:sld xmlns:c="http://schemas.openxmlformats.org/drawingml/2006/chart"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extBox 12" descr="" title=""/>
          <p:cNvSpPr txBox="1"/>
          <p:nvPr/>
        </p:nvSpPr>
        <p:spPr>
          <a:xfrm>
            <a:off x="360404" y="499177"/>
            <a:ext cx="4216442" cy="6324808"/>
          </a:xfrm>
          <a:prstGeom prst="rect">
            <a:avLst/>
          </a:prstGeom>
          <a:noFill/>
        </p:spPr>
        <p:txBody>
          <a:bodyPr wrap="square" rtlCol="0">
            <a:spAutoFit/>
          </a:bodyPr>
          <a:lstStyle/>
          <a:p>
            <a:pPr algn="ctr" defTabSz="685800"/>
            <a:r>
              <a:rPr lang="en-US" sz="2100" b="1" dirty="0">
                <a:solidFill>
                  <a:prstClr val="black"/>
                </a:solidFill>
                <a:latin typeface="Calibri"/>
              </a:rPr>
              <a:t>Multiple Petition Study</a:t>
            </a:r>
          </a:p>
          <a:p>
            <a:pPr algn="ctr" defTabSz="685800"/>
            <a:r>
              <a:rPr lang="en-US" sz="2100" i="1" dirty="0">
                <a:solidFill>
                  <a:prstClr val="black"/>
                </a:solidFill>
                <a:latin typeface="Calibri"/>
              </a:rPr>
              <a:t>Institution Rate </a:t>
            </a:r>
          </a:p>
          <a:p>
            <a:pPr defTabSz="685800"/>
            <a:endParaRPr lang="en-US" sz="15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Institution rate as measured </a:t>
            </a:r>
            <a:r>
              <a:rPr lang="en-US" sz="1500" i="1" dirty="0">
                <a:solidFill>
                  <a:srgbClr val="0070C0"/>
                </a:solidFill>
                <a:latin typeface="Calibri"/>
              </a:rPr>
              <a:t>by patent </a:t>
            </a:r>
            <a:r>
              <a:rPr lang="en-US" sz="1500" i="1" dirty="0">
                <a:solidFill>
                  <a:prstClr val="black"/>
                </a:solidFill>
                <a:latin typeface="Calibri"/>
              </a:rPr>
              <a:t>is only slightly higher than the institution rate as measured </a:t>
            </a:r>
            <a:r>
              <a:rPr lang="en-US" sz="1500" i="1" dirty="0">
                <a:solidFill>
                  <a:srgbClr val="7A9A01"/>
                </a:solidFill>
                <a:latin typeface="Calibri"/>
              </a:rPr>
              <a:t>by petition</a:t>
            </a:r>
          </a:p>
          <a:p>
            <a:pPr marL="342900" indent="-342900" defTabSz="685800">
              <a:buFont typeface="Arial" panose="020B0604020202020204" pitchFamily="34" charset="0"/>
              <a:buChar char="•"/>
            </a:pPr>
            <a:endParaRPr lang="en-US" sz="15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a:t>
            </a:r>
            <a:r>
              <a:rPr lang="en-US" sz="1500" i="1" dirty="0">
                <a:solidFill>
                  <a:srgbClr val="0070C0"/>
                </a:solidFill>
                <a:latin typeface="Calibri"/>
              </a:rPr>
              <a:t>By patent</a:t>
            </a:r>
            <a:r>
              <a:rPr lang="en-US" sz="1500" i="1" dirty="0">
                <a:solidFill>
                  <a:prstClr val="black"/>
                </a:solidFill>
                <a:latin typeface="Calibri"/>
              </a:rPr>
              <a:t>” accounts for whether any one petition against particular patent is instituted</a:t>
            </a:r>
          </a:p>
          <a:p>
            <a:pPr marL="685800" lvl="1" indent="-342900" defTabSz="685800">
              <a:buFont typeface="Arial" panose="020B0604020202020204" pitchFamily="34" charset="0"/>
              <a:buChar char="•"/>
            </a:pPr>
            <a:r>
              <a:rPr lang="en-US" sz="1200" i="1" dirty="0">
                <a:solidFill>
                  <a:prstClr val="black"/>
                </a:solidFill>
                <a:latin typeface="Calibri"/>
              </a:rPr>
              <a:t>Example against Patent A:</a:t>
            </a:r>
          </a:p>
          <a:p>
            <a:pPr marL="1028700" lvl="2" indent="-342900" defTabSz="685800">
              <a:buFont typeface="Arial" panose="020B0604020202020204" pitchFamily="34" charset="0"/>
              <a:buChar char="•"/>
            </a:pPr>
            <a:r>
              <a:rPr lang="en-US" sz="1200" i="1" dirty="0">
                <a:solidFill>
                  <a:prstClr val="black"/>
                </a:solidFill>
                <a:latin typeface="Calibri"/>
              </a:rPr>
              <a:t>Petition 1 instituted</a:t>
            </a:r>
          </a:p>
          <a:p>
            <a:pPr marL="1028700" lvl="2" indent="-342900" defTabSz="685800">
              <a:buFont typeface="Arial" panose="020B0604020202020204" pitchFamily="34" charset="0"/>
              <a:buChar char="•"/>
            </a:pPr>
            <a:r>
              <a:rPr lang="en-US" sz="1200" i="1" dirty="0">
                <a:solidFill>
                  <a:prstClr val="black"/>
                </a:solidFill>
                <a:latin typeface="Calibri"/>
              </a:rPr>
              <a:t>Petition 2 not instituted</a:t>
            </a:r>
          </a:p>
          <a:p>
            <a:pPr marL="1028700" lvl="2" indent="-342900" defTabSz="685800">
              <a:buFont typeface="Arial" panose="020B0604020202020204" pitchFamily="34" charset="0"/>
              <a:buChar char="•"/>
            </a:pPr>
            <a:r>
              <a:rPr lang="en-US" sz="1200" i="1" dirty="0">
                <a:solidFill>
                  <a:prstClr val="black"/>
                </a:solidFill>
                <a:latin typeface="Calibri"/>
              </a:rPr>
              <a:t>Net result = 100% institution rate</a:t>
            </a:r>
          </a:p>
          <a:p>
            <a:pPr marL="342900" indent="-342900" defTabSz="685800">
              <a:buFont typeface="Arial" panose="020B0604020202020204" pitchFamily="34" charset="0"/>
              <a:buChar char="•"/>
            </a:pPr>
            <a:endParaRPr lang="en-US" sz="12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a:t>
            </a:r>
            <a:r>
              <a:rPr lang="en-US" sz="1500" i="1" dirty="0">
                <a:solidFill>
                  <a:srgbClr val="7A9A01"/>
                </a:solidFill>
                <a:latin typeface="Calibri"/>
              </a:rPr>
              <a:t>By petition</a:t>
            </a:r>
            <a:r>
              <a:rPr lang="en-US" sz="1500" i="1" dirty="0">
                <a:solidFill>
                  <a:prstClr val="black"/>
                </a:solidFill>
                <a:latin typeface="Calibri"/>
              </a:rPr>
              <a:t>” accounts for whether a particular petition was instituted; publicly reported monthly</a:t>
            </a:r>
          </a:p>
          <a:p>
            <a:pPr marL="685800" lvl="1" indent="-342900" defTabSz="685800">
              <a:buFont typeface="Arial" panose="020B0604020202020204" pitchFamily="34" charset="0"/>
              <a:buChar char="•"/>
            </a:pPr>
            <a:r>
              <a:rPr lang="en-US" sz="1200" i="1" dirty="0">
                <a:solidFill>
                  <a:prstClr val="black"/>
                </a:solidFill>
                <a:latin typeface="Calibri"/>
              </a:rPr>
              <a:t>Example against Patent A</a:t>
            </a:r>
          </a:p>
          <a:p>
            <a:pPr marL="1028700" lvl="2" indent="-342900" defTabSz="685800">
              <a:buFont typeface="Arial" panose="020B0604020202020204" pitchFamily="34" charset="0"/>
              <a:buChar char="•"/>
            </a:pPr>
            <a:r>
              <a:rPr lang="en-US" sz="1200" i="1" dirty="0">
                <a:solidFill>
                  <a:prstClr val="black"/>
                </a:solidFill>
                <a:latin typeface="Calibri"/>
              </a:rPr>
              <a:t>Petition 1 instituted</a:t>
            </a:r>
          </a:p>
          <a:p>
            <a:pPr marL="1028700" lvl="2" indent="-342900" defTabSz="685800">
              <a:buFont typeface="Arial" panose="020B0604020202020204" pitchFamily="34" charset="0"/>
              <a:buChar char="•"/>
            </a:pPr>
            <a:r>
              <a:rPr lang="en-US" sz="1200" i="1" dirty="0">
                <a:solidFill>
                  <a:prstClr val="black"/>
                </a:solidFill>
                <a:latin typeface="Calibri"/>
              </a:rPr>
              <a:t>Petition 2 not instituted</a:t>
            </a:r>
          </a:p>
          <a:p>
            <a:pPr marL="1028700" lvl="2" indent="-342900" defTabSz="685800">
              <a:buFont typeface="Arial" panose="020B0604020202020204" pitchFamily="34" charset="0"/>
              <a:buChar char="•"/>
            </a:pPr>
            <a:r>
              <a:rPr lang="en-US" sz="1200" i="1" dirty="0">
                <a:solidFill>
                  <a:prstClr val="black"/>
                </a:solidFill>
                <a:latin typeface="Calibri"/>
              </a:rPr>
              <a:t>Net result = 50% institution rate</a:t>
            </a:r>
          </a:p>
          <a:p>
            <a:pPr marL="342900" indent="-342900" defTabSz="685800">
              <a:buFont typeface="Arial" panose="020B0604020202020204" pitchFamily="34" charset="0"/>
              <a:buChar char="•"/>
            </a:pPr>
            <a:endParaRPr lang="en-US" sz="1200" i="1" dirty="0">
              <a:solidFill>
                <a:prstClr val="black"/>
              </a:solidFill>
              <a:latin typeface="Calibri"/>
            </a:endParaRPr>
          </a:p>
          <a:p>
            <a:pPr marL="342900" indent="-342900" defTabSz="685800">
              <a:buFont typeface="Arial" panose="020B0604020202020204" pitchFamily="34" charset="0"/>
              <a:buChar char="•"/>
            </a:pPr>
            <a:endParaRPr lang="en-US" sz="1500" i="1" dirty="0">
              <a:solidFill>
                <a:prstClr val="black"/>
              </a:solidFill>
              <a:latin typeface="Calibri"/>
            </a:endParaRPr>
          </a:p>
          <a:p>
            <a:pPr defTabSz="685800"/>
            <a:endParaRPr lang="en-US" sz="1500" i="1" dirty="0">
              <a:solidFill>
                <a:prstClr val="black"/>
              </a:solidFill>
              <a:latin typeface="Calibri"/>
            </a:endParaRPr>
          </a:p>
          <a:p>
            <a:pPr defTabSz="685800"/>
            <a:endParaRPr lang="en-US" i="1" dirty="0">
              <a:solidFill>
                <a:prstClr val="black"/>
              </a:solidFill>
              <a:latin typeface="Calibri"/>
            </a:endParaRPr>
          </a:p>
          <a:p>
            <a:pPr marL="342900" indent="-342900" defTabSz="685800">
              <a:buFont typeface="Arial" panose="020B0604020202020204" pitchFamily="34" charset="0"/>
              <a:buChar char="•"/>
            </a:pPr>
            <a:endParaRPr lang="en-US" sz="2100" i="1" dirty="0">
              <a:solidFill>
                <a:srgbClr val="9BBB59">
                  <a:lumMod val="75000"/>
                </a:srgbClr>
              </a:solidFill>
              <a:latin typeface="Calibri"/>
            </a:endParaRPr>
          </a:p>
          <a:p>
            <a:pPr marL="342900" indent="-342900" defTabSz="685800">
              <a:buFont typeface="Arial" panose="020B0604020202020204" pitchFamily="34" charset="0"/>
              <a:buChar char="•"/>
            </a:pPr>
            <a:endParaRPr lang="en-US" sz="2400" dirty="0">
              <a:solidFill>
                <a:prstClr val="black"/>
              </a:solidFill>
              <a:latin typeface="Calibri"/>
            </a:endParaRPr>
          </a:p>
        </p:txBody>
      </p:sp>
      <p:sp>
        <p:nvSpPr>
          <p:cNvPr id="6" name="TextBox 5" descr="" title=""/>
          <p:cNvSpPr txBox="1"/>
          <p:nvPr/>
        </p:nvSpPr>
        <p:spPr>
          <a:xfrm>
            <a:off x="206049" y="5179951"/>
            <a:ext cx="1226618" cy="230832"/>
          </a:xfrm>
          <a:prstGeom prst="rect">
            <a:avLst/>
          </a:prstGeom>
          <a:noFill/>
        </p:spPr>
        <p:txBody>
          <a:bodyPr wrap="none" rtlCol="0">
            <a:spAutoFit/>
          </a:bodyPr>
          <a:lstStyle/>
          <a:p>
            <a:pPr defTabSz="685800"/>
            <a:r>
              <a:rPr lang="en-US" sz="900" dirty="0">
                <a:solidFill>
                  <a:prstClr val="black"/>
                </a:solidFill>
                <a:latin typeface="Calibri"/>
              </a:rPr>
              <a:t>Data Through 6/30/17</a:t>
            </a:r>
          </a:p>
        </p:txBody>
      </p:sp>
      <p:sp>
        <p:nvSpPr>
          <p:cNvPr id="2" name="Slide Number Placeholder 1" descr="" title=""/>
          <p:cNvSpPr>
            <a:spLocks noGrp="1"/>
          </p:cNvSpPr>
          <p:nvPr>
            <p:ph type="sldNum" sz="quarter" idx="7"/>
          </p:nvPr>
        </p:nvSpPr>
        <p:spPr>
          <a:xfrm>
            <a:off x="8791194" y="5179951"/>
            <a:ext cx="352807" cy="166199"/>
          </a:xfrm>
        </p:spPr>
        <p:txBody>
          <a:bodyPr/>
          <a:lstStyle/>
          <a:p>
            <a:pPr marL="96583" defTabSz="685800"/>
            <a:fld id="{81D60167-4931-47E6-BA6A-407CBD079E47}" type="slidenum">
              <a:rPr lang="en-US"/>
              <a:pPr marL="96583" defTabSz="685800"/>
              <a:t>42</a:t>
            </a:fld>
            <a:endParaRPr lang="en-US" dirty="0"/>
          </a:p>
        </p:txBody>
      </p:sp>
      <p:graphicFrame>
        <p:nvGraphicFramePr>
          <p:cNvPr id="7" name="Chart 6" descr="" title=""/>
          <p:cNvGraphicFramePr>
            <a:graphicFrameLocks/>
          </p:cNvGraphicFramePr>
          <p:nvPr>
            <p:extLst/>
          </p:nvPr>
        </p:nvGraphicFramePr>
        <p:xfrm>
          <a:off x="4660335" y="802150"/>
          <a:ext cx="3962855" cy="37355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descr="" title=""/>
          <p:cNvSpPr/>
          <p:nvPr/>
        </p:nvSpPr>
        <p:spPr>
          <a:xfrm>
            <a:off x="4362648" y="2672834"/>
            <a:ext cx="41870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lang="en-US">
                <a:solidFill>
                  <a:prstClr val="black"/>
                </a:solidFill>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lang="en-US" dirty="0"/>
          </a:p>
        </p:txBody>
      </p:sp>
      <p:sp>
        <p:nvSpPr>
          <p:cNvPr id="4" name="Footer Placeholder 3"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096698100"/>
      </p:ext>
    </p:extLst>
  </p:cSld>
  <p:clrMapOvr>
    <a:masterClrMapping/>
  </p:clrMapOvr>
  <p:timing>
    <p:tnLst>
      <p:par>
        <p:cTn id="1" dur="indefinite" restart="never" nodeType="tmRoot"/>
      </p:par>
    </p:tnLst>
  </p:timing>
</p:sld>
</file>

<file path=ppt/slides/slide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lide Number Placeholder 5" descr="" title=""/>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20" name="Title 1" descr="" title=""/>
          <p:cNvSpPr txBox="1">
            <a:spLocks/>
          </p:cNvSpPr>
          <p:nvPr/>
        </p:nvSpPr>
        <p:spPr>
          <a:xfrm>
            <a:off x="228600" y="378022"/>
            <a:ext cx="7955280" cy="650678"/>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prstClr val="black">
                    <a:lumMod val="65000"/>
                    <a:lumOff val="35000"/>
                  </a:prstClr>
                </a:solidFill>
                <a:effectLst/>
                <a:uLnTx/>
                <a:uFillTx/>
                <a:latin typeface="Segoe UI"/>
                <a:ea typeface="+mj-ea"/>
                <a:cs typeface="+mj-cs"/>
              </a:rPr>
              <a:t>Status of Petitions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prstClr val="black">
                    <a:lumMod val="65000"/>
                    <a:lumOff val="35000"/>
                  </a:prstClr>
                </a:solidFill>
                <a:effectLst/>
                <a:uLnTx/>
                <a:uFillTx/>
                <a:latin typeface="Segoe UI"/>
                <a:ea typeface="+mj-ea"/>
                <a:cs typeface="+mj-cs"/>
              </a:rPr>
              <a:t>(All Time: 9/16/12 to 12/31/17)</a:t>
            </a: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14" name="TextBox 13" descr="" title=""/>
          <p:cNvSpPr txBox="1"/>
          <p:nvPr/>
        </p:nvSpPr>
        <p:spPr>
          <a:xfrm>
            <a:off x="304800" y="4774421"/>
            <a:ext cx="70104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These figures reflect the latest status of each petition. The outcomes of decisions on institution responsive to requests for rehearing are incorporated. Once joined to a base case, a petition remains in the Joined category regardless of subsequent outcomes.</a:t>
            </a:r>
            <a:endParaRPr kumimoji="0" lang="en-US" sz="14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pic>
        <p:nvPicPr>
          <p:cNvPr id="2" name="Picture 1" descr="" title=""/>
          <p:cNvPicPr>
            <a:picLocks noChangeAspect="1"/>
          </p:cNvPicPr>
          <p:nvPr/>
        </p:nvPicPr>
        <p:blipFill>
          <a:blip r:embed="rId3"/>
          <a:stretch>
            <a:fillRect/>
          </a:stretch>
        </p:blipFill>
        <p:spPr>
          <a:xfrm>
            <a:off x="377588" y="952335"/>
            <a:ext cx="8388823" cy="3810330"/>
          </a:xfrm>
          <a:prstGeom prst="rect">
            <a:avLst/>
          </a:prstGeom>
        </p:spPr>
      </p:pic>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55522165"/>
      </p:ext>
    </p:extLst>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extBox 12" descr="" title=""/>
          <p:cNvSpPr txBox="1"/>
          <p:nvPr/>
        </p:nvSpPr>
        <p:spPr>
          <a:xfrm>
            <a:off x="260302" y="794782"/>
            <a:ext cx="3534458" cy="4755148"/>
          </a:xfrm>
          <a:prstGeom prst="rect">
            <a:avLst/>
          </a:prstGeom>
          <a:noFill/>
        </p:spPr>
        <p:txBody>
          <a:bodyPr wrap="square" rtlCol="0">
            <a:spAutoFit/>
          </a:bodyPr>
          <a:lstStyle/>
          <a:p>
            <a:pPr algn="ctr" defTabSz="685800"/>
            <a:r>
              <a:rPr lang="en-US" sz="2400" b="1" dirty="0">
                <a:solidFill>
                  <a:prstClr val="black"/>
                </a:solidFill>
                <a:latin typeface="Calibri"/>
              </a:rPr>
              <a:t>Multiple Petition Study</a:t>
            </a:r>
          </a:p>
          <a:p>
            <a:pPr algn="ctr" defTabSz="685800"/>
            <a:r>
              <a:rPr lang="en-US" sz="2400" i="1" dirty="0">
                <a:solidFill>
                  <a:prstClr val="black"/>
                </a:solidFill>
                <a:latin typeface="Calibri"/>
              </a:rPr>
              <a:t>Ultimate Outcome </a:t>
            </a:r>
          </a:p>
          <a:p>
            <a:pPr defTabSz="685800"/>
            <a:endParaRPr lang="en-US" sz="15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69% of all petitions result in a patent being unchanged; 58% of patents are unchanged at the end of one or more AIA proceedings</a:t>
            </a:r>
          </a:p>
          <a:p>
            <a:pPr marL="342900" indent="-342900" defTabSz="685800">
              <a:buFont typeface="Arial" panose="020B0604020202020204" pitchFamily="34" charset="0"/>
              <a:buChar char="•"/>
            </a:pPr>
            <a:endParaRPr lang="en-US" sz="15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a:t>
            </a:r>
            <a:r>
              <a:rPr lang="en-US" sz="1500" i="1" dirty="0">
                <a:solidFill>
                  <a:srgbClr val="0070C0"/>
                </a:solidFill>
                <a:latin typeface="Calibri"/>
              </a:rPr>
              <a:t>By patent</a:t>
            </a:r>
            <a:r>
              <a:rPr lang="en-US" sz="1500" i="1" dirty="0">
                <a:solidFill>
                  <a:prstClr val="black"/>
                </a:solidFill>
                <a:latin typeface="Calibri"/>
              </a:rPr>
              <a:t>” accounts for whether any one petition against particular patent results in any </a:t>
            </a:r>
            <a:r>
              <a:rPr lang="en-US" sz="1500" i="1" dirty="0" err="1">
                <a:solidFill>
                  <a:prstClr val="black"/>
                </a:solidFill>
                <a:latin typeface="Calibri"/>
              </a:rPr>
              <a:t>unpatenable</a:t>
            </a:r>
            <a:r>
              <a:rPr lang="en-US" sz="1500" i="1" dirty="0">
                <a:solidFill>
                  <a:prstClr val="black"/>
                </a:solidFill>
                <a:latin typeface="Calibri"/>
              </a:rPr>
              <a:t> claims</a:t>
            </a:r>
          </a:p>
          <a:p>
            <a:pPr marL="342900" indent="-342900" defTabSz="685800">
              <a:buFont typeface="Arial" panose="020B0604020202020204" pitchFamily="34" charset="0"/>
              <a:buChar char="•"/>
            </a:pPr>
            <a:endParaRPr lang="en-US" sz="1500" i="1" dirty="0">
              <a:solidFill>
                <a:prstClr val="black"/>
              </a:solidFill>
              <a:latin typeface="Calibri"/>
            </a:endParaRPr>
          </a:p>
          <a:p>
            <a:pPr marL="342900" indent="-342900" defTabSz="685800">
              <a:buFont typeface="Arial" panose="020B0604020202020204" pitchFamily="34" charset="0"/>
              <a:buChar char="•"/>
            </a:pPr>
            <a:r>
              <a:rPr lang="en-US" sz="1500" i="1" dirty="0">
                <a:solidFill>
                  <a:prstClr val="black"/>
                </a:solidFill>
                <a:latin typeface="Calibri"/>
              </a:rPr>
              <a:t>“</a:t>
            </a:r>
            <a:r>
              <a:rPr lang="en-US" sz="1500" i="1" dirty="0">
                <a:solidFill>
                  <a:srgbClr val="9BBB59">
                    <a:lumMod val="75000"/>
                  </a:srgbClr>
                </a:solidFill>
                <a:latin typeface="Calibri"/>
              </a:rPr>
              <a:t>By petition</a:t>
            </a:r>
            <a:r>
              <a:rPr lang="en-US" sz="1500" i="1" dirty="0">
                <a:solidFill>
                  <a:prstClr val="black"/>
                </a:solidFill>
                <a:latin typeface="Calibri"/>
              </a:rPr>
              <a:t>” accounts for whether a particular petition results in any </a:t>
            </a:r>
            <a:r>
              <a:rPr lang="en-US" sz="1500" i="1" dirty="0" err="1">
                <a:solidFill>
                  <a:prstClr val="black"/>
                </a:solidFill>
                <a:latin typeface="Calibri"/>
              </a:rPr>
              <a:t>unpatentable</a:t>
            </a:r>
            <a:r>
              <a:rPr lang="en-US" sz="1500" i="1" dirty="0">
                <a:solidFill>
                  <a:prstClr val="black"/>
                </a:solidFill>
                <a:latin typeface="Calibri"/>
              </a:rPr>
              <a:t> claims</a:t>
            </a:r>
          </a:p>
          <a:p>
            <a:pPr marL="342900" indent="-342900" defTabSz="685800">
              <a:buFont typeface="Arial" panose="020B0604020202020204" pitchFamily="34" charset="0"/>
              <a:buChar char="•"/>
            </a:pPr>
            <a:endParaRPr lang="en-US" sz="1500" i="1" dirty="0">
              <a:solidFill>
                <a:prstClr val="black"/>
              </a:solidFill>
              <a:latin typeface="Calibri"/>
            </a:endParaRPr>
          </a:p>
          <a:p>
            <a:pPr defTabSz="685800"/>
            <a:endParaRPr lang="en-US" sz="2100" i="1" dirty="0">
              <a:solidFill>
                <a:prstClr val="black"/>
              </a:solidFill>
              <a:latin typeface="Calibri"/>
            </a:endParaRPr>
          </a:p>
          <a:p>
            <a:pPr marL="342900" indent="-342900" defTabSz="685800">
              <a:buFont typeface="Arial" panose="020B0604020202020204" pitchFamily="34" charset="0"/>
              <a:buChar char="•"/>
            </a:pPr>
            <a:endParaRPr lang="en-US" sz="2400" dirty="0">
              <a:solidFill>
                <a:prstClr val="black"/>
              </a:solidFill>
              <a:latin typeface="Calibri"/>
            </a:endParaRPr>
          </a:p>
        </p:txBody>
      </p:sp>
      <p:sp>
        <p:nvSpPr>
          <p:cNvPr id="14" name="TextBox 13" descr="" title=""/>
          <p:cNvSpPr txBox="1"/>
          <p:nvPr/>
        </p:nvSpPr>
        <p:spPr>
          <a:xfrm>
            <a:off x="260302" y="5041451"/>
            <a:ext cx="1226618" cy="230832"/>
          </a:xfrm>
          <a:prstGeom prst="rect">
            <a:avLst/>
          </a:prstGeom>
          <a:noFill/>
        </p:spPr>
        <p:txBody>
          <a:bodyPr wrap="none" rtlCol="0">
            <a:spAutoFit/>
          </a:bodyPr>
          <a:lstStyle/>
          <a:p>
            <a:pPr defTabSz="685800"/>
            <a:r>
              <a:rPr lang="en-US" sz="900" dirty="0">
                <a:solidFill>
                  <a:prstClr val="black"/>
                </a:solidFill>
                <a:latin typeface="Calibri"/>
              </a:rPr>
              <a:t>Data Through 6/30/17</a:t>
            </a:r>
          </a:p>
        </p:txBody>
      </p:sp>
      <p:sp>
        <p:nvSpPr>
          <p:cNvPr id="2" name="Slide Number Placeholder 1" descr="" title=""/>
          <p:cNvSpPr>
            <a:spLocks noGrp="1"/>
          </p:cNvSpPr>
          <p:nvPr>
            <p:ph type="sldNum" sz="quarter" idx="7"/>
          </p:nvPr>
        </p:nvSpPr>
        <p:spPr>
          <a:xfrm>
            <a:off x="8772144" y="5179951"/>
            <a:ext cx="314707" cy="166199"/>
          </a:xfrm>
        </p:spPr>
        <p:txBody>
          <a:bodyPr/>
          <a:lstStyle/>
          <a:p>
            <a:pPr marL="96583" defTabSz="685800"/>
            <a:fld id="{81D60167-4931-47E6-BA6A-407CBD079E47}" type="slidenum">
              <a:rPr lang="en-US"/>
              <a:pPr marL="96583" defTabSz="685800"/>
              <a:t>44</a:t>
            </a:fld>
            <a:endParaRPr lang="en-US" dirty="0"/>
          </a:p>
        </p:txBody>
      </p:sp>
      <p:graphicFrame>
        <p:nvGraphicFramePr>
          <p:cNvPr id="10" name="Chart 9" descr="" title=""/>
          <p:cNvGraphicFramePr>
            <a:graphicFrameLocks/>
          </p:cNvGraphicFramePr>
          <p:nvPr>
            <p:extLst>
              <p:ext uri="{D42A27DB-BD31-4B8C-83A1-F6EECF244321}">
                <p14:modId xmlns:p14="http://schemas.microsoft.com/office/powerpoint/2010/main" val="860180091"/>
              </p:ext>
            </p:extLst>
          </p:nvPr>
        </p:nvGraphicFramePr>
        <p:xfrm>
          <a:off x="3674497" y="886570"/>
          <a:ext cx="5412353" cy="415488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334919343"/>
      </p:ext>
    </p:extLst>
  </p:cSld>
  <p:clrMapOvr>
    <a:masterClrMapping/>
  </p:clrMapOvr>
  <p:timing>
    <p:tnLst>
      <p:par>
        <p:cTn id="1" dur="indefinite" restart="never" nodeType="tmRoot"/>
      </p:par>
    </p:tnLst>
  </p:timing>
</p:sld>
</file>

<file path=ppt/slides/slide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0" name="Title 1" descr="" title=""/>
          <p:cNvSpPr>
            <a:spLocks noGrp="1"/>
          </p:cNvSpPr>
          <p:nvPr>
            <p:ph type="title"/>
          </p:nvPr>
        </p:nvSpPr>
        <p:spPr>
          <a:xfrm>
            <a:off x="1817122" y="419100"/>
            <a:ext cx="5623560" cy="360098"/>
          </a:xfrm>
        </p:spPr>
        <p:txBody>
          <a:bodyPr/>
          <a:lstStyle/>
          <a:p>
            <a:pPr algn="ctr"/>
            <a:r>
              <a:rPr lang="en-US" dirty="0" smtClean="0"/>
              <a:t>Multiple Petition Study Highlights</a:t>
            </a:r>
            <a:endParaRPr lang="en-US" dirty="0"/>
          </a:p>
        </p:txBody>
      </p:sp>
      <p:sp>
        <p:nvSpPr>
          <p:cNvPr id="12" name="Content Placeholder 2" descr="" title=""/>
          <p:cNvSpPr>
            <a:spLocks noGrp="1"/>
          </p:cNvSpPr>
          <p:nvPr>
            <p:ph idx="4294967295"/>
          </p:nvPr>
        </p:nvSpPr>
        <p:spPr>
          <a:xfrm>
            <a:off x="186870" y="876300"/>
            <a:ext cx="8735000" cy="4924425"/>
          </a:xfrm>
          <a:prstGeom prst="rect">
            <a:avLst/>
          </a:prstGeom>
        </p:spPr>
        <p:txBody>
          <a:bodyPr/>
          <a:lstStyle/>
          <a:p>
            <a:pPr marL="625793" lvl="1" indent="-214313">
              <a:buFont typeface="Arial" panose="020B0604020202020204" pitchFamily="34" charset="0"/>
              <a:buChar char="•"/>
            </a:pPr>
            <a:r>
              <a:rPr lang="en-US" sz="1600" b="1" i="1" u="sng" dirty="0" smtClean="0"/>
              <a:t>Studied</a:t>
            </a:r>
            <a:r>
              <a:rPr lang="en-US" sz="1600" dirty="0" smtClean="0"/>
              <a:t>: 7168 petitions addressing 4376 patents</a:t>
            </a:r>
          </a:p>
          <a:p>
            <a:pPr marL="625793" lvl="1" indent="-214313">
              <a:buFont typeface="Arial" panose="020B0604020202020204" pitchFamily="34" charset="0"/>
              <a:buChar char="•"/>
            </a:pPr>
            <a:endParaRPr lang="en-US" sz="1600" b="1" i="1" u="sng" dirty="0"/>
          </a:p>
          <a:p>
            <a:pPr marL="625793" lvl="1" indent="-214313">
              <a:buFont typeface="Arial" panose="020B0604020202020204" pitchFamily="34" charset="0"/>
              <a:buChar char="•"/>
            </a:pPr>
            <a:r>
              <a:rPr lang="en-US" sz="1600" b="1" i="1" u="sng" dirty="0" smtClean="0"/>
              <a:t>Who:</a:t>
            </a:r>
            <a:r>
              <a:rPr lang="en-US" sz="1600" b="1" i="1" dirty="0" smtClean="0"/>
              <a:t>  </a:t>
            </a:r>
            <a:r>
              <a:rPr lang="en-US" sz="1600" dirty="0" smtClean="0"/>
              <a:t>84.8% </a:t>
            </a:r>
            <a:r>
              <a:rPr lang="en-US" sz="1600" dirty="0"/>
              <a:t>of </a:t>
            </a:r>
            <a:r>
              <a:rPr lang="en-US" sz="1600" dirty="0" smtClean="0"/>
              <a:t>patents </a:t>
            </a:r>
            <a:r>
              <a:rPr lang="en-US" sz="1600" dirty="0"/>
              <a:t>are </a:t>
            </a:r>
            <a:r>
              <a:rPr lang="en-US" sz="1600" dirty="0" smtClean="0"/>
              <a:t>challenged </a:t>
            </a:r>
            <a:r>
              <a:rPr lang="en-US" sz="1600" dirty="0"/>
              <a:t>by a </a:t>
            </a:r>
            <a:r>
              <a:rPr lang="en-US" sz="1600" dirty="0" smtClean="0"/>
              <a:t>single petitioner</a:t>
            </a:r>
          </a:p>
          <a:p>
            <a:pPr lvl="1"/>
            <a:r>
              <a:rPr lang="en-US" sz="1600" dirty="0" smtClean="0"/>
              <a:t> </a:t>
            </a:r>
          </a:p>
          <a:p>
            <a:pPr marL="625793" lvl="1" indent="-214313">
              <a:buFont typeface="Arial" panose="020B0604020202020204" pitchFamily="34" charset="0"/>
              <a:buChar char="•"/>
            </a:pPr>
            <a:r>
              <a:rPr lang="en-US" sz="1600" b="1" i="1" u="sng" dirty="0" smtClean="0"/>
              <a:t>What:</a:t>
            </a:r>
            <a:r>
              <a:rPr lang="en-US" sz="1600" b="1" i="1" dirty="0" smtClean="0"/>
              <a:t> </a:t>
            </a:r>
            <a:r>
              <a:rPr lang="en-US" sz="1600" dirty="0" smtClean="0"/>
              <a:t>87</a:t>
            </a:r>
            <a:r>
              <a:rPr lang="en-US" sz="1600" dirty="0"/>
              <a:t>% of </a:t>
            </a:r>
            <a:r>
              <a:rPr lang="en-US" sz="1600" dirty="0" smtClean="0"/>
              <a:t>patents are challenged by </a:t>
            </a:r>
            <a:r>
              <a:rPr lang="en-US" sz="1600" dirty="0"/>
              <a:t>1 or 2 </a:t>
            </a:r>
            <a:r>
              <a:rPr lang="en-US" sz="1600" dirty="0" smtClean="0"/>
              <a:t>petitions </a:t>
            </a:r>
            <a:endParaRPr lang="en-US" sz="1600" dirty="0"/>
          </a:p>
          <a:p>
            <a:pPr marL="625793" lvl="1" indent="-214313">
              <a:buFont typeface="Arial" panose="020B0604020202020204" pitchFamily="34" charset="0"/>
              <a:buChar char="•"/>
            </a:pPr>
            <a:endParaRPr lang="en-US" sz="1600" b="1" i="1" u="sng" dirty="0"/>
          </a:p>
          <a:p>
            <a:pPr marL="625793" lvl="1" indent="-214313">
              <a:buFont typeface="Arial" panose="020B0604020202020204" pitchFamily="34" charset="0"/>
              <a:buChar char="•"/>
            </a:pPr>
            <a:r>
              <a:rPr lang="en-US" sz="1600" b="1" i="1" u="sng" dirty="0" smtClean="0"/>
              <a:t>Where</a:t>
            </a:r>
            <a:r>
              <a:rPr lang="en-US" sz="1600" dirty="0" smtClean="0"/>
              <a:t>: </a:t>
            </a:r>
            <a:r>
              <a:rPr lang="en-US" sz="1600" dirty="0"/>
              <a:t>85% of IPRs have a co-pending district court </a:t>
            </a:r>
            <a:r>
              <a:rPr lang="en-US" sz="1600" dirty="0" smtClean="0"/>
              <a:t>case</a:t>
            </a:r>
            <a:endParaRPr lang="en-US" sz="1600" dirty="0"/>
          </a:p>
          <a:p>
            <a:pPr lvl="1"/>
            <a:endParaRPr lang="en-US" sz="1600" dirty="0" smtClean="0"/>
          </a:p>
          <a:p>
            <a:pPr marL="625793" lvl="1" indent="-214313">
              <a:buFont typeface="Arial" panose="020B0604020202020204" pitchFamily="34" charset="0"/>
              <a:buChar char="•"/>
            </a:pPr>
            <a:r>
              <a:rPr lang="en-US" sz="1600" b="1" i="1" u="sng" dirty="0" smtClean="0"/>
              <a:t>When</a:t>
            </a:r>
            <a:r>
              <a:rPr lang="en-US" sz="1600" dirty="0" smtClean="0"/>
              <a:t>: </a:t>
            </a:r>
          </a:p>
          <a:p>
            <a:pPr marL="1037273" lvl="2" indent="-214313">
              <a:buFont typeface="Arial" panose="020B0604020202020204" pitchFamily="34" charset="0"/>
              <a:buChar char="•"/>
            </a:pPr>
            <a:r>
              <a:rPr lang="en-US" sz="1600" dirty="0" smtClean="0"/>
              <a:t>79</a:t>
            </a:r>
            <a:r>
              <a:rPr lang="en-US" sz="1600" dirty="0"/>
              <a:t>% of </a:t>
            </a:r>
            <a:r>
              <a:rPr lang="en-US" sz="1600" dirty="0" smtClean="0"/>
              <a:t>petitions </a:t>
            </a:r>
            <a:r>
              <a:rPr lang="en-US" sz="1600" dirty="0"/>
              <a:t>are filed </a:t>
            </a:r>
            <a:r>
              <a:rPr lang="en-US" sz="1600" dirty="0" smtClean="0"/>
              <a:t>before any Patent Owner Response or a Decision on Institution </a:t>
            </a:r>
          </a:p>
          <a:p>
            <a:pPr marL="1037273" lvl="2" indent="-214313">
              <a:buFont typeface="Arial" panose="020B0604020202020204" pitchFamily="34" charset="0"/>
              <a:buChar char="•"/>
            </a:pPr>
            <a:r>
              <a:rPr lang="en-US" sz="1600" dirty="0" smtClean="0"/>
              <a:t>95</a:t>
            </a:r>
            <a:r>
              <a:rPr lang="en-US" sz="1600" dirty="0"/>
              <a:t>% of </a:t>
            </a:r>
            <a:r>
              <a:rPr lang="en-US" sz="1600" dirty="0" smtClean="0"/>
              <a:t>petitions are filed in a given petitioner’s first round</a:t>
            </a:r>
            <a:endParaRPr lang="en-US" sz="1600" dirty="0"/>
          </a:p>
          <a:p>
            <a:pPr marL="1037273" lvl="2" indent="-214313">
              <a:buFont typeface="Arial" panose="020B0604020202020204" pitchFamily="34" charset="0"/>
              <a:buChar char="•"/>
            </a:pPr>
            <a:endParaRPr lang="en-US" sz="1600" dirty="0" smtClean="0"/>
          </a:p>
          <a:p>
            <a:pPr marL="625793" lvl="1" indent="-214313">
              <a:buFont typeface="Arial" panose="020B0604020202020204" pitchFamily="34" charset="0"/>
              <a:buChar char="•"/>
            </a:pPr>
            <a:r>
              <a:rPr lang="en-US" sz="1600" b="1" i="1" u="sng" dirty="0" smtClean="0"/>
              <a:t>Why:</a:t>
            </a:r>
            <a:r>
              <a:rPr lang="en-US" sz="1600" b="1" i="1" dirty="0" smtClean="0"/>
              <a:t>  </a:t>
            </a:r>
            <a:r>
              <a:rPr lang="en-US" sz="1600" dirty="0" smtClean="0"/>
              <a:t>Often a petitioner could not have filed a petition earlier or may be prompted to file later because of the litigation circumstances </a:t>
            </a:r>
            <a:endParaRPr lang="en-US" sz="1600" dirty="0"/>
          </a:p>
          <a:p>
            <a:pPr marL="625793" lvl="1" indent="-214313">
              <a:buFont typeface="Arial" panose="020B0604020202020204" pitchFamily="34" charset="0"/>
              <a:buChar char="•"/>
            </a:pPr>
            <a:endParaRPr lang="en-US" sz="1600" b="1" i="1" u="sng" dirty="0"/>
          </a:p>
          <a:p>
            <a:pPr marL="625793" lvl="1" indent="-214313">
              <a:buFont typeface="Arial" panose="020B0604020202020204" pitchFamily="34" charset="0"/>
              <a:buChar char="•"/>
            </a:pPr>
            <a:r>
              <a:rPr lang="en-US" sz="1600" b="1" i="1" u="sng" dirty="0" smtClean="0"/>
              <a:t>How</a:t>
            </a:r>
            <a:r>
              <a:rPr lang="en-US" sz="1600" dirty="0" smtClean="0"/>
              <a:t>:</a:t>
            </a:r>
          </a:p>
          <a:p>
            <a:pPr marL="1037273" lvl="2" indent="-214313">
              <a:buFont typeface="Arial" panose="020B0604020202020204" pitchFamily="34" charset="0"/>
              <a:buChar char="•"/>
            </a:pPr>
            <a:r>
              <a:rPr lang="en-US" sz="1600" dirty="0" smtClean="0"/>
              <a:t>Institution rate by patent (FY17: 70%) is only slightly higher than by petition (FY17: 64%)</a:t>
            </a:r>
          </a:p>
          <a:p>
            <a:pPr marL="1037273" lvl="2" indent="-214313">
              <a:buFont typeface="Arial" panose="020B0604020202020204" pitchFamily="34" charset="0"/>
              <a:buChar char="•"/>
            </a:pPr>
            <a:r>
              <a:rPr lang="en-US" sz="1600" dirty="0" smtClean="0"/>
              <a:t>58% of patents challenged at the PTAB are unchanged </a:t>
            </a:r>
            <a:endParaRPr lang="en-US" sz="1600" b="1" dirty="0" smtClean="0"/>
          </a:p>
          <a:p>
            <a:pPr marL="625793" lvl="1" indent="-214313">
              <a:buFont typeface="Arial" panose="020B0604020202020204" pitchFamily="34" charset="0"/>
              <a:buChar char="•"/>
            </a:pPr>
            <a:endParaRPr lang="en-US" sz="1600" b="1" dirty="0" smtClean="0"/>
          </a:p>
          <a:p>
            <a:pPr marL="214313" indent="-214313">
              <a:buFont typeface="Arial" panose="020B0604020202020204" pitchFamily="34" charset="0"/>
              <a:buChar char="•"/>
            </a:pPr>
            <a:endParaRPr lang="en-US" sz="1600" b="1" dirty="0"/>
          </a:p>
        </p:txBody>
      </p:sp>
      <p:sp>
        <p:nvSpPr>
          <p:cNvPr id="5" name="Slide Number Placeholder 4" descr="" title=""/>
          <p:cNvSpPr>
            <a:spLocks noGrp="1"/>
          </p:cNvSpPr>
          <p:nvPr>
            <p:ph type="sldNum" sz="quarter" idx="7"/>
          </p:nvPr>
        </p:nvSpPr>
        <p:spPr>
          <a:xfrm>
            <a:off x="8752320" y="5179951"/>
            <a:ext cx="380260" cy="166199"/>
          </a:xfrm>
        </p:spPr>
        <p:txBody>
          <a:bodyPr/>
          <a:lstStyle/>
          <a:p>
            <a:pPr marL="96583" defTabSz="685800"/>
            <a:fld id="{81D60167-4931-47E6-BA6A-407CBD079E47}" type="slidenum">
              <a:rPr lang="en-US"/>
              <a:pPr marL="96583" defTabSz="685800"/>
              <a:t>45</a:t>
            </a:fld>
            <a:endParaRPr lang="en-US" dirty="0"/>
          </a:p>
        </p:txBody>
      </p:sp>
      <p:sp>
        <p:nvSpPr>
          <p:cNvPr id="2" name="Footer Placeholder 1" descr="" title=""/>
          <p:cNvSpPr>
            <a:spLocks noGrp="1"/>
          </p:cNvSpPr>
          <p:nvPr>
            <p:ph type="ftr" sz="quarter" idx="5"/>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692893157"/>
      </p:ext>
    </p:extLst>
  </p:cSld>
  <p:clrMapOvr>
    <a:masterClrMapping/>
  </p:clrMapOvr>
  <p:timing>
    <p:tnLst>
      <p:par>
        <p:cTn id="1" dur="indefinite" restart="never" nodeType="tmRoot"/>
      </p:par>
    </p:tnLst>
  </p:timing>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a:xfrm>
            <a:off x="609600" y="1790700"/>
            <a:ext cx="7772400" cy="1225021"/>
          </a:xfrm>
        </p:spPr>
        <p:txBody>
          <a:bodyPr>
            <a:normAutofit/>
          </a:bodyPr>
          <a:lstStyle/>
          <a:p>
            <a:pPr algn="ctr"/>
            <a:r>
              <a:rPr lang="en-US" b="1" dirty="0" smtClean="0"/>
              <a:t>Motion to Amend Study</a:t>
            </a:r>
            <a:endParaRPr lang="en-US" b="1" dirty="0"/>
          </a:p>
        </p:txBody>
      </p:sp>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0890694"/>
      </p:ext>
    </p:extLst>
  </p:cSld>
  <p:clrMapOvr>
    <a:masterClrMapping/>
  </p:clrMapOvr>
  <p:timing>
    <p:tnLst>
      <p:par>
        <p:cTn id="1" dur="indefinite" restart="never" nodeType="tmRoot"/>
      </p:par>
    </p:tnLst>
  </p:timing>
</p:sld>
</file>

<file path=ppt/slides/slide4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extBox 2" descr="" title=""/>
          <p:cNvSpPr txBox="1"/>
          <p:nvPr/>
        </p:nvSpPr>
        <p:spPr>
          <a:xfrm>
            <a:off x="217844" y="5222653"/>
            <a:ext cx="35814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egoe UI"/>
                <a:ea typeface="+mn-ea"/>
                <a:cs typeface="+mn-cs"/>
              </a:rPr>
              <a:t>Data current as of: 9/30/2017</a:t>
            </a:r>
            <a:endParaRPr kumimoji="0" lang="en-US" sz="1200" b="1" i="0" u="none" strike="noStrike" kern="1200" cap="none" spc="0" normalizeH="0" baseline="0" noProof="0" dirty="0">
              <a:ln>
                <a:noFill/>
              </a:ln>
              <a:solidFill>
                <a:prstClr val="black"/>
              </a:solidFill>
              <a:effectLst/>
              <a:uLnTx/>
              <a:uFillTx/>
              <a:latin typeface="Segoe UI"/>
              <a:ea typeface="+mn-ea"/>
              <a:cs typeface="+mn-cs"/>
            </a:endParaRPr>
          </a:p>
        </p:txBody>
      </p:sp>
      <p:pic>
        <p:nvPicPr>
          <p:cNvPr id="5" name="Picture 4" descr="" title=""/>
          <p:cNvPicPr>
            <a:picLocks noChangeAspect="1"/>
          </p:cNvPicPr>
          <p:nvPr/>
        </p:nvPicPr>
        <p:blipFill>
          <a:blip r:embed="rId3"/>
          <a:stretch>
            <a:fillRect/>
          </a:stretch>
        </p:blipFill>
        <p:spPr>
          <a:xfrm>
            <a:off x="609600" y="1154986"/>
            <a:ext cx="7992709" cy="3222646"/>
          </a:xfrm>
          <a:prstGeom prst="rect">
            <a:avLst/>
          </a:prstGeom>
        </p:spPr>
      </p:pic>
      <p:sp>
        <p:nvSpPr>
          <p:cNvPr id="4" name="Title 1" descr="" title=""/>
          <p:cNvSpPr txBox="1">
            <a:spLocks/>
          </p:cNvSpPr>
          <p:nvPr/>
        </p:nvSpPr>
        <p:spPr>
          <a:xfrm>
            <a:off x="2177986" y="520459"/>
            <a:ext cx="4857750" cy="634527"/>
          </a:xfrm>
          <a:prstGeom prst="rect">
            <a:avLst/>
          </a:prstGeom>
        </p:spPr>
        <p:txBody>
          <a:bodyPr>
            <a:normAutofit fontScale="97500"/>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z="2750" dirty="0">
                <a:solidFill>
                  <a:prstClr val="black"/>
                </a:solidFill>
              </a:rPr>
              <a:t>Motion to Amend Study</a:t>
            </a:r>
          </a:p>
        </p:txBody>
      </p:sp>
    </p:spTree>
    <p:extLst>
      <p:ext uri="{BB962C8B-B14F-4D97-AF65-F5344CB8AC3E}">
        <p14:creationId xmlns:p14="http://schemas.microsoft.com/office/powerpoint/2010/main" val="3444158723"/>
      </p:ext>
    </p:extLst>
  </p:cSld>
  <p:clrMapOvr>
    <a:masterClrMapping/>
  </p:clrMapOvr>
  <p:timing>
    <p:tnLst>
      <p:par>
        <p:cTn id="1" dur="indefinite" restart="never" nodeType="tmRoot"/>
      </p:par>
    </p:tnLst>
  </p:timing>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txBox="1">
            <a:spLocks noGrp="1"/>
          </p:cNvSpPr>
          <p:nvPr>
            <p:ph type="title"/>
          </p:nvPr>
        </p:nvSpPr>
        <p:spPr>
          <a:xfrm>
            <a:off x="332675" y="384167"/>
            <a:ext cx="8229600" cy="884058"/>
          </a:xfrm>
          <a:prstGeom prst="rect">
            <a:avLst/>
          </a:prstGeom>
        </p:spPr>
        <p:txBody>
          <a:bodyPr vert="horz" wrap="square" lIns="0" tIns="0" rIns="0" bIns="0" rtlCol="0">
            <a:spAutoFit/>
          </a:bodyPr>
          <a:lstStyle/>
          <a:p>
            <a:pPr marL="835660">
              <a:lnSpc>
                <a:spcPts val="3929"/>
              </a:lnSpc>
            </a:pPr>
            <a:r>
              <a:rPr sz="3300" spc="10" dirty="0">
                <a:solidFill>
                  <a:srgbClr val="585857"/>
                </a:solidFill>
                <a:latin typeface="Segoe UI"/>
                <a:cs typeface="Segoe UI"/>
              </a:rPr>
              <a:t>Boar</a:t>
            </a:r>
            <a:r>
              <a:rPr sz="3300" spc="20" dirty="0">
                <a:solidFill>
                  <a:srgbClr val="585857"/>
                </a:solidFill>
                <a:latin typeface="Segoe UI"/>
                <a:cs typeface="Segoe UI"/>
              </a:rPr>
              <a:t>d</a:t>
            </a:r>
            <a:r>
              <a:rPr sz="3300" spc="-10" dirty="0">
                <a:solidFill>
                  <a:srgbClr val="585857"/>
                </a:solidFill>
                <a:latin typeface="Segoe UI"/>
                <a:cs typeface="Segoe UI"/>
              </a:rPr>
              <a:t> </a:t>
            </a:r>
            <a:r>
              <a:rPr sz="3300" spc="15" dirty="0">
                <a:solidFill>
                  <a:srgbClr val="585857"/>
                </a:solidFill>
                <a:latin typeface="Segoe UI"/>
                <a:cs typeface="Segoe UI"/>
              </a:rPr>
              <a:t>Size</a:t>
            </a:r>
            <a:r>
              <a:rPr sz="3300" spc="-5" dirty="0">
                <a:solidFill>
                  <a:srgbClr val="585857"/>
                </a:solidFill>
                <a:latin typeface="Segoe UI"/>
                <a:cs typeface="Segoe UI"/>
              </a:rPr>
              <a:t> </a:t>
            </a:r>
            <a:r>
              <a:rPr sz="3300" spc="15" dirty="0">
                <a:solidFill>
                  <a:srgbClr val="585857"/>
                </a:solidFill>
                <a:latin typeface="Segoe UI"/>
                <a:cs typeface="Segoe UI"/>
              </a:rPr>
              <a:t>Ove</a:t>
            </a:r>
            <a:r>
              <a:rPr sz="3300" spc="10" dirty="0">
                <a:solidFill>
                  <a:srgbClr val="585857"/>
                </a:solidFill>
                <a:latin typeface="Segoe UI"/>
                <a:cs typeface="Segoe UI"/>
              </a:rPr>
              <a:t>r</a:t>
            </a:r>
            <a:r>
              <a:rPr sz="3300" spc="15" dirty="0">
                <a:solidFill>
                  <a:srgbClr val="585857"/>
                </a:solidFill>
                <a:latin typeface="Segoe UI"/>
                <a:cs typeface="Segoe UI"/>
              </a:rPr>
              <a:t> Time</a:t>
            </a:r>
            <a:endParaRPr sz="3300" dirty="0">
              <a:latin typeface="Segoe UI"/>
              <a:cs typeface="Segoe UI"/>
            </a:endParaRPr>
          </a:p>
        </p:txBody>
      </p:sp>
      <p:sp>
        <p:nvSpPr>
          <p:cNvPr id="3" name="object 3" descr="" title=""/>
          <p:cNvSpPr txBox="1"/>
          <p:nvPr/>
        </p:nvSpPr>
        <p:spPr>
          <a:xfrm>
            <a:off x="1130604" y="863274"/>
            <a:ext cx="1713230" cy="233679"/>
          </a:xfrm>
          <a:prstGeom prst="rect">
            <a:avLst/>
          </a:prstGeom>
        </p:spPr>
        <p:txBody>
          <a:bodyPr vert="horz" wrap="square" lIns="0" tIns="0" rIns="0" bIns="0" rtlCol="0">
            <a:spAutoFit/>
          </a:bodyPr>
          <a:lstStyle/>
          <a:p>
            <a:pPr marL="12700">
              <a:lnSpc>
                <a:spcPts val="2145"/>
              </a:lnSpc>
            </a:pPr>
            <a:r>
              <a:rPr sz="1800" b="1" spc="5" dirty="0" smtClean="0">
                <a:solidFill>
                  <a:srgbClr val="585857"/>
                </a:solidFill>
                <a:latin typeface="Segoe UI"/>
                <a:cs typeface="Segoe UI"/>
              </a:rPr>
              <a:t>(</a:t>
            </a:r>
            <a:r>
              <a:rPr sz="1800" b="1" spc="5" dirty="0">
                <a:solidFill>
                  <a:srgbClr val="585857"/>
                </a:solidFill>
                <a:latin typeface="Segoe UI"/>
                <a:cs typeface="Segoe UI"/>
              </a:rPr>
              <a:t>C</a:t>
            </a:r>
            <a:r>
              <a:rPr sz="1800" b="1" spc="10" dirty="0">
                <a:solidFill>
                  <a:srgbClr val="585857"/>
                </a:solidFill>
                <a:latin typeface="Segoe UI"/>
                <a:cs typeface="Segoe UI"/>
              </a:rPr>
              <a:t>a</a:t>
            </a:r>
            <a:r>
              <a:rPr sz="1800" b="1" dirty="0">
                <a:solidFill>
                  <a:srgbClr val="585857"/>
                </a:solidFill>
                <a:latin typeface="Segoe UI"/>
                <a:cs typeface="Segoe UI"/>
              </a:rPr>
              <a:t>l</a:t>
            </a:r>
            <a:r>
              <a:rPr sz="1800" b="1" spc="5" dirty="0">
                <a:solidFill>
                  <a:srgbClr val="585857"/>
                </a:solidFill>
                <a:latin typeface="Segoe UI"/>
                <a:cs typeface="Segoe UI"/>
              </a:rPr>
              <a:t>e</a:t>
            </a:r>
            <a:r>
              <a:rPr sz="1800" b="1" spc="15" dirty="0">
                <a:solidFill>
                  <a:srgbClr val="585857"/>
                </a:solidFill>
                <a:latin typeface="Segoe UI"/>
                <a:cs typeface="Segoe UI"/>
              </a:rPr>
              <a:t>nda</a:t>
            </a:r>
            <a:r>
              <a:rPr sz="1800" b="1" spc="10" dirty="0">
                <a:solidFill>
                  <a:srgbClr val="585857"/>
                </a:solidFill>
                <a:latin typeface="Segoe UI"/>
                <a:cs typeface="Segoe UI"/>
              </a:rPr>
              <a:t>r </a:t>
            </a:r>
            <a:r>
              <a:rPr sz="1800" b="1" spc="15" dirty="0">
                <a:solidFill>
                  <a:srgbClr val="585857"/>
                </a:solidFill>
                <a:latin typeface="Segoe UI"/>
                <a:cs typeface="Segoe UI"/>
              </a:rPr>
              <a:t>Year)</a:t>
            </a:r>
            <a:endParaRPr sz="1800" dirty="0">
              <a:latin typeface="Segoe UI"/>
              <a:cs typeface="Segoe UI"/>
            </a:endParaRPr>
          </a:p>
        </p:txBody>
      </p:sp>
      <p:sp>
        <p:nvSpPr>
          <p:cNvPr id="4" name="object 4" descr="" title=""/>
          <p:cNvSpPr/>
          <p:nvPr/>
        </p:nvSpPr>
        <p:spPr>
          <a:xfrm>
            <a:off x="1967648" y="3785951"/>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5" name="object 5" descr="" title=""/>
          <p:cNvSpPr/>
          <p:nvPr/>
        </p:nvSpPr>
        <p:spPr>
          <a:xfrm>
            <a:off x="1967648" y="3315762"/>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6" name="object 6" descr="" title=""/>
          <p:cNvSpPr/>
          <p:nvPr/>
        </p:nvSpPr>
        <p:spPr>
          <a:xfrm>
            <a:off x="1967648" y="2839994"/>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7" name="object 7" descr="" title=""/>
          <p:cNvSpPr/>
          <p:nvPr/>
        </p:nvSpPr>
        <p:spPr>
          <a:xfrm>
            <a:off x="1967648" y="2369823"/>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8" name="object 8" descr="" title=""/>
          <p:cNvSpPr/>
          <p:nvPr/>
        </p:nvSpPr>
        <p:spPr>
          <a:xfrm>
            <a:off x="1967648" y="1894055"/>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9" name="object 9" descr="" title=""/>
          <p:cNvSpPr/>
          <p:nvPr/>
        </p:nvSpPr>
        <p:spPr>
          <a:xfrm>
            <a:off x="1967648" y="1423884"/>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10" name="object 10" descr="" title=""/>
          <p:cNvSpPr/>
          <p:nvPr/>
        </p:nvSpPr>
        <p:spPr>
          <a:xfrm>
            <a:off x="2104890" y="1650592"/>
            <a:ext cx="5203997" cy="2613925"/>
          </a:xfrm>
          <a:prstGeom prst="rect">
            <a:avLst/>
          </a:prstGeom>
          <a:blipFill>
            <a:blip r:embed="rId3" cstate="print"/>
            <a:stretch>
              <a:fillRect/>
            </a:stretch>
          </a:blipFill>
        </p:spPr>
        <p:txBody>
          <a:bodyPr wrap="square" lIns="0" tIns="0" rIns="0" bIns="0" rtlCol="0"/>
          <a:lstStyle/>
          <a:p>
            <a:endParaRPr/>
          </a:p>
        </p:txBody>
      </p:sp>
      <p:sp>
        <p:nvSpPr>
          <p:cNvPr id="11" name="object 11" descr="" title=""/>
          <p:cNvSpPr/>
          <p:nvPr/>
        </p:nvSpPr>
        <p:spPr>
          <a:xfrm>
            <a:off x="2006860" y="1423884"/>
            <a:ext cx="0" cy="2877185"/>
          </a:xfrm>
          <a:custGeom>
            <a:avLst/>
            <a:gdLst/>
            <a:ahLst/>
            <a:cxnLst/>
            <a:rect l="l" t="t" r="r" b="b"/>
            <a:pathLst>
              <a:path h="2877185">
                <a:moveTo>
                  <a:pt x="0" y="0"/>
                </a:moveTo>
                <a:lnTo>
                  <a:pt x="0" y="2877015"/>
                </a:lnTo>
              </a:path>
            </a:pathLst>
          </a:custGeom>
          <a:ln w="5607">
            <a:solidFill>
              <a:srgbClr val="888888"/>
            </a:solidFill>
          </a:ln>
        </p:spPr>
        <p:txBody>
          <a:bodyPr wrap="square" lIns="0" tIns="0" rIns="0" bIns="0" rtlCol="0"/>
          <a:lstStyle/>
          <a:p>
            <a:endParaRPr/>
          </a:p>
        </p:txBody>
      </p:sp>
      <p:sp>
        <p:nvSpPr>
          <p:cNvPr id="12" name="object 12" descr="" title=""/>
          <p:cNvSpPr/>
          <p:nvPr/>
        </p:nvSpPr>
        <p:spPr>
          <a:xfrm>
            <a:off x="1967648" y="4261719"/>
            <a:ext cx="5428615" cy="0"/>
          </a:xfrm>
          <a:custGeom>
            <a:avLst/>
            <a:gdLst/>
            <a:ahLst/>
            <a:cxnLst/>
            <a:rect l="l" t="t" r="r" b="b"/>
            <a:pathLst>
              <a:path w="5428615">
                <a:moveTo>
                  <a:pt x="0" y="0"/>
                </a:moveTo>
                <a:lnTo>
                  <a:pt x="5428066" y="0"/>
                </a:lnTo>
              </a:path>
            </a:pathLst>
          </a:custGeom>
          <a:ln w="5602">
            <a:solidFill>
              <a:srgbClr val="888888"/>
            </a:solidFill>
          </a:ln>
        </p:spPr>
        <p:txBody>
          <a:bodyPr wrap="square" lIns="0" tIns="0" rIns="0" bIns="0" rtlCol="0"/>
          <a:lstStyle/>
          <a:p>
            <a:endParaRPr/>
          </a:p>
        </p:txBody>
      </p:sp>
      <p:sp>
        <p:nvSpPr>
          <p:cNvPr id="13" name="object 13" descr="" title=""/>
          <p:cNvSpPr/>
          <p:nvPr/>
        </p:nvSpPr>
        <p:spPr>
          <a:xfrm>
            <a:off x="2370971"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14" name="object 14" descr="" title=""/>
          <p:cNvSpPr/>
          <p:nvPr/>
        </p:nvSpPr>
        <p:spPr>
          <a:xfrm>
            <a:off x="272948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15" name="object 15" descr="" title=""/>
          <p:cNvSpPr/>
          <p:nvPr/>
        </p:nvSpPr>
        <p:spPr>
          <a:xfrm>
            <a:off x="308799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16" name="object 16" descr="" title=""/>
          <p:cNvSpPr/>
          <p:nvPr/>
        </p:nvSpPr>
        <p:spPr>
          <a:xfrm>
            <a:off x="344650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17" name="object 17" descr="" title=""/>
          <p:cNvSpPr/>
          <p:nvPr/>
        </p:nvSpPr>
        <p:spPr>
          <a:xfrm>
            <a:off x="380501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18" name="object 18" descr="" title=""/>
          <p:cNvSpPr/>
          <p:nvPr/>
        </p:nvSpPr>
        <p:spPr>
          <a:xfrm>
            <a:off x="416352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19" name="object 19" descr="" title=""/>
          <p:cNvSpPr/>
          <p:nvPr/>
        </p:nvSpPr>
        <p:spPr>
          <a:xfrm>
            <a:off x="452203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0" name="object 20" descr="" title=""/>
          <p:cNvSpPr/>
          <p:nvPr/>
        </p:nvSpPr>
        <p:spPr>
          <a:xfrm>
            <a:off x="4880542"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1" name="object 21" descr="" title=""/>
          <p:cNvSpPr/>
          <p:nvPr/>
        </p:nvSpPr>
        <p:spPr>
          <a:xfrm>
            <a:off x="524465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2" name="object 22" descr="" title=""/>
          <p:cNvSpPr/>
          <p:nvPr/>
        </p:nvSpPr>
        <p:spPr>
          <a:xfrm>
            <a:off x="560316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3" name="object 23" descr="" title=""/>
          <p:cNvSpPr/>
          <p:nvPr/>
        </p:nvSpPr>
        <p:spPr>
          <a:xfrm>
            <a:off x="596167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4" name="object 24" descr="" title=""/>
          <p:cNvSpPr/>
          <p:nvPr/>
        </p:nvSpPr>
        <p:spPr>
          <a:xfrm>
            <a:off x="632018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5" name="object 25" descr="" title=""/>
          <p:cNvSpPr/>
          <p:nvPr/>
        </p:nvSpPr>
        <p:spPr>
          <a:xfrm>
            <a:off x="667869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6" name="object 26" descr="" title=""/>
          <p:cNvSpPr/>
          <p:nvPr/>
        </p:nvSpPr>
        <p:spPr>
          <a:xfrm>
            <a:off x="703720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7" name="object 27" descr="" title=""/>
          <p:cNvSpPr/>
          <p:nvPr/>
        </p:nvSpPr>
        <p:spPr>
          <a:xfrm>
            <a:off x="7395714" y="4261720"/>
            <a:ext cx="0" cy="39370"/>
          </a:xfrm>
          <a:custGeom>
            <a:avLst/>
            <a:gdLst/>
            <a:ahLst/>
            <a:cxnLst/>
            <a:rect l="l" t="t" r="r" b="b"/>
            <a:pathLst>
              <a:path h="39370">
                <a:moveTo>
                  <a:pt x="0" y="0"/>
                </a:moveTo>
                <a:lnTo>
                  <a:pt x="0" y="39180"/>
                </a:lnTo>
              </a:path>
            </a:pathLst>
          </a:custGeom>
          <a:ln w="5607">
            <a:solidFill>
              <a:srgbClr val="888888"/>
            </a:solidFill>
          </a:ln>
        </p:spPr>
        <p:txBody>
          <a:bodyPr wrap="square" lIns="0" tIns="0" rIns="0" bIns="0" rtlCol="0"/>
          <a:lstStyle/>
          <a:p>
            <a:endParaRPr/>
          </a:p>
        </p:txBody>
      </p:sp>
      <p:sp>
        <p:nvSpPr>
          <p:cNvPr id="28" name="object 28" descr="" title=""/>
          <p:cNvSpPr txBox="1"/>
          <p:nvPr/>
        </p:nvSpPr>
        <p:spPr>
          <a:xfrm>
            <a:off x="2133502" y="3997725"/>
            <a:ext cx="471170" cy="194310"/>
          </a:xfrm>
          <a:prstGeom prst="rect">
            <a:avLst/>
          </a:prstGeom>
        </p:spPr>
        <p:txBody>
          <a:bodyPr vert="horz" wrap="square" lIns="0" tIns="0" rIns="0" bIns="0" rtlCol="0">
            <a:spAutoFit/>
          </a:bodyPr>
          <a:lstStyle/>
          <a:p>
            <a:pPr marL="12700">
              <a:lnSpc>
                <a:spcPct val="100000"/>
              </a:lnSpc>
              <a:tabLst>
                <a:tab pos="372110" algn="l"/>
              </a:tabLst>
            </a:pPr>
            <a:r>
              <a:rPr sz="1300" spc="10" dirty="0">
                <a:latin typeface="Calibri"/>
                <a:cs typeface="Calibri"/>
              </a:rPr>
              <a:t>5	5</a:t>
            </a:r>
            <a:endParaRPr sz="1300">
              <a:latin typeface="Calibri"/>
              <a:cs typeface="Calibri"/>
            </a:endParaRPr>
          </a:p>
        </p:txBody>
      </p:sp>
      <p:sp>
        <p:nvSpPr>
          <p:cNvPr id="29" name="object 29" descr="" title=""/>
          <p:cNvSpPr txBox="1"/>
          <p:nvPr/>
        </p:nvSpPr>
        <p:spPr>
          <a:xfrm>
            <a:off x="2853370" y="3959711"/>
            <a:ext cx="111125" cy="194310"/>
          </a:xfrm>
          <a:prstGeom prst="rect">
            <a:avLst/>
          </a:prstGeom>
        </p:spPr>
        <p:txBody>
          <a:bodyPr vert="horz" wrap="square" lIns="0" tIns="0" rIns="0" bIns="0" rtlCol="0">
            <a:spAutoFit/>
          </a:bodyPr>
          <a:lstStyle/>
          <a:p>
            <a:pPr marL="12700">
              <a:lnSpc>
                <a:spcPct val="100000"/>
              </a:lnSpc>
            </a:pPr>
            <a:r>
              <a:rPr sz="1300" spc="10" dirty="0">
                <a:latin typeface="Calibri"/>
                <a:cs typeface="Calibri"/>
              </a:rPr>
              <a:t>9</a:t>
            </a:r>
            <a:endParaRPr sz="1300">
              <a:latin typeface="Calibri"/>
              <a:cs typeface="Calibri"/>
            </a:endParaRPr>
          </a:p>
        </p:txBody>
      </p:sp>
      <p:sp>
        <p:nvSpPr>
          <p:cNvPr id="30" name="object 30" descr="" title=""/>
          <p:cNvSpPr txBox="1"/>
          <p:nvPr/>
        </p:nvSpPr>
        <p:spPr>
          <a:xfrm>
            <a:off x="3174069" y="3921521"/>
            <a:ext cx="553720" cy="194310"/>
          </a:xfrm>
          <a:prstGeom prst="rect">
            <a:avLst/>
          </a:prstGeom>
        </p:spPr>
        <p:txBody>
          <a:bodyPr vert="horz" wrap="square" lIns="0" tIns="0" rIns="0" bIns="0" rtlCol="0">
            <a:spAutoFit/>
          </a:bodyPr>
          <a:lstStyle/>
          <a:p>
            <a:pPr marL="12700">
              <a:lnSpc>
                <a:spcPct val="100000"/>
              </a:lnSpc>
              <a:tabLst>
                <a:tab pos="372110" algn="l"/>
              </a:tabLst>
            </a:pPr>
            <a:r>
              <a:rPr sz="1300" spc="-5" dirty="0">
                <a:latin typeface="Calibri"/>
                <a:cs typeface="Calibri"/>
              </a:rPr>
              <a:t>1</a:t>
            </a:r>
            <a:r>
              <a:rPr sz="1300" spc="10" dirty="0">
                <a:latin typeface="Calibri"/>
                <a:cs typeface="Calibri"/>
              </a:rPr>
              <a:t>3</a:t>
            </a:r>
            <a:r>
              <a:rPr sz="1300" dirty="0">
                <a:latin typeface="Calibri"/>
                <a:cs typeface="Calibri"/>
              </a:rPr>
              <a:t>	</a:t>
            </a:r>
            <a:r>
              <a:rPr sz="1300" spc="-5" dirty="0">
                <a:latin typeface="Calibri"/>
                <a:cs typeface="Calibri"/>
              </a:rPr>
              <a:t>13</a:t>
            </a:r>
            <a:endParaRPr sz="1300">
              <a:latin typeface="Calibri"/>
              <a:cs typeface="Calibri"/>
            </a:endParaRPr>
          </a:p>
        </p:txBody>
      </p:sp>
      <p:sp>
        <p:nvSpPr>
          <p:cNvPr id="31" name="object 31" descr="" title=""/>
          <p:cNvSpPr txBox="1"/>
          <p:nvPr/>
        </p:nvSpPr>
        <p:spPr>
          <a:xfrm>
            <a:off x="3893890" y="3599211"/>
            <a:ext cx="19367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47</a:t>
            </a:r>
            <a:endParaRPr sz="1300">
              <a:latin typeface="Calibri"/>
              <a:cs typeface="Calibri"/>
            </a:endParaRPr>
          </a:p>
        </p:txBody>
      </p:sp>
      <p:sp>
        <p:nvSpPr>
          <p:cNvPr id="32" name="object 32" descr="" title=""/>
          <p:cNvSpPr txBox="1"/>
          <p:nvPr/>
        </p:nvSpPr>
        <p:spPr>
          <a:xfrm>
            <a:off x="4253800" y="3400478"/>
            <a:ext cx="19367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68</a:t>
            </a:r>
            <a:endParaRPr sz="1300">
              <a:latin typeface="Calibri"/>
              <a:cs typeface="Calibri"/>
            </a:endParaRPr>
          </a:p>
        </p:txBody>
      </p:sp>
      <p:sp>
        <p:nvSpPr>
          <p:cNvPr id="33" name="object 33" descr="" title=""/>
          <p:cNvSpPr txBox="1"/>
          <p:nvPr/>
        </p:nvSpPr>
        <p:spPr>
          <a:xfrm>
            <a:off x="4613431" y="3276883"/>
            <a:ext cx="194310" cy="194310"/>
          </a:xfrm>
          <a:prstGeom prst="rect">
            <a:avLst/>
          </a:prstGeom>
        </p:spPr>
        <p:txBody>
          <a:bodyPr vert="horz" wrap="square" lIns="0" tIns="0" rIns="0" bIns="0" rtlCol="0">
            <a:spAutoFit/>
          </a:bodyPr>
          <a:lstStyle/>
          <a:p>
            <a:pPr marL="12700">
              <a:lnSpc>
                <a:spcPct val="100000"/>
              </a:lnSpc>
            </a:pPr>
            <a:r>
              <a:rPr sz="1300" dirty="0">
                <a:latin typeface="Calibri"/>
                <a:cs typeface="Calibri"/>
              </a:rPr>
              <a:t>81</a:t>
            </a:r>
            <a:endParaRPr sz="1300">
              <a:latin typeface="Calibri"/>
              <a:cs typeface="Calibri"/>
            </a:endParaRPr>
          </a:p>
        </p:txBody>
      </p:sp>
      <p:sp>
        <p:nvSpPr>
          <p:cNvPr id="34" name="object 34" descr="" title=""/>
          <p:cNvSpPr txBox="1"/>
          <p:nvPr/>
        </p:nvSpPr>
        <p:spPr>
          <a:xfrm>
            <a:off x="4928527" y="3097012"/>
            <a:ext cx="278765" cy="194310"/>
          </a:xfrm>
          <a:prstGeom prst="rect">
            <a:avLst/>
          </a:prstGeom>
        </p:spPr>
        <p:txBody>
          <a:bodyPr vert="horz" wrap="square" lIns="0" tIns="0" rIns="0" bIns="0" rtlCol="0">
            <a:spAutoFit/>
          </a:bodyPr>
          <a:lstStyle/>
          <a:p>
            <a:pPr marL="12700">
              <a:lnSpc>
                <a:spcPct val="100000"/>
              </a:lnSpc>
            </a:pPr>
            <a:r>
              <a:rPr sz="1300" dirty="0">
                <a:latin typeface="Calibri"/>
                <a:cs typeface="Calibri"/>
              </a:rPr>
              <a:t>100</a:t>
            </a:r>
            <a:endParaRPr sz="1300">
              <a:latin typeface="Calibri"/>
              <a:cs typeface="Calibri"/>
            </a:endParaRPr>
          </a:p>
        </p:txBody>
      </p:sp>
      <p:sp>
        <p:nvSpPr>
          <p:cNvPr id="35" name="object 35" descr="" title=""/>
          <p:cNvSpPr txBox="1"/>
          <p:nvPr/>
        </p:nvSpPr>
        <p:spPr>
          <a:xfrm>
            <a:off x="5288438" y="2509299"/>
            <a:ext cx="27749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162</a:t>
            </a:r>
            <a:endParaRPr sz="1300">
              <a:latin typeface="Calibri"/>
              <a:cs typeface="Calibri"/>
            </a:endParaRPr>
          </a:p>
        </p:txBody>
      </p:sp>
      <p:sp>
        <p:nvSpPr>
          <p:cNvPr id="36" name="object 36" descr="" title=""/>
          <p:cNvSpPr txBox="1"/>
          <p:nvPr/>
        </p:nvSpPr>
        <p:spPr>
          <a:xfrm>
            <a:off x="5648348" y="2357345"/>
            <a:ext cx="27749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178</a:t>
            </a:r>
            <a:endParaRPr sz="1300">
              <a:latin typeface="Calibri"/>
              <a:cs typeface="Calibri"/>
            </a:endParaRPr>
          </a:p>
        </p:txBody>
      </p:sp>
      <p:sp>
        <p:nvSpPr>
          <p:cNvPr id="37" name="object 37" descr="" title=""/>
          <p:cNvSpPr txBox="1"/>
          <p:nvPr/>
        </p:nvSpPr>
        <p:spPr>
          <a:xfrm>
            <a:off x="6008259" y="1883617"/>
            <a:ext cx="27749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225</a:t>
            </a:r>
            <a:endParaRPr sz="1300">
              <a:latin typeface="Calibri"/>
              <a:cs typeface="Calibri"/>
            </a:endParaRPr>
          </a:p>
        </p:txBody>
      </p:sp>
      <p:sp>
        <p:nvSpPr>
          <p:cNvPr id="38" name="object 38" descr="" title=""/>
          <p:cNvSpPr txBox="1"/>
          <p:nvPr/>
        </p:nvSpPr>
        <p:spPr>
          <a:xfrm>
            <a:off x="6368169" y="1684448"/>
            <a:ext cx="27749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249</a:t>
            </a:r>
            <a:endParaRPr sz="1300">
              <a:latin typeface="Calibri"/>
              <a:cs typeface="Calibri"/>
            </a:endParaRPr>
          </a:p>
        </p:txBody>
      </p:sp>
      <p:sp>
        <p:nvSpPr>
          <p:cNvPr id="39" name="object 39" descr="" title=""/>
          <p:cNvSpPr txBox="1"/>
          <p:nvPr/>
        </p:nvSpPr>
        <p:spPr>
          <a:xfrm>
            <a:off x="6728080" y="1475949"/>
            <a:ext cx="277495" cy="194310"/>
          </a:xfrm>
          <a:prstGeom prst="rect">
            <a:avLst/>
          </a:prstGeom>
        </p:spPr>
        <p:txBody>
          <a:bodyPr vert="horz" wrap="square" lIns="0" tIns="0" rIns="0" bIns="0" rtlCol="0">
            <a:spAutoFit/>
          </a:bodyPr>
          <a:lstStyle/>
          <a:p>
            <a:pPr marL="12700">
              <a:lnSpc>
                <a:spcPct val="100000"/>
              </a:lnSpc>
            </a:pPr>
            <a:r>
              <a:rPr sz="1300" spc="-5" dirty="0">
                <a:latin typeface="Calibri"/>
                <a:cs typeface="Calibri"/>
              </a:rPr>
              <a:t>271</a:t>
            </a:r>
            <a:endParaRPr sz="1300">
              <a:latin typeface="Calibri"/>
              <a:cs typeface="Calibri"/>
            </a:endParaRPr>
          </a:p>
        </p:txBody>
      </p:sp>
      <p:sp>
        <p:nvSpPr>
          <p:cNvPr id="40" name="object 40" descr="" title=""/>
          <p:cNvSpPr txBox="1"/>
          <p:nvPr/>
        </p:nvSpPr>
        <p:spPr>
          <a:xfrm>
            <a:off x="7087803" y="1447497"/>
            <a:ext cx="278765" cy="200055"/>
          </a:xfrm>
          <a:prstGeom prst="rect">
            <a:avLst/>
          </a:prstGeom>
        </p:spPr>
        <p:txBody>
          <a:bodyPr vert="horz" wrap="square" lIns="0" tIns="0" rIns="0" bIns="0" rtlCol="0">
            <a:spAutoFit/>
          </a:bodyPr>
          <a:lstStyle/>
          <a:p>
            <a:pPr marL="12700">
              <a:lnSpc>
                <a:spcPct val="100000"/>
              </a:lnSpc>
            </a:pPr>
            <a:r>
              <a:rPr lang="en-US" sz="1300" dirty="0" smtClean="0">
                <a:latin typeface="Calibri"/>
                <a:cs typeface="Calibri"/>
              </a:rPr>
              <a:t>269</a:t>
            </a:r>
            <a:endParaRPr sz="1300" dirty="0">
              <a:latin typeface="Calibri"/>
              <a:cs typeface="Calibri"/>
            </a:endParaRPr>
          </a:p>
        </p:txBody>
      </p:sp>
      <p:sp>
        <p:nvSpPr>
          <p:cNvPr id="41" name="object 41" descr="" title=""/>
          <p:cNvSpPr txBox="1"/>
          <p:nvPr/>
        </p:nvSpPr>
        <p:spPr>
          <a:xfrm>
            <a:off x="1809536" y="4195729"/>
            <a:ext cx="91440" cy="154940"/>
          </a:xfrm>
          <a:prstGeom prst="rect">
            <a:avLst/>
          </a:prstGeom>
        </p:spPr>
        <p:txBody>
          <a:bodyPr vert="horz" wrap="square" lIns="0" tIns="0" rIns="0" bIns="0" rtlCol="0">
            <a:spAutoFit/>
          </a:bodyPr>
          <a:lstStyle/>
          <a:p>
            <a:pPr marL="12700">
              <a:lnSpc>
                <a:spcPct val="100000"/>
              </a:lnSpc>
            </a:pPr>
            <a:r>
              <a:rPr sz="1000" spc="5" dirty="0">
                <a:latin typeface="Calibri"/>
                <a:cs typeface="Calibri"/>
              </a:rPr>
              <a:t>0</a:t>
            </a:r>
            <a:endParaRPr sz="1000">
              <a:latin typeface="Calibri"/>
              <a:cs typeface="Calibri"/>
            </a:endParaRPr>
          </a:p>
        </p:txBody>
      </p:sp>
      <p:sp>
        <p:nvSpPr>
          <p:cNvPr id="42" name="object 42" descr="" title=""/>
          <p:cNvSpPr txBox="1"/>
          <p:nvPr/>
        </p:nvSpPr>
        <p:spPr>
          <a:xfrm>
            <a:off x="1743249" y="3721593"/>
            <a:ext cx="160655" cy="154940"/>
          </a:xfrm>
          <a:prstGeom prst="rect">
            <a:avLst/>
          </a:prstGeom>
        </p:spPr>
        <p:txBody>
          <a:bodyPr vert="horz" wrap="square" lIns="0" tIns="0" rIns="0" bIns="0" rtlCol="0">
            <a:spAutoFit/>
          </a:bodyPr>
          <a:lstStyle/>
          <a:p>
            <a:pPr marL="12700">
              <a:lnSpc>
                <a:spcPct val="100000"/>
              </a:lnSpc>
            </a:pPr>
            <a:r>
              <a:rPr sz="1000" spc="20" dirty="0">
                <a:latin typeface="Calibri"/>
                <a:cs typeface="Calibri"/>
              </a:rPr>
              <a:t>50</a:t>
            </a:r>
            <a:endParaRPr sz="1000">
              <a:latin typeface="Calibri"/>
              <a:cs typeface="Calibri"/>
            </a:endParaRPr>
          </a:p>
        </p:txBody>
      </p:sp>
      <p:sp>
        <p:nvSpPr>
          <p:cNvPr id="43" name="object 43" descr="" title=""/>
          <p:cNvSpPr txBox="1"/>
          <p:nvPr/>
        </p:nvSpPr>
        <p:spPr>
          <a:xfrm>
            <a:off x="1676962" y="3247672"/>
            <a:ext cx="227329"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100</a:t>
            </a:r>
            <a:endParaRPr sz="1000">
              <a:latin typeface="Calibri"/>
              <a:cs typeface="Calibri"/>
            </a:endParaRPr>
          </a:p>
        </p:txBody>
      </p:sp>
      <p:sp>
        <p:nvSpPr>
          <p:cNvPr id="44" name="object 44" descr="" title=""/>
          <p:cNvSpPr txBox="1"/>
          <p:nvPr/>
        </p:nvSpPr>
        <p:spPr>
          <a:xfrm>
            <a:off x="1676962" y="2773583"/>
            <a:ext cx="227329"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150</a:t>
            </a:r>
            <a:endParaRPr sz="1000">
              <a:latin typeface="Calibri"/>
              <a:cs typeface="Calibri"/>
            </a:endParaRPr>
          </a:p>
        </p:txBody>
      </p:sp>
      <p:sp>
        <p:nvSpPr>
          <p:cNvPr id="45" name="object 45" descr="" title=""/>
          <p:cNvSpPr txBox="1"/>
          <p:nvPr/>
        </p:nvSpPr>
        <p:spPr>
          <a:xfrm>
            <a:off x="1676962" y="2299681"/>
            <a:ext cx="227329"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200</a:t>
            </a:r>
            <a:endParaRPr sz="1000">
              <a:latin typeface="Calibri"/>
              <a:cs typeface="Calibri"/>
            </a:endParaRPr>
          </a:p>
        </p:txBody>
      </p:sp>
      <p:sp>
        <p:nvSpPr>
          <p:cNvPr id="46" name="object 46" descr="" title=""/>
          <p:cNvSpPr txBox="1"/>
          <p:nvPr/>
        </p:nvSpPr>
        <p:spPr>
          <a:xfrm>
            <a:off x="1676962" y="1825954"/>
            <a:ext cx="227329"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250</a:t>
            </a:r>
            <a:endParaRPr sz="1000">
              <a:latin typeface="Calibri"/>
              <a:cs typeface="Calibri"/>
            </a:endParaRPr>
          </a:p>
        </p:txBody>
      </p:sp>
      <p:sp>
        <p:nvSpPr>
          <p:cNvPr id="47" name="object 47" descr="" title=""/>
          <p:cNvSpPr txBox="1"/>
          <p:nvPr/>
        </p:nvSpPr>
        <p:spPr>
          <a:xfrm>
            <a:off x="1676962" y="1351597"/>
            <a:ext cx="227329"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300</a:t>
            </a:r>
            <a:endParaRPr sz="1000">
              <a:latin typeface="Calibri"/>
              <a:cs typeface="Calibri"/>
            </a:endParaRPr>
          </a:p>
        </p:txBody>
      </p:sp>
      <p:sp>
        <p:nvSpPr>
          <p:cNvPr id="48" name="object 48" descr="" title=""/>
          <p:cNvSpPr txBox="1"/>
          <p:nvPr/>
        </p:nvSpPr>
        <p:spPr>
          <a:xfrm>
            <a:off x="2044809" y="4366387"/>
            <a:ext cx="2446655"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19</a:t>
            </a:r>
            <a:r>
              <a:rPr sz="1000" spc="-30" dirty="0">
                <a:latin typeface="Calibri"/>
                <a:cs typeface="Calibri"/>
              </a:rPr>
              <a:t>0</a:t>
            </a:r>
            <a:r>
              <a:rPr sz="1000" spc="5" dirty="0">
                <a:latin typeface="Calibri"/>
                <a:cs typeface="Calibri"/>
              </a:rPr>
              <a:t>0</a:t>
            </a:r>
            <a:r>
              <a:rPr sz="1000" dirty="0">
                <a:latin typeface="Calibri"/>
                <a:cs typeface="Calibri"/>
              </a:rPr>
              <a:t>  </a:t>
            </a:r>
            <a:r>
              <a:rPr sz="1000" spc="95" dirty="0">
                <a:latin typeface="Calibri"/>
                <a:cs typeface="Calibri"/>
              </a:rPr>
              <a:t> </a:t>
            </a:r>
            <a:r>
              <a:rPr sz="1000" spc="15" dirty="0">
                <a:latin typeface="Calibri"/>
                <a:cs typeface="Calibri"/>
              </a:rPr>
              <a:t>19</a:t>
            </a:r>
            <a:r>
              <a:rPr sz="1000" spc="-30" dirty="0">
                <a:latin typeface="Calibri"/>
                <a:cs typeface="Calibri"/>
              </a:rPr>
              <a:t>2</a:t>
            </a:r>
            <a:r>
              <a:rPr sz="1000" spc="5" dirty="0">
                <a:latin typeface="Calibri"/>
                <a:cs typeface="Calibri"/>
              </a:rPr>
              <a:t>0</a:t>
            </a:r>
            <a:r>
              <a:rPr sz="1000" dirty="0">
                <a:latin typeface="Calibri"/>
                <a:cs typeface="Calibri"/>
              </a:rPr>
              <a:t>  </a:t>
            </a:r>
            <a:r>
              <a:rPr sz="1000" spc="95" dirty="0">
                <a:latin typeface="Calibri"/>
                <a:cs typeface="Calibri"/>
              </a:rPr>
              <a:t> </a:t>
            </a:r>
            <a:r>
              <a:rPr sz="1000" spc="20" dirty="0">
                <a:latin typeface="Calibri"/>
                <a:cs typeface="Calibri"/>
              </a:rPr>
              <a:t>19</a:t>
            </a:r>
            <a:r>
              <a:rPr sz="1000" spc="-25" dirty="0">
                <a:latin typeface="Calibri"/>
                <a:cs typeface="Calibri"/>
              </a:rPr>
              <a:t>4</a:t>
            </a:r>
            <a:r>
              <a:rPr sz="1000" spc="5" dirty="0">
                <a:latin typeface="Calibri"/>
                <a:cs typeface="Calibri"/>
              </a:rPr>
              <a:t>0</a:t>
            </a:r>
            <a:r>
              <a:rPr sz="1000" dirty="0">
                <a:latin typeface="Calibri"/>
                <a:cs typeface="Calibri"/>
              </a:rPr>
              <a:t>  </a:t>
            </a:r>
            <a:r>
              <a:rPr sz="1000" spc="90" dirty="0">
                <a:latin typeface="Calibri"/>
                <a:cs typeface="Calibri"/>
              </a:rPr>
              <a:t> </a:t>
            </a:r>
            <a:r>
              <a:rPr sz="1000" spc="20" dirty="0">
                <a:latin typeface="Calibri"/>
                <a:cs typeface="Calibri"/>
              </a:rPr>
              <a:t>19</a:t>
            </a:r>
            <a:r>
              <a:rPr sz="1000" spc="-25" dirty="0">
                <a:latin typeface="Calibri"/>
                <a:cs typeface="Calibri"/>
              </a:rPr>
              <a:t>6</a:t>
            </a:r>
            <a:r>
              <a:rPr sz="1000" spc="5" dirty="0">
                <a:latin typeface="Calibri"/>
                <a:cs typeface="Calibri"/>
              </a:rPr>
              <a:t>0</a:t>
            </a:r>
            <a:r>
              <a:rPr sz="1000" dirty="0">
                <a:latin typeface="Calibri"/>
                <a:cs typeface="Calibri"/>
              </a:rPr>
              <a:t>  </a:t>
            </a:r>
            <a:r>
              <a:rPr sz="1000" spc="90" dirty="0">
                <a:latin typeface="Calibri"/>
                <a:cs typeface="Calibri"/>
              </a:rPr>
              <a:t> </a:t>
            </a:r>
            <a:r>
              <a:rPr sz="1000" spc="20" dirty="0">
                <a:latin typeface="Calibri"/>
                <a:cs typeface="Calibri"/>
              </a:rPr>
              <a:t>19</a:t>
            </a:r>
            <a:r>
              <a:rPr sz="1000" spc="-25" dirty="0">
                <a:latin typeface="Calibri"/>
                <a:cs typeface="Calibri"/>
              </a:rPr>
              <a:t>8</a:t>
            </a:r>
            <a:r>
              <a:rPr sz="1000" spc="5" dirty="0">
                <a:latin typeface="Calibri"/>
                <a:cs typeface="Calibri"/>
              </a:rPr>
              <a:t>0</a:t>
            </a:r>
            <a:r>
              <a:rPr sz="1000" dirty="0">
                <a:latin typeface="Calibri"/>
                <a:cs typeface="Calibri"/>
              </a:rPr>
              <a:t>  </a:t>
            </a:r>
            <a:r>
              <a:rPr sz="1000" spc="90" dirty="0">
                <a:latin typeface="Calibri"/>
                <a:cs typeface="Calibri"/>
              </a:rPr>
              <a:t> </a:t>
            </a:r>
            <a:r>
              <a:rPr sz="1000" spc="20" dirty="0">
                <a:latin typeface="Calibri"/>
                <a:cs typeface="Calibri"/>
              </a:rPr>
              <a:t>19</a:t>
            </a:r>
            <a:r>
              <a:rPr sz="1000" spc="-25" dirty="0">
                <a:latin typeface="Calibri"/>
                <a:cs typeface="Calibri"/>
              </a:rPr>
              <a:t>9</a:t>
            </a:r>
            <a:r>
              <a:rPr sz="1000" spc="5" dirty="0">
                <a:latin typeface="Calibri"/>
                <a:cs typeface="Calibri"/>
              </a:rPr>
              <a:t>0</a:t>
            </a:r>
            <a:r>
              <a:rPr sz="1000" dirty="0">
                <a:latin typeface="Calibri"/>
                <a:cs typeface="Calibri"/>
              </a:rPr>
              <a:t>  </a:t>
            </a:r>
            <a:r>
              <a:rPr sz="1000" spc="90" dirty="0">
                <a:latin typeface="Calibri"/>
                <a:cs typeface="Calibri"/>
              </a:rPr>
              <a:t> </a:t>
            </a:r>
            <a:r>
              <a:rPr sz="1000" spc="20" dirty="0">
                <a:latin typeface="Calibri"/>
                <a:cs typeface="Calibri"/>
              </a:rPr>
              <a:t>20</a:t>
            </a:r>
            <a:r>
              <a:rPr sz="1000" spc="-25" dirty="0">
                <a:latin typeface="Calibri"/>
                <a:cs typeface="Calibri"/>
              </a:rPr>
              <a:t>0</a:t>
            </a:r>
            <a:r>
              <a:rPr sz="1000" spc="5" dirty="0">
                <a:latin typeface="Calibri"/>
                <a:cs typeface="Calibri"/>
              </a:rPr>
              <a:t>0</a:t>
            </a:r>
            <a:endParaRPr sz="1000">
              <a:latin typeface="Calibri"/>
              <a:cs typeface="Calibri"/>
            </a:endParaRPr>
          </a:p>
        </p:txBody>
      </p:sp>
      <p:sp>
        <p:nvSpPr>
          <p:cNvPr id="49" name="object 49" descr="" title=""/>
          <p:cNvSpPr txBox="1"/>
          <p:nvPr/>
        </p:nvSpPr>
        <p:spPr>
          <a:xfrm>
            <a:off x="4563949" y="4366387"/>
            <a:ext cx="287655" cy="154940"/>
          </a:xfrm>
          <a:prstGeom prst="rect">
            <a:avLst/>
          </a:prstGeom>
        </p:spPr>
        <p:txBody>
          <a:bodyPr vert="horz" wrap="square" lIns="0" tIns="0" rIns="0" bIns="0" rtlCol="0">
            <a:spAutoFit/>
          </a:bodyPr>
          <a:lstStyle/>
          <a:p>
            <a:pPr marL="12700">
              <a:lnSpc>
                <a:spcPct val="100000"/>
              </a:lnSpc>
            </a:pPr>
            <a:r>
              <a:rPr sz="1000" spc="20" dirty="0">
                <a:latin typeface="Calibri"/>
                <a:cs typeface="Calibri"/>
              </a:rPr>
              <a:t>20</a:t>
            </a:r>
            <a:r>
              <a:rPr sz="1000" spc="-30" dirty="0">
                <a:latin typeface="Calibri"/>
                <a:cs typeface="Calibri"/>
              </a:rPr>
              <a:t>1</a:t>
            </a:r>
            <a:r>
              <a:rPr sz="1000" spc="5" dirty="0">
                <a:latin typeface="Calibri"/>
                <a:cs typeface="Calibri"/>
              </a:rPr>
              <a:t>0</a:t>
            </a:r>
            <a:endParaRPr sz="1000">
              <a:latin typeface="Calibri"/>
              <a:cs typeface="Calibri"/>
            </a:endParaRPr>
          </a:p>
        </p:txBody>
      </p:sp>
      <p:sp>
        <p:nvSpPr>
          <p:cNvPr id="50" name="object 50" descr="" title=""/>
          <p:cNvSpPr txBox="1"/>
          <p:nvPr/>
        </p:nvSpPr>
        <p:spPr>
          <a:xfrm>
            <a:off x="4923859" y="4366387"/>
            <a:ext cx="287020"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a:t>
            </a:r>
            <a:r>
              <a:rPr sz="1000" spc="-30" dirty="0">
                <a:latin typeface="Calibri"/>
                <a:cs typeface="Calibri"/>
              </a:rPr>
              <a:t>1</a:t>
            </a:r>
            <a:r>
              <a:rPr sz="1000" spc="5" dirty="0">
                <a:latin typeface="Calibri"/>
                <a:cs typeface="Calibri"/>
              </a:rPr>
              <a:t>1</a:t>
            </a:r>
            <a:endParaRPr sz="1000">
              <a:latin typeface="Calibri"/>
              <a:cs typeface="Calibri"/>
            </a:endParaRPr>
          </a:p>
        </p:txBody>
      </p:sp>
      <p:sp>
        <p:nvSpPr>
          <p:cNvPr id="51" name="object 51" descr="" title=""/>
          <p:cNvSpPr txBox="1"/>
          <p:nvPr/>
        </p:nvSpPr>
        <p:spPr>
          <a:xfrm>
            <a:off x="5283770" y="4366387"/>
            <a:ext cx="287020"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a:t>
            </a:r>
            <a:r>
              <a:rPr sz="1000" spc="-30" dirty="0">
                <a:latin typeface="Calibri"/>
                <a:cs typeface="Calibri"/>
              </a:rPr>
              <a:t>1</a:t>
            </a:r>
            <a:r>
              <a:rPr sz="1000" spc="5" dirty="0">
                <a:latin typeface="Calibri"/>
                <a:cs typeface="Calibri"/>
              </a:rPr>
              <a:t>2</a:t>
            </a:r>
            <a:endParaRPr sz="1000">
              <a:latin typeface="Calibri"/>
              <a:cs typeface="Calibri"/>
            </a:endParaRPr>
          </a:p>
        </p:txBody>
      </p:sp>
      <p:sp>
        <p:nvSpPr>
          <p:cNvPr id="52" name="object 52" descr="" title=""/>
          <p:cNvSpPr txBox="1"/>
          <p:nvPr/>
        </p:nvSpPr>
        <p:spPr>
          <a:xfrm>
            <a:off x="5643680" y="4366387"/>
            <a:ext cx="287020"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a:t>
            </a:r>
            <a:r>
              <a:rPr sz="1000" spc="-30" dirty="0">
                <a:latin typeface="Calibri"/>
                <a:cs typeface="Calibri"/>
              </a:rPr>
              <a:t>1</a:t>
            </a:r>
            <a:r>
              <a:rPr sz="1000" spc="5" dirty="0">
                <a:latin typeface="Calibri"/>
                <a:cs typeface="Calibri"/>
              </a:rPr>
              <a:t>3</a:t>
            </a:r>
            <a:endParaRPr sz="1000">
              <a:latin typeface="Calibri"/>
              <a:cs typeface="Calibri"/>
            </a:endParaRPr>
          </a:p>
        </p:txBody>
      </p:sp>
      <p:sp>
        <p:nvSpPr>
          <p:cNvPr id="53" name="object 53" descr="" title=""/>
          <p:cNvSpPr txBox="1"/>
          <p:nvPr/>
        </p:nvSpPr>
        <p:spPr>
          <a:xfrm>
            <a:off x="6003591" y="4366387"/>
            <a:ext cx="287020"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a:t>
            </a:r>
            <a:r>
              <a:rPr sz="1000" spc="-30" dirty="0">
                <a:latin typeface="Calibri"/>
                <a:cs typeface="Calibri"/>
              </a:rPr>
              <a:t>1</a:t>
            </a:r>
            <a:r>
              <a:rPr sz="1000" spc="5" dirty="0">
                <a:latin typeface="Calibri"/>
                <a:cs typeface="Calibri"/>
              </a:rPr>
              <a:t>4</a:t>
            </a:r>
            <a:endParaRPr sz="1000">
              <a:latin typeface="Calibri"/>
              <a:cs typeface="Calibri"/>
            </a:endParaRPr>
          </a:p>
        </p:txBody>
      </p:sp>
      <p:sp>
        <p:nvSpPr>
          <p:cNvPr id="54" name="object 54" descr="" title=""/>
          <p:cNvSpPr txBox="1"/>
          <p:nvPr/>
        </p:nvSpPr>
        <p:spPr>
          <a:xfrm>
            <a:off x="6363501" y="4366387"/>
            <a:ext cx="287020"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a:t>
            </a:r>
            <a:r>
              <a:rPr sz="1000" spc="-30" dirty="0">
                <a:latin typeface="Calibri"/>
                <a:cs typeface="Calibri"/>
              </a:rPr>
              <a:t>1</a:t>
            </a:r>
            <a:r>
              <a:rPr sz="1000" spc="5" dirty="0">
                <a:latin typeface="Calibri"/>
                <a:cs typeface="Calibri"/>
              </a:rPr>
              <a:t>5</a:t>
            </a:r>
            <a:endParaRPr sz="1000">
              <a:latin typeface="Calibri"/>
              <a:cs typeface="Calibri"/>
            </a:endParaRPr>
          </a:p>
        </p:txBody>
      </p:sp>
      <p:sp>
        <p:nvSpPr>
          <p:cNvPr id="55" name="object 55" descr="" title=""/>
          <p:cNvSpPr txBox="1"/>
          <p:nvPr/>
        </p:nvSpPr>
        <p:spPr>
          <a:xfrm>
            <a:off x="6723412" y="4366387"/>
            <a:ext cx="287020" cy="15494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20</a:t>
            </a:r>
            <a:r>
              <a:rPr sz="1000" spc="-30" dirty="0">
                <a:latin typeface="Calibri"/>
                <a:cs typeface="Calibri"/>
              </a:rPr>
              <a:t>1</a:t>
            </a:r>
            <a:r>
              <a:rPr sz="1000" spc="5" dirty="0">
                <a:latin typeface="Calibri"/>
                <a:cs typeface="Calibri"/>
              </a:rPr>
              <a:t>6</a:t>
            </a:r>
            <a:endParaRPr sz="1000">
              <a:latin typeface="Calibri"/>
              <a:cs typeface="Calibri"/>
            </a:endParaRPr>
          </a:p>
        </p:txBody>
      </p:sp>
      <p:sp>
        <p:nvSpPr>
          <p:cNvPr id="56" name="object 56" descr="" title=""/>
          <p:cNvSpPr txBox="1"/>
          <p:nvPr/>
        </p:nvSpPr>
        <p:spPr>
          <a:xfrm>
            <a:off x="7083135" y="4366387"/>
            <a:ext cx="287655" cy="154940"/>
          </a:xfrm>
          <a:prstGeom prst="rect">
            <a:avLst/>
          </a:prstGeom>
        </p:spPr>
        <p:txBody>
          <a:bodyPr vert="horz" wrap="square" lIns="0" tIns="0" rIns="0" bIns="0" rtlCol="0">
            <a:spAutoFit/>
          </a:bodyPr>
          <a:lstStyle/>
          <a:p>
            <a:pPr marL="12700">
              <a:lnSpc>
                <a:spcPct val="100000"/>
              </a:lnSpc>
            </a:pPr>
            <a:r>
              <a:rPr sz="1000" spc="20" dirty="0">
                <a:latin typeface="Calibri"/>
                <a:cs typeface="Calibri"/>
              </a:rPr>
              <a:t>20</a:t>
            </a:r>
            <a:r>
              <a:rPr sz="1000" spc="-25" dirty="0">
                <a:latin typeface="Calibri"/>
                <a:cs typeface="Calibri"/>
              </a:rPr>
              <a:t>1</a:t>
            </a:r>
            <a:r>
              <a:rPr sz="1000" spc="5" dirty="0">
                <a:latin typeface="Calibri"/>
                <a:cs typeface="Calibri"/>
              </a:rPr>
              <a:t>7</a:t>
            </a:r>
            <a:endParaRPr sz="1000">
              <a:latin typeface="Calibri"/>
              <a:cs typeface="Calibri"/>
            </a:endParaRPr>
          </a:p>
        </p:txBody>
      </p:sp>
      <p:sp>
        <p:nvSpPr>
          <p:cNvPr id="57" name="object 57" descr="" title=""/>
          <p:cNvSpPr txBox="1"/>
          <p:nvPr/>
        </p:nvSpPr>
        <p:spPr>
          <a:xfrm>
            <a:off x="8874687" y="5372100"/>
            <a:ext cx="107950" cy="177800"/>
          </a:xfrm>
          <a:prstGeom prst="rect">
            <a:avLst/>
          </a:prstGeom>
        </p:spPr>
        <p:txBody>
          <a:bodyPr vert="horz" wrap="square" lIns="0" tIns="0" rIns="0" bIns="0" rtlCol="0">
            <a:spAutoFit/>
          </a:bodyPr>
          <a:lstStyle/>
          <a:p>
            <a:pPr marL="12700">
              <a:lnSpc>
                <a:spcPct val="100000"/>
              </a:lnSpc>
            </a:pPr>
            <a:r>
              <a:rPr sz="1200" dirty="0">
                <a:solidFill>
                  <a:srgbClr val="898989"/>
                </a:solidFill>
                <a:latin typeface="Segoe UI"/>
                <a:cs typeface="Segoe UI"/>
              </a:rPr>
              <a:t>5</a:t>
            </a:r>
            <a:endParaRPr sz="1200">
              <a:latin typeface="Segoe UI"/>
              <a:cs typeface="Segoe UI"/>
            </a:endParaRPr>
          </a:p>
        </p:txBody>
      </p:sp>
      <p:sp>
        <p:nvSpPr>
          <p:cNvPr id="58" name="Footer Placeholder 57" descr="" title=""/>
          <p:cNvSpPr>
            <a:spLocks noGrp="1"/>
          </p:cNvSpPr>
          <p:nvPr>
            <p:ph type="ftr" sz="quarter" idx="5"/>
          </p:nvPr>
        </p:nvSpPr>
        <p:spPr/>
        <p:txBody>
          <a:bodyPr/>
          <a:lstStyle/>
          <a:p>
            <a:endParaRPr lang="en-US"/>
          </a:p>
        </p:txBody>
      </p:sp>
    </p:spTree>
    <p:extLst>
      <p:ext uri="{BB962C8B-B14F-4D97-AF65-F5344CB8AC3E}">
        <p14:creationId xmlns:p14="http://schemas.microsoft.com/office/powerpoint/2010/main" val="2270501956"/>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p:txBody>
          <a:bodyPr>
            <a:normAutofit fontScale="90000"/>
          </a:bodyPr>
          <a:lstStyle/>
          <a:p>
            <a:pPr algn="l"/>
            <a:r>
              <a:rPr lang="en-US" sz="4900" b="1" dirty="0" smtClean="0"/>
              <a:t>Trial Statistics</a:t>
            </a:r>
            <a:r>
              <a:rPr lang="en-US" b="1" dirty="0" smtClean="0"/>
              <a:t/>
            </a:r>
            <a:br>
              <a:rPr lang="en-US" b="1" dirty="0" smtClean="0"/>
            </a:br>
            <a:r>
              <a:rPr lang="en-US" sz="4000" b="1" dirty="0" smtClean="0"/>
              <a:t>IPR, PGR, CBM</a:t>
            </a:r>
            <a:endParaRPr lang="en-US" sz="4000" b="1" dirty="0"/>
          </a:p>
        </p:txBody>
      </p:sp>
      <p:sp>
        <p:nvSpPr>
          <p:cNvPr id="3" name="Subtitle 2" descr="" title=""/>
          <p:cNvSpPr>
            <a:spLocks noGrp="1"/>
          </p:cNvSpPr>
          <p:nvPr>
            <p:ph type="subTitle" idx="1"/>
          </p:nvPr>
        </p:nvSpPr>
        <p:spPr>
          <a:xfrm>
            <a:off x="685801" y="2658241"/>
            <a:ext cx="7086600" cy="1460500"/>
          </a:xfrm>
        </p:spPr>
        <p:txBody>
          <a:bodyPr/>
          <a:lstStyle/>
          <a:p>
            <a:pPr algn="l"/>
            <a:r>
              <a:rPr lang="en-US" dirty="0" smtClean="0"/>
              <a:t>Patent Trial and Appeal Board </a:t>
            </a:r>
            <a:br>
              <a:rPr lang="en-US" dirty="0" smtClean="0"/>
            </a:br>
            <a:r>
              <a:rPr lang="en-US" dirty="0" smtClean="0"/>
              <a:t>December 2017</a:t>
            </a:r>
            <a:endParaRPr lang="en-US" dirty="0"/>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57949503"/>
      </p:ext>
    </p:extLst>
  </p:cSld>
  <p:clrMapOvr>
    <a:masterClrMapping/>
  </p:clrMapOvr>
  <p:timing>
    <p:tnLst>
      <p:par>
        <p:cTn id="1" dur="indefinite" restart="never" nodeType="tmRoot"/>
      </p:par>
    </p:tnLst>
  </p:timing>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lide Number Placeholder 5" descr="" title=""/>
          <p:cNvSpPr>
            <a:spLocks noGrp="1"/>
          </p:cNvSpPr>
          <p:nvPr>
            <p:ph type="sldNum" sz="quarter" idx="12"/>
          </p:nvPr>
        </p:nvSpPr>
        <p:spPr/>
        <p:txBody>
          <a:bodyPr/>
          <a:lstStyle/>
          <a:p>
            <a:fld id="{92DA454B-C859-4892-B9FA-68B588C9F547}" type="slidenum">
              <a:rPr lang="en-US" smtClean="0"/>
              <a:t>7</a:t>
            </a:fld>
            <a:endParaRPr lang="en-US" dirty="0"/>
          </a:p>
        </p:txBody>
      </p:sp>
      <p:sp>
        <p:nvSpPr>
          <p:cNvPr id="10" name="Text Placeholder 8" descr="" title=""/>
          <p:cNvSpPr txBox="1">
            <a:spLocks/>
          </p:cNvSpPr>
          <p:nvPr/>
        </p:nvSpPr>
        <p:spPr>
          <a:xfrm>
            <a:off x="457200" y="4781516"/>
            <a:ext cx="6826795" cy="6932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solidFill>
                <a:schemeClr val="tx1">
                  <a:lumMod val="65000"/>
                  <a:lumOff val="35000"/>
                </a:schemeClr>
              </a:solidFill>
              <a:latin typeface="+mn-lt"/>
            </a:endParaRPr>
          </a:p>
        </p:txBody>
      </p:sp>
      <p:sp>
        <p:nvSpPr>
          <p:cNvPr id="9" name="Title 1" descr="" title=""/>
          <p:cNvSpPr txBox="1">
            <a:spLocks/>
          </p:cNvSpPr>
          <p:nvPr/>
        </p:nvSpPr>
        <p:spPr>
          <a:xfrm>
            <a:off x="228600" y="378022"/>
            <a:ext cx="7955280" cy="650678"/>
          </a:xfrm>
          <a:prstGeom prst="rect">
            <a:avLst/>
          </a:prstGeom>
        </p:spPr>
        <p:txBody>
          <a:bodyPr vert="horz" lIns="91440" tIns="45720" rIns="91440" bIns="45720" rtlCol="0" anchor="t" anchorCtr="0">
            <a:normAutofit fontScale="6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4200" dirty="0" smtClean="0">
                <a:solidFill>
                  <a:schemeClr val="tx1">
                    <a:lumMod val="65000"/>
                    <a:lumOff val="35000"/>
                  </a:schemeClr>
                </a:solidFill>
              </a:rPr>
              <a:t>Petitions </a:t>
            </a:r>
            <a:r>
              <a:rPr lang="en-US" sz="4200" dirty="0">
                <a:solidFill>
                  <a:schemeClr val="tx1">
                    <a:lumMod val="65000"/>
                    <a:lumOff val="35000"/>
                  </a:schemeClr>
                </a:solidFill>
              </a:rPr>
              <a:t>by </a:t>
            </a:r>
            <a:r>
              <a:rPr lang="en-US" sz="4200" dirty="0" smtClean="0">
                <a:solidFill>
                  <a:schemeClr val="tx1">
                    <a:lumMod val="65000"/>
                    <a:lumOff val="35000"/>
                  </a:schemeClr>
                </a:solidFill>
              </a:rPr>
              <a:t>Trial </a:t>
            </a:r>
            <a:r>
              <a:rPr lang="en-US" sz="4200" dirty="0">
                <a:solidFill>
                  <a:schemeClr val="tx1">
                    <a:lumMod val="65000"/>
                    <a:lumOff val="35000"/>
                  </a:schemeClr>
                </a:solidFill>
              </a:rPr>
              <a:t>Type </a:t>
            </a:r>
            <a:br>
              <a:rPr lang="en-US" sz="4200" dirty="0">
                <a:solidFill>
                  <a:schemeClr val="tx1">
                    <a:lumMod val="65000"/>
                    <a:lumOff val="35000"/>
                  </a:schemeClr>
                </a:solidFill>
              </a:rPr>
            </a:br>
            <a:r>
              <a:rPr lang="en-US" sz="2800" dirty="0">
                <a:solidFill>
                  <a:schemeClr val="tx1">
                    <a:lumMod val="65000"/>
                    <a:lumOff val="35000"/>
                  </a:schemeClr>
                </a:solidFill>
              </a:rPr>
              <a:t>(All Time: 9/16/12 to </a:t>
            </a:r>
            <a:r>
              <a:rPr lang="en-US" sz="2800" dirty="0" smtClean="0">
                <a:solidFill>
                  <a:schemeClr val="tx1">
                    <a:lumMod val="65000"/>
                    <a:lumOff val="35000"/>
                  </a:schemeClr>
                </a:solidFill>
              </a:rPr>
              <a:t>12/31/17</a:t>
            </a:r>
            <a:r>
              <a:rPr lang="en-US" sz="2800" dirty="0">
                <a:solidFill>
                  <a:schemeClr val="tx1">
                    <a:lumMod val="65000"/>
                    <a:lumOff val="35000"/>
                  </a:schemeClr>
                </a:solidFill>
              </a:rPr>
              <a:t>)</a:t>
            </a:r>
            <a:endParaRPr lang="en-US" sz="1900" dirty="0">
              <a:solidFill>
                <a:schemeClr val="tx1">
                  <a:lumMod val="65000"/>
                  <a:lumOff val="35000"/>
                </a:schemeClr>
              </a:solidFill>
            </a:endParaRPr>
          </a:p>
        </p:txBody>
      </p:sp>
      <p:sp>
        <p:nvSpPr>
          <p:cNvPr id="12" name="TextBox 11" descr="" title=""/>
          <p:cNvSpPr txBox="1"/>
          <p:nvPr/>
        </p:nvSpPr>
        <p:spPr>
          <a:xfrm>
            <a:off x="304800" y="4774421"/>
            <a:ext cx="7162800" cy="523220"/>
          </a:xfrm>
          <a:prstGeom prst="rect">
            <a:avLst/>
          </a:prstGeom>
          <a:noFill/>
        </p:spPr>
        <p:txBody>
          <a:bodyPr wrap="square" rtlCol="0">
            <a:spAutoFit/>
          </a:bodyPr>
          <a:lstStyle/>
          <a:p>
            <a:r>
              <a:rPr lang="en-US" sz="1400" dirty="0">
                <a:solidFill>
                  <a:schemeClr val="tx1">
                    <a:lumMod val="65000"/>
                    <a:lumOff val="35000"/>
                  </a:schemeClr>
                </a:solidFill>
              </a:rPr>
              <a:t>Trial types include Inter Partes </a:t>
            </a:r>
            <a:r>
              <a:rPr lang="en-US" sz="1400" dirty="0" smtClean="0">
                <a:solidFill>
                  <a:schemeClr val="tx1">
                    <a:lumMod val="65000"/>
                    <a:lumOff val="35000"/>
                  </a:schemeClr>
                </a:solidFill>
              </a:rPr>
              <a:t>Review (IPR</a:t>
            </a:r>
            <a:r>
              <a:rPr lang="en-US" sz="1400" dirty="0">
                <a:solidFill>
                  <a:schemeClr val="tx1">
                    <a:lumMod val="65000"/>
                    <a:lumOff val="35000"/>
                  </a:schemeClr>
                </a:solidFill>
              </a:rPr>
              <a:t>), Post Grant Review (PGR</a:t>
            </a:r>
            <a:r>
              <a:rPr lang="en-US" sz="1400" dirty="0" smtClean="0">
                <a:solidFill>
                  <a:schemeClr val="tx1">
                    <a:lumMod val="65000"/>
                    <a:lumOff val="35000"/>
                  </a:schemeClr>
                </a:solidFill>
              </a:rPr>
              <a:t>), and </a:t>
            </a:r>
            <a:r>
              <a:rPr lang="en-US" sz="1400" dirty="0">
                <a:solidFill>
                  <a:schemeClr val="tx1">
                    <a:lumMod val="65000"/>
                    <a:lumOff val="35000"/>
                  </a:schemeClr>
                </a:solidFill>
              </a:rPr>
              <a:t>Covered Business </a:t>
            </a:r>
            <a:r>
              <a:rPr lang="en-US" sz="1400" dirty="0" smtClean="0">
                <a:solidFill>
                  <a:schemeClr val="tx1">
                    <a:lumMod val="65000"/>
                    <a:lumOff val="35000"/>
                  </a:schemeClr>
                </a:solidFill>
              </a:rPr>
              <a:t>Method (CBM).</a:t>
            </a:r>
            <a:endParaRPr lang="en-US" sz="1400" dirty="0">
              <a:solidFill>
                <a:schemeClr val="tx1">
                  <a:lumMod val="65000"/>
                  <a:lumOff val="35000"/>
                </a:schemeClr>
              </a:solidFill>
            </a:endParaRPr>
          </a:p>
        </p:txBody>
      </p:sp>
      <p:pic>
        <p:nvPicPr>
          <p:cNvPr id="2" name="Picture 1" descr="" title=""/>
          <p:cNvPicPr>
            <a:picLocks noChangeAspect="1"/>
          </p:cNvPicPr>
          <p:nvPr/>
        </p:nvPicPr>
        <p:blipFill>
          <a:blip r:embed="rId3"/>
          <a:stretch>
            <a:fillRect/>
          </a:stretch>
        </p:blipFill>
        <p:spPr>
          <a:xfrm>
            <a:off x="219075" y="807926"/>
            <a:ext cx="8303472" cy="4041998"/>
          </a:xfrm>
          <a:prstGeom prst="rect">
            <a:avLst/>
          </a:prstGeom>
        </p:spPr>
      </p:pic>
      <p:sp>
        <p:nvSpPr>
          <p:cNvPr id="3" name="Footer Placeholder 2"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47479637"/>
      </p:ext>
    </p:extLst>
  </p:cSld>
  <p:clrMapOvr>
    <a:masterClrMapping/>
  </p:clrMapOvr>
  <p:timing>
    <p:tnLst>
      <p:par>
        <p:cTn id="1" dur="indefinite" restart="never" nodeType="tmRoot"/>
      </p:par>
    </p:tnLst>
  </p:timing>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12"/>
          </p:nvPr>
        </p:nvSpPr>
        <p:spPr/>
        <p:txBody>
          <a:bodyPr/>
          <a:lstStyle/>
          <a:p>
            <a:fld id="{92DA454B-C859-4892-B9FA-68B588C9F547}" type="slidenum">
              <a:rPr lang="en-US" smtClean="0"/>
              <a:t>8</a:t>
            </a:fld>
            <a:endParaRPr lang="en-US" dirty="0"/>
          </a:p>
        </p:txBody>
      </p:sp>
      <p:sp>
        <p:nvSpPr>
          <p:cNvPr id="7" name="Title 1" descr="" title=""/>
          <p:cNvSpPr txBox="1">
            <a:spLocks/>
          </p:cNvSpPr>
          <p:nvPr/>
        </p:nvSpPr>
        <p:spPr>
          <a:xfrm>
            <a:off x="228600" y="378022"/>
            <a:ext cx="7955280" cy="650678"/>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800" dirty="0">
                <a:solidFill>
                  <a:schemeClr val="tx1">
                    <a:lumMod val="65000"/>
                    <a:lumOff val="35000"/>
                  </a:schemeClr>
                </a:solidFill>
              </a:rPr>
              <a:t>Petitions Filed </a:t>
            </a:r>
            <a:r>
              <a:rPr lang="en-US" sz="2800" dirty="0" smtClean="0">
                <a:solidFill>
                  <a:schemeClr val="tx1">
                    <a:lumMod val="65000"/>
                    <a:lumOff val="35000"/>
                  </a:schemeClr>
                </a:solidFill>
              </a:rPr>
              <a:t>by Technology in FY18</a:t>
            </a:r>
            <a:r>
              <a:rPr lang="en-US" sz="2800" dirty="0">
                <a:solidFill>
                  <a:schemeClr val="tx1">
                    <a:lumMod val="65000"/>
                    <a:lumOff val="35000"/>
                  </a:schemeClr>
                </a:solidFill>
              </a:rPr>
              <a:t/>
            </a:r>
            <a:br>
              <a:rPr lang="en-US" sz="2800" dirty="0">
                <a:solidFill>
                  <a:schemeClr val="tx1">
                    <a:lumMod val="65000"/>
                    <a:lumOff val="35000"/>
                  </a:schemeClr>
                </a:solidFill>
              </a:rPr>
            </a:br>
            <a:r>
              <a:rPr lang="en-US" sz="1900" dirty="0">
                <a:solidFill>
                  <a:schemeClr val="tx1">
                    <a:lumMod val="65000"/>
                    <a:lumOff val="35000"/>
                  </a:schemeClr>
                </a:solidFill>
              </a:rPr>
              <a:t>(</a:t>
            </a:r>
            <a:r>
              <a:rPr lang="en-US" sz="1900" dirty="0" smtClean="0">
                <a:solidFill>
                  <a:schemeClr val="tx1">
                    <a:lumMod val="65000"/>
                    <a:lumOff val="35000"/>
                  </a:schemeClr>
                </a:solidFill>
              </a:rPr>
              <a:t>FY18 to date: 10/1/17 </a:t>
            </a:r>
            <a:r>
              <a:rPr lang="en-US" sz="1900" dirty="0">
                <a:solidFill>
                  <a:schemeClr val="tx1">
                    <a:lumMod val="65000"/>
                    <a:lumOff val="35000"/>
                  </a:schemeClr>
                </a:solidFill>
              </a:rPr>
              <a:t>to </a:t>
            </a:r>
            <a:r>
              <a:rPr lang="en-US" sz="1900" dirty="0" smtClean="0">
                <a:solidFill>
                  <a:schemeClr val="tx1">
                    <a:lumMod val="65000"/>
                    <a:lumOff val="35000"/>
                  </a:schemeClr>
                </a:solidFill>
              </a:rPr>
              <a:t>12/31/17</a:t>
            </a:r>
            <a:r>
              <a:rPr lang="en-US" sz="1900" dirty="0">
                <a:solidFill>
                  <a:schemeClr val="tx1">
                    <a:lumMod val="65000"/>
                    <a:lumOff val="35000"/>
                  </a:schemeClr>
                </a:solidFill>
              </a:rPr>
              <a:t>)</a:t>
            </a:r>
          </a:p>
        </p:txBody>
      </p:sp>
      <p:pic>
        <p:nvPicPr>
          <p:cNvPr id="2" name="Picture 1" descr="" title=""/>
          <p:cNvPicPr>
            <a:picLocks noChangeAspect="1"/>
          </p:cNvPicPr>
          <p:nvPr/>
        </p:nvPicPr>
        <p:blipFill>
          <a:blip r:embed="rId3"/>
          <a:stretch>
            <a:fillRect/>
          </a:stretch>
        </p:blipFill>
        <p:spPr>
          <a:xfrm>
            <a:off x="847725" y="1209675"/>
            <a:ext cx="7212193" cy="3505504"/>
          </a:xfrm>
          <a:prstGeom prst="rect">
            <a:avLst/>
          </a:prstGeom>
        </p:spPr>
      </p:pic>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10896453"/>
      </p:ext>
    </p:extLst>
  </p:cSld>
  <p:clrMapOvr>
    <a:masterClrMapping/>
  </p:clrMapOvr>
  <p:timing>
    <p:tnLst>
      <p:par>
        <p:cTn id="1" dur="indefinite" restart="never" nodeType="tmRoot"/>
      </p:par>
    </p:tnLst>
  </p:timing>
</p:sld>
</file>

<file path=ppt/slides/slide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12"/>
          </p:nvPr>
        </p:nvSpPr>
        <p:spPr/>
        <p:txBody>
          <a:bodyPr/>
          <a:lstStyle/>
          <a:p>
            <a:fld id="{92DA454B-C859-4892-B9FA-68B588C9F547}" type="slidenum">
              <a:rPr lang="en-US" smtClean="0"/>
              <a:t>9</a:t>
            </a:fld>
            <a:endParaRPr lang="en-US"/>
          </a:p>
        </p:txBody>
      </p:sp>
      <p:sp>
        <p:nvSpPr>
          <p:cNvPr id="6" name="Title 6" descr="" title=""/>
          <p:cNvSpPr txBox="1">
            <a:spLocks/>
          </p:cNvSpPr>
          <p:nvPr/>
        </p:nvSpPr>
        <p:spPr>
          <a:xfrm>
            <a:off x="228600" y="378022"/>
            <a:ext cx="8458200" cy="654509"/>
          </a:xfrm>
          <a:prstGeom prst="rect">
            <a:avLst/>
          </a:prstGeom>
        </p:spPr>
        <p:txBody>
          <a:bodyPr>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800" dirty="0" smtClean="0">
                <a:solidFill>
                  <a:schemeClr val="tx1">
                    <a:lumMod val="65000"/>
                    <a:lumOff val="35000"/>
                  </a:schemeClr>
                </a:solidFill>
              </a:rPr>
              <a:t>Petitions Filed by Month </a:t>
            </a:r>
          </a:p>
          <a:p>
            <a:r>
              <a:rPr lang="en-US" sz="1900" dirty="0" smtClean="0">
                <a:solidFill>
                  <a:schemeClr val="tx1">
                    <a:lumMod val="65000"/>
                    <a:lumOff val="35000"/>
                  </a:schemeClr>
                </a:solidFill>
              </a:rPr>
              <a:t>(December 2017 and Previous 12 Months: 12/1/16 to 12/31/17)</a:t>
            </a:r>
          </a:p>
          <a:p>
            <a:endParaRPr lang="en-US" sz="2800" dirty="0">
              <a:solidFill>
                <a:schemeClr val="tx1">
                  <a:lumMod val="65000"/>
                  <a:lumOff val="35000"/>
                </a:schemeClr>
              </a:solidFill>
            </a:endParaRPr>
          </a:p>
        </p:txBody>
      </p:sp>
      <p:pic>
        <p:nvPicPr>
          <p:cNvPr id="2" name="Picture 1" descr="" title=""/>
          <p:cNvPicPr>
            <a:picLocks noChangeAspect="1"/>
          </p:cNvPicPr>
          <p:nvPr/>
        </p:nvPicPr>
        <p:blipFill>
          <a:blip r:embed="rId3"/>
          <a:stretch>
            <a:fillRect/>
          </a:stretch>
        </p:blipFill>
        <p:spPr>
          <a:xfrm>
            <a:off x="299854" y="1061685"/>
            <a:ext cx="8620491" cy="3724979"/>
          </a:xfrm>
          <a:prstGeom prst="rect">
            <a:avLst/>
          </a:prstGeom>
        </p:spPr>
      </p:pic>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54051232"/>
      </p:ext>
    </p:extLst>
  </p:cSld>
  <p:clrMapOvr>
    <a:masterClrMapping/>
  </p:clrMapOvr>
  <mc:AlternateContent xmlns:mc="http://schemas.openxmlformats.org/markup-compatibility/2006" xmlns:p14="http://schemas.microsoft.com/office/powerpoint/2010/main">
    <mc:Choice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with footer.potx" id="{785DEF51-B100-421C-8277-5DA6B256CA4F}" vid="{8F3E9A4B-F673-4D00-B0A0-0735CA436EFC}"/>
    </a:ext>
  </a:extLst>
</a:theme>
</file>

<file path=ppt/theme/theme2.xml><?xml version="1.0" encoding="utf-8"?>
<a:theme xmlns:a="http://schemas.openxmlformats.org/drawingml/2006/main" name="1_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rand master navy with footer">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Words>2507</Words>
  <Application>Microsoft Office PowerPoint</Application>
  <PresentationFormat>On-screen Show (16:10)</PresentationFormat>
  <Paragraphs>463</Paragraphs>
  <Slides>47</Slides>
  <Notes>47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47</vt:i4>
      </vt:variant>
    </vt:vector>
  </HeadingPairs>
  <TitlesOfParts>
    <vt:vector size="62" baseType="lpstr">
      <vt:lpstr>Arial</vt:lpstr>
      <vt:lpstr>Arial MT</vt:lpstr>
      <vt:lpstr>Arial Narrow</vt:lpstr>
      <vt:lpstr>Calibri</vt:lpstr>
      <vt:lpstr>Courier New</vt:lpstr>
      <vt:lpstr>Segoe UI</vt:lpstr>
      <vt:lpstr>Segoe UI Semibold</vt:lpstr>
      <vt:lpstr>Times New Roman</vt:lpstr>
      <vt:lpstr>Wingdings</vt:lpstr>
      <vt:lpstr>Brand master green</vt:lpstr>
      <vt:lpstr>1_Brand master green</vt:lpstr>
      <vt:lpstr>Office Theme</vt:lpstr>
      <vt:lpstr>1_Office Theme</vt:lpstr>
      <vt:lpstr>Brand master navy with footer</vt:lpstr>
      <vt:lpstr>2_Office Theme</vt:lpstr>
      <vt:lpstr>PowerPoint Presentation</vt:lpstr>
      <vt:lpstr>PowerPoint Presentation</vt:lpstr>
      <vt:lpstr>Patent Trial and Appeal Board Organizational Structure</vt:lpstr>
      <vt:lpstr>USPTO Locations</vt:lpstr>
      <vt:lpstr>Board Size Over Time</vt:lpstr>
      <vt:lpstr>Trial Statistics IPR, PGR, CBM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Precedential and Informative Decisions</vt:lpstr>
      <vt:lpstr>PowerPoint Presentation</vt:lpstr>
      <vt:lpstr>PowerPoint Presentation</vt:lpstr>
      <vt:lpstr>PowerPoint Presentation</vt:lpstr>
      <vt:lpstr>PowerPoint Presentation</vt:lpstr>
      <vt:lpstr>Motions to Amend and  Aqua Products  </vt:lpstr>
      <vt:lpstr>In re Aqua Products: Procedural History   </vt:lpstr>
      <vt:lpstr>In re Aqua Products                                               (order granting rehearing en banc)</vt:lpstr>
      <vt:lpstr>In re Aqua Products  </vt:lpstr>
      <vt:lpstr>Guidance on Motions to Amend  in view of Aqua Products</vt:lpstr>
      <vt:lpstr>Guidance on Motions to Amend  in view of Aqua Products</vt:lpstr>
      <vt:lpstr>Guidance on Motions to Amend  in view of Aqua Products</vt:lpstr>
      <vt:lpstr>SOP 9 on Remands </vt:lpstr>
      <vt:lpstr>Changes to SOP 9</vt:lpstr>
      <vt:lpstr>Default Trial Procedures for Common Remand Scenarios</vt:lpstr>
      <vt:lpstr>Default Appeal Procedures for Common Remand Scenarios</vt:lpstr>
      <vt:lpstr>PowerPoint Presentation</vt:lpstr>
      <vt:lpstr>PowerPoint Presentation</vt:lpstr>
      <vt:lpstr>PowerPoint Presentation</vt:lpstr>
      <vt:lpstr>Additional Information</vt:lpstr>
      <vt:lpstr> An Analysis of Multiple Petitions in AIA Trials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Petition Study Highlights</vt:lpstr>
      <vt:lpstr>Motion to Amend Study</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