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3.xml" ContentType="application/vnd.openxmlformats-officedocument.them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slideLayouts/slideLayout7.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tags/tag1.xml" ContentType="application/vnd.openxmlformats-officedocument.presentationml.tags+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tags/tag5.xml" ContentType="application/vnd.openxmlformats-officedocument.presentationml.tags+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tags/tag4.xml" ContentType="application/vnd.openxmlformats-officedocument.presentationml.tags+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tags/tag3.xml" ContentType="application/vnd.openxmlformats-officedocument.presentationml.tags+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Override PartName="/ppt/slides/slide14.xml" ContentType="application/vnd.openxmlformats-officedocument.presentationml.slide+xml"/>
  <Override PartName="/ppt/notesSlides/notesSlide14.xml" ContentType="application/vnd.openxmlformats-officedocument.presentationml.notesSlide+xml"/>
  <Override PartName="/ppt/slides/slide15.xml" ContentType="application/vnd.openxmlformats-officedocument.presentationml.slide+xml"/>
  <Override PartName="/ppt/notesSlides/notesSlide15.xml" ContentType="application/vnd.openxmlformats-officedocument.presentationml.notesSlide+xml"/>
  <Override PartName="/ppt/slides/slide16.xml" ContentType="application/vnd.openxmlformats-officedocument.presentationml.slide+xml"/>
  <Override PartName="/ppt/notesSlides/notesSlide16.xml" ContentType="application/vnd.openxmlformats-officedocument.presentationml.notesSlide+xml"/>
  <Override PartName="/ppt/slides/slide17.xml" ContentType="application/vnd.openxmlformats-officedocument.presentationml.slide+xml"/>
  <Override PartName="/ppt/notesSlides/notesSlide17.xml" ContentType="application/vnd.openxmlformats-officedocument.presentationml.notesSlide+xml"/>
  <Override PartName="/ppt/slides/slide18.xml" ContentType="application/vnd.openxmlformats-officedocument.presentationml.slide+xml"/>
  <Override PartName="/ppt/notesSlides/notesSlide18.xml" ContentType="application/vnd.openxmlformats-officedocument.presentationml.notesSlide+xml"/>
  <Override PartName="/ppt/slides/slide19.xml" ContentType="application/vnd.openxmlformats-officedocument.presentationml.slide+xml"/>
  <Override PartName="/ppt/notesSlides/notesSlide19.xml" ContentType="application/vnd.openxmlformats-officedocument.presentationml.notesSlide+xml"/>
  <Override PartName="/ppt/slides/slide20.xml" ContentType="application/vnd.openxmlformats-officedocument.presentationml.slide+xml"/>
  <Override PartName="/ppt/notesSlides/notesSlide20.xml" ContentType="application/vnd.openxmlformats-officedocument.presentationml.notesSlide+xml"/>
  <Override PartName="/ppt/slides/slide21.xml" ContentType="application/vnd.openxmlformats-officedocument.presentationml.slide+xml"/>
  <Override PartName="/ppt/notesSlides/notesSlide21.xml" ContentType="application/vnd.openxmlformats-officedocument.presentationml.notesSlide+xml"/>
  <Override PartName="/ppt/slides/slide22.xml" ContentType="application/vnd.openxmlformats-officedocument.presentationml.slide+xml"/>
  <Override PartName="/ppt/notesSlides/notesSlide22.xml" ContentType="application/vnd.openxmlformats-officedocument.presentationml.notesSlide+xml"/>
  <Override PartName="/ppt/slides/slide23.xml" ContentType="application/vnd.openxmlformats-officedocument.presentationml.slide+xml"/>
  <Override PartName="/ppt/notesSlides/notesSlide23.xml" ContentType="application/vnd.openxmlformats-officedocument.presentationml.notesSlide+xml"/>
  <Override PartName="/ppt/slides/slide24.xml" ContentType="application/vnd.openxmlformats-officedocument.presentationml.slide+xml"/>
  <Override PartName="/ppt/notesSlides/notesSlide24.xml" ContentType="application/vnd.openxmlformats-officedocument.presentationml.notesSlide+xml"/>
  <Override PartName="/ppt/slides/slide25.xml" ContentType="application/vnd.openxmlformats-officedocument.presentationml.slide+xml"/>
  <Override PartName="/ppt/notesSlides/notesSlide25.xml" ContentType="application/vnd.openxmlformats-officedocument.presentationml.notesSlide+xml"/>
  <Override PartName="/ppt/tableStyles.xml" ContentType="application/vnd.openxmlformats-officedocument.presentationml.tableStyles+xml"/>
  <Override PartName="/ppt/slideMasters/slideMaster2.xml" ContentType="application/vnd.openxmlformats-officedocument.presentationml.slideMaster+xml"/>
  <Override PartName="/ppt/slideLayouts/slideLayout19.xml" ContentType="application/vnd.openxmlformats-officedocument.presentationml.slideLayout+xml"/>
  <Override PartName="/ppt/slideLayouts/slideLayout14.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7.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21.xml" ContentType="application/vnd.openxmlformats-officedocument.presentationml.slideLayout+xml"/>
  <Override PartName="/ppt/slideLayouts/slideLayout15.xml" ContentType="application/vnd.openxmlformats-officedocument.presentationml.slideLayout+xml"/>
  <Override PartName="/ppt/slideLayouts/slideLayout20.xml" ContentType="application/vnd.openxmlformats-officedocument.presentationml.slideLayout+xml"/>
  <Override PartName="/ppt/handoutMasters/handoutMaster1.xml" ContentType="application/vnd.openxmlformats-officedocument.presentationml.handoutMaster+xml"/>
  <Override PartName="/ppt/theme/theme4.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firstSlideNum="0" showSpecialPlsOnTitleSld="0" saveSubsetFonts="1">
  <p:sldMasterIdLst>
    <p:sldMasterId id="2147483775" r:id="rId1"/>
    <p:sldMasterId id="2147484111" r:id="rId2"/>
  </p:sldMasterIdLst>
  <p:notesMasterIdLst>
    <p:notesMasterId r:id="rId28"/>
  </p:notesMasterIdLst>
  <p:handoutMasterIdLst>
    <p:handoutMasterId r:id="rId29"/>
  </p:handoutMasterIdLst>
  <p:sldIdLst>
    <p:sldId id="360" r:id="rId3"/>
    <p:sldId id="383" r:id="rId4"/>
    <p:sldId id="384" r:id="rId5"/>
    <p:sldId id="381" r:id="rId6"/>
    <p:sldId id="380" r:id="rId7"/>
    <p:sldId id="377" r:id="rId8"/>
    <p:sldId id="382" r:id="rId9"/>
    <p:sldId id="378" r:id="rId10"/>
    <p:sldId id="368" r:id="rId11"/>
    <p:sldId id="369" r:id="rId12"/>
    <p:sldId id="370" r:id="rId13"/>
    <p:sldId id="371" r:id="rId14"/>
    <p:sldId id="372" r:id="rId15"/>
    <p:sldId id="373" r:id="rId16"/>
    <p:sldId id="379" r:id="rId17"/>
    <p:sldId id="375" r:id="rId18"/>
    <p:sldId id="391" r:id="rId19"/>
    <p:sldId id="367" r:id="rId20"/>
    <p:sldId id="385" r:id="rId21"/>
    <p:sldId id="386" r:id="rId22"/>
    <p:sldId id="388" r:id="rId23"/>
    <p:sldId id="389" r:id="rId24"/>
    <p:sldId id="387" r:id="rId25"/>
    <p:sldId id="376" r:id="rId26"/>
    <p:sldId id="390" r:id="rId2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guide id="3" pos="3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4A9"/>
    <a:srgbClr val="034193"/>
    <a:srgbClr val="0D5EB6"/>
    <a:srgbClr val="1F497D"/>
    <a:srgbClr val="5F6062"/>
    <a:srgbClr val="F58025"/>
    <a:srgbClr val="FFFFCC"/>
    <a:srgbClr val="E3193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7633" autoAdjust="0"/>
  </p:normalViewPr>
  <p:slideViewPr>
    <p:cSldViewPr showGuides="1">
      <p:cViewPr varScale="1">
        <p:scale>
          <a:sx n="116" d="100"/>
          <a:sy n="116" d="100"/>
        </p:scale>
        <p:origin x="1224" y="86"/>
      </p:cViewPr>
      <p:guideLst>
        <p:guide orient="horz"/>
        <p:guide/>
        <p:guide pos="336"/>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1.xml" Id="rId3" /><Relationship Type="http://schemas.openxmlformats.org/officeDocument/2006/relationships/slide" Target="slides/slide2.xml" Id="rId4" /><Relationship Type="http://schemas.openxmlformats.org/officeDocument/2006/relationships/slide" Target="slides/slide3.xml" Id="rId5" /><Relationship Type="http://schemas.openxmlformats.org/officeDocument/2006/relationships/slide" Target="slides/slide4.xml" Id="rId6" /><Relationship Type="http://schemas.openxmlformats.org/officeDocument/2006/relationships/slide" Target="slides/slide5.xml" Id="rId7" /><Relationship Type="http://schemas.openxmlformats.org/officeDocument/2006/relationships/slide" Target="slides/slide6.xml" Id="rId8" /><Relationship Type="http://schemas.openxmlformats.org/officeDocument/2006/relationships/slide" Target="slides/slide7.xml" Id="rId9" /><Relationship Type="http://schemas.openxmlformats.org/officeDocument/2006/relationships/slide" Target="slides/slide8.xml" Id="rId10" /><Relationship Type="http://schemas.openxmlformats.org/officeDocument/2006/relationships/slide" Target="slides/slide9.xml" Id="rId11" /><Relationship Type="http://schemas.openxmlformats.org/officeDocument/2006/relationships/slide" Target="slides/slide10.xml" Id="rId12" /><Relationship Type="http://schemas.openxmlformats.org/officeDocument/2006/relationships/slide" Target="slides/slide11.xml" Id="rId13" /><Relationship Type="http://schemas.openxmlformats.org/officeDocument/2006/relationships/slide" Target="slides/slide12.xml" Id="rId14" /><Relationship Type="http://schemas.openxmlformats.org/officeDocument/2006/relationships/slide" Target="slides/slide13.xml" Id="rId15" /><Relationship Type="http://schemas.openxmlformats.org/officeDocument/2006/relationships/slide" Target="slides/slide14.xml" Id="rId16" /><Relationship Type="http://schemas.openxmlformats.org/officeDocument/2006/relationships/slide" Target="slides/slide15.xml" Id="rId17" /><Relationship Type="http://schemas.openxmlformats.org/officeDocument/2006/relationships/slide" Target="slides/slide16.xml" Id="rId18" /><Relationship Type="http://schemas.openxmlformats.org/officeDocument/2006/relationships/slide" Target="slides/slide17.xml" Id="rId19" /><Relationship Type="http://schemas.openxmlformats.org/officeDocument/2006/relationships/slide" Target="slides/slide18.xml" Id="rId20" /><Relationship Type="http://schemas.openxmlformats.org/officeDocument/2006/relationships/slide" Target="slides/slide19.xml" Id="rId21" /><Relationship Type="http://schemas.openxmlformats.org/officeDocument/2006/relationships/slide" Target="slides/slide20.xml" Id="rId22" /><Relationship Type="http://schemas.openxmlformats.org/officeDocument/2006/relationships/slide" Target="slides/slide21.xml" Id="rId23" /><Relationship Type="http://schemas.openxmlformats.org/officeDocument/2006/relationships/slide" Target="slides/slide22.xml" Id="rId24" /><Relationship Type="http://schemas.openxmlformats.org/officeDocument/2006/relationships/slide" Target="slides/slide23.xml" Id="rId25" /><Relationship Type="http://schemas.openxmlformats.org/officeDocument/2006/relationships/slide" Target="slides/slide24.xml" Id="rId26" /><Relationship Type="http://schemas.openxmlformats.org/officeDocument/2006/relationships/slide" Target="slides/slide25.xml" Id="rId27" /><Relationship Type="http://schemas.openxmlformats.org/officeDocument/2006/relationships/tableStyles" Target="tableStyles.xml" Id="rId34" /><Relationship Type="http://schemas.openxmlformats.org/officeDocument/2006/relationships/theme" Target="theme/theme1.xml" Id="rId33" /><Relationship Type="http://schemas.openxmlformats.org/officeDocument/2006/relationships/slideMaster" Target="slideMasters/slideMaster2.xml" Id="rId2" /><Relationship Type="http://schemas.openxmlformats.org/officeDocument/2006/relationships/handoutMaster" Target="handoutMasters/handoutMaster1.xml" Id="rId29" /><Relationship Type="http://schemas.openxmlformats.org/officeDocument/2006/relationships/slideMaster" Target="slideMasters/slideMaster1.xml" Id="rId1" /><Relationship Type="http://schemas.openxmlformats.org/officeDocument/2006/relationships/viewProps" Target="viewProps.xml" Id="rId32" /><Relationship Type="http://schemas.openxmlformats.org/officeDocument/2006/relationships/notesMaster" Target="notesMasters/notesMaster1.xml" Id="rId28" /><Relationship Type="http://schemas.openxmlformats.org/officeDocument/2006/relationships/presProps" Target="presProps.xml" Id="rId31"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4.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A6C9E5F9-6054-4E3C-9040-017E1FF1D5A4}" type="datetimeFigureOut">
              <a:rPr lang="en-US" altLang="en-US"/>
              <a:pPr>
                <a:defRPr/>
              </a:pPr>
              <a:t>1/17/2018</a:t>
            </a:fld>
            <a:endParaRPr lang="en-US" alt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F0F11466-D6E6-4AA4-BFAA-6477DF563CB1}" type="slidenum">
              <a:rPr lang="en-US" altLang="en-US"/>
              <a:pPr>
                <a:defRPr/>
              </a:pPr>
              <a:t>‹#›</a:t>
            </a:fld>
            <a:endParaRPr lang="en-US" altLang="en-US" dirty="0"/>
          </a:p>
        </p:txBody>
      </p:sp>
    </p:spTree>
    <p:extLst>
      <p:ext uri="{BB962C8B-B14F-4D97-AF65-F5344CB8AC3E}">
        <p14:creationId xmlns:p14="http://schemas.microsoft.com/office/powerpoint/2010/main" val="1074797285"/>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3.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wrap="square" lIns="87786" tIns="43895" rIns="87786" bIns="43895" numCol="1" anchor="t" anchorCtr="0" compatLnSpc="1">
            <a:prstTxWarp prst="textNoShape">
              <a:avLst/>
            </a:prstTxWarp>
          </a:bodyPr>
          <a:lstStyle>
            <a:lvl1pPr>
              <a:defRPr sz="1200"/>
            </a:lvl1pPr>
          </a:lstStyle>
          <a:p>
            <a:pPr>
              <a:defRPr/>
            </a:pPr>
            <a:endParaRPr lang="en-US" altLang="en-US" dirty="0"/>
          </a:p>
        </p:txBody>
      </p:sp>
      <p:sp>
        <p:nvSpPr>
          <p:cNvPr id="3" name="Date Placeholder 2"/>
          <p:cNvSpPr>
            <a:spLocks noGrp="1"/>
          </p:cNvSpPr>
          <p:nvPr>
            <p:ph type="dt" idx="1"/>
          </p:nvPr>
        </p:nvSpPr>
        <p:spPr>
          <a:xfrm>
            <a:off x="3970338" y="0"/>
            <a:ext cx="3038475" cy="463550"/>
          </a:xfrm>
          <a:prstGeom prst="rect">
            <a:avLst/>
          </a:prstGeom>
        </p:spPr>
        <p:txBody>
          <a:bodyPr vert="horz" wrap="square" lIns="87786" tIns="43895" rIns="87786" bIns="43895" numCol="1" anchor="t" anchorCtr="0" compatLnSpc="1">
            <a:prstTxWarp prst="textNoShape">
              <a:avLst/>
            </a:prstTxWarp>
          </a:bodyPr>
          <a:lstStyle>
            <a:lvl1pPr algn="r">
              <a:defRPr sz="1200"/>
            </a:lvl1pPr>
          </a:lstStyle>
          <a:p>
            <a:pPr>
              <a:defRPr/>
            </a:pPr>
            <a:fld id="{9AF112A0-7291-4E81-B785-2E31D8DD83BF}" type="datetimeFigureOut">
              <a:rPr lang="en-US" altLang="en-US"/>
              <a:pPr>
                <a:defRPr/>
              </a:pPr>
              <a:t>1/17/2018</a:t>
            </a:fld>
            <a:endParaRPr lang="en-US" altLang="en-US" dirty="0"/>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87786" tIns="43895" rIns="87786" bIns="43895" rtlCol="0" anchor="ctr"/>
          <a:lstStyle/>
          <a:p>
            <a:pPr lvl="0"/>
            <a:endParaRPr lang="en-US" noProof="0" dirty="0"/>
          </a:p>
        </p:txBody>
      </p:sp>
      <p:sp>
        <p:nvSpPr>
          <p:cNvPr id="5" name="Notes Placeholder 4"/>
          <p:cNvSpPr>
            <a:spLocks noGrp="1"/>
          </p:cNvSpPr>
          <p:nvPr>
            <p:ph type="body" sz="quarter" idx="3"/>
          </p:nvPr>
        </p:nvSpPr>
        <p:spPr>
          <a:xfrm>
            <a:off x="701675" y="4416425"/>
            <a:ext cx="5607050" cy="4181475"/>
          </a:xfrm>
          <a:prstGeom prst="rect">
            <a:avLst/>
          </a:prstGeom>
        </p:spPr>
        <p:txBody>
          <a:bodyPr vert="horz" lIns="87786" tIns="43895" rIns="87786" bIns="4389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31263"/>
            <a:ext cx="3038475" cy="463550"/>
          </a:xfrm>
          <a:prstGeom prst="rect">
            <a:avLst/>
          </a:prstGeom>
        </p:spPr>
        <p:txBody>
          <a:bodyPr vert="horz" wrap="square" lIns="87786" tIns="43895" rIns="87786" bIns="43895" numCol="1" anchor="b" anchorCtr="0" compatLnSpc="1">
            <a:prstTxWarp prst="textNoShape">
              <a:avLst/>
            </a:prstTxWarp>
          </a:bodyPr>
          <a:lstStyle>
            <a:lvl1pPr>
              <a:defRPr sz="1200"/>
            </a:lvl1pPr>
          </a:lstStyle>
          <a:p>
            <a:pPr>
              <a:defRPr/>
            </a:pPr>
            <a:endParaRPr lang="en-US" altLang="en-US" dirty="0"/>
          </a:p>
        </p:txBody>
      </p:sp>
      <p:sp>
        <p:nvSpPr>
          <p:cNvPr id="7" name="Slide Number Placeholder 6"/>
          <p:cNvSpPr>
            <a:spLocks noGrp="1"/>
          </p:cNvSpPr>
          <p:nvPr>
            <p:ph type="sldNum" sz="quarter" idx="5"/>
          </p:nvPr>
        </p:nvSpPr>
        <p:spPr>
          <a:xfrm>
            <a:off x="3970338" y="8831263"/>
            <a:ext cx="3038475" cy="463550"/>
          </a:xfrm>
          <a:prstGeom prst="rect">
            <a:avLst/>
          </a:prstGeom>
        </p:spPr>
        <p:txBody>
          <a:bodyPr vert="horz" wrap="square" lIns="87786" tIns="43895" rIns="87786" bIns="43895" numCol="1" anchor="b" anchorCtr="0" compatLnSpc="1">
            <a:prstTxWarp prst="textNoShape">
              <a:avLst/>
            </a:prstTxWarp>
          </a:bodyPr>
          <a:lstStyle>
            <a:lvl1pPr algn="r">
              <a:defRPr sz="1200"/>
            </a:lvl1pPr>
          </a:lstStyle>
          <a:p>
            <a:pPr>
              <a:defRPr/>
            </a:pPr>
            <a:fld id="{71EF2122-9D89-4199-85DE-576B28A31CF6}" type="slidenum">
              <a:rPr lang="en-US" altLang="en-US"/>
              <a:pPr>
                <a:defRPr/>
              </a:pPr>
              <a:t>‹#›</a:t>
            </a:fld>
            <a:endParaRPr lang="en-US" altLang="en-US" dirty="0"/>
          </a:p>
        </p:txBody>
      </p:sp>
    </p:spTree>
    <p:extLst>
      <p:ext uri="{BB962C8B-B14F-4D97-AF65-F5344CB8AC3E}">
        <p14:creationId xmlns:p14="http://schemas.microsoft.com/office/powerpoint/2010/main" val="17030537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11.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12.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13.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_rels/notesSlide14.xml.rels>&#65279;<?xml version="1.0" encoding="UTF-8" standalone="yes"?>
<Relationships xmlns="http://schemas.openxmlformats.org/package/2006/relationships">
  <Relationship Id="rId2" Type="http://schemas.openxmlformats.org/officeDocument/2006/relationships/slide" Target="../slides/slide14.xml" />
  <Relationship Id="rId1" Type="http://schemas.openxmlformats.org/officeDocument/2006/relationships/notesMaster" Target="../notesMasters/notesMaster1.xml" />
</Relationships>
</file>

<file path=ppt/notesSlides/_rels/notesSlide15.xml.rels>&#65279;<?xml version="1.0" encoding="UTF-8" standalone="yes"?>
<Relationships xmlns="http://schemas.openxmlformats.org/package/2006/relationships">
  <Relationship Id="rId2" Type="http://schemas.openxmlformats.org/officeDocument/2006/relationships/slide" Target="../slides/slide15.xml" />
  <Relationship Id="rId1" Type="http://schemas.openxmlformats.org/officeDocument/2006/relationships/notesMaster" Target="../notesMasters/notesMaster1.xml" />
</Relationships>
</file>

<file path=ppt/notesSlides/_rels/notesSlide16.xml.rels>&#65279;<?xml version="1.0" encoding="UTF-8" standalone="yes"?>
<Relationships xmlns="http://schemas.openxmlformats.org/package/2006/relationships">
  <Relationship Id="rId2" Type="http://schemas.openxmlformats.org/officeDocument/2006/relationships/slide" Target="../slides/slide16.xml" />
  <Relationship Id="rId1" Type="http://schemas.openxmlformats.org/officeDocument/2006/relationships/notesMaster" Target="../notesMasters/notesMaster1.xml" />
</Relationships>
</file>

<file path=ppt/notesSlides/_rels/notesSlide17.xml.rels>&#65279;<?xml version="1.0" encoding="UTF-8" standalone="yes"?>
<Relationships xmlns="http://schemas.openxmlformats.org/package/2006/relationships">
  <Relationship Id="rId2" Type="http://schemas.openxmlformats.org/officeDocument/2006/relationships/slide" Target="../slides/slide17.xml" />
  <Relationship Id="rId1" Type="http://schemas.openxmlformats.org/officeDocument/2006/relationships/notesMaster" Target="../notesMasters/notesMaster1.xml" />
</Relationships>
</file>

<file path=ppt/notesSlides/_rels/notesSlide18.xml.rels>&#65279;<?xml version="1.0" encoding="UTF-8" standalone="yes"?>
<Relationships xmlns="http://schemas.openxmlformats.org/package/2006/relationships">
  <Relationship Id="rId2" Type="http://schemas.openxmlformats.org/officeDocument/2006/relationships/slide" Target="../slides/slide18.xml" />
  <Relationship Id="rId1" Type="http://schemas.openxmlformats.org/officeDocument/2006/relationships/notesMaster" Target="../notesMasters/notesMaster1.xml" />
</Relationships>
</file>

<file path=ppt/notesSlides/_rels/notesSlide19.xml.rels>&#65279;<?xml version="1.0" encoding="UTF-8" standalone="yes"?>
<Relationships xmlns="http://schemas.openxmlformats.org/package/2006/relationships">
  <Relationship Id="rId2" Type="http://schemas.openxmlformats.org/officeDocument/2006/relationships/slide" Target="../slides/slide19.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20.xml.rels>&#65279;<?xml version="1.0" encoding="UTF-8" standalone="yes"?>
<Relationships xmlns="http://schemas.openxmlformats.org/package/2006/relationships">
  <Relationship Id="rId2" Type="http://schemas.openxmlformats.org/officeDocument/2006/relationships/slide" Target="../slides/slide20.xml" />
  <Relationship Id="rId1" Type="http://schemas.openxmlformats.org/officeDocument/2006/relationships/notesMaster" Target="../notesMasters/notesMaster1.xml" />
</Relationships>
</file>

<file path=ppt/notesSlides/_rels/notesSlide21.xml.rels>&#65279;<?xml version="1.0" encoding="UTF-8" standalone="yes"?>
<Relationships xmlns="http://schemas.openxmlformats.org/package/2006/relationships">
  <Relationship Id="rId2" Type="http://schemas.openxmlformats.org/officeDocument/2006/relationships/slide" Target="../slides/slide21.xml" />
  <Relationship Id="rId1" Type="http://schemas.openxmlformats.org/officeDocument/2006/relationships/notesMaster" Target="../notesMasters/notesMaster1.xml" />
</Relationships>
</file>

<file path=ppt/notesSlides/_rels/notesSlide22.xml.rels>&#65279;<?xml version="1.0" encoding="UTF-8" standalone="yes"?>
<Relationships xmlns="http://schemas.openxmlformats.org/package/2006/relationships">
  <Relationship Id="rId2" Type="http://schemas.openxmlformats.org/officeDocument/2006/relationships/slide" Target="../slides/slide22.xml" />
  <Relationship Id="rId1" Type="http://schemas.openxmlformats.org/officeDocument/2006/relationships/notesMaster" Target="../notesMasters/notesMaster1.xml" />
</Relationships>
</file>

<file path=ppt/notesSlides/_rels/notesSlide23.xml.rels>&#65279;<?xml version="1.0" encoding="UTF-8" standalone="yes"?>
<Relationships xmlns="http://schemas.openxmlformats.org/package/2006/relationships">
  <Relationship Id="rId2" Type="http://schemas.openxmlformats.org/officeDocument/2006/relationships/slide" Target="../slides/slide23.xml" />
  <Relationship Id="rId1" Type="http://schemas.openxmlformats.org/officeDocument/2006/relationships/notesMaster" Target="../notesMasters/notesMaster1.xml" />
</Relationships>
</file>

<file path=ppt/notesSlides/_rels/notesSlide24.xml.rels>&#65279;<?xml version="1.0" encoding="UTF-8" standalone="yes"?>
<Relationships xmlns="http://schemas.openxmlformats.org/package/2006/relationships">
  <Relationship Id="rId2" Type="http://schemas.openxmlformats.org/officeDocument/2006/relationships/slide" Target="../slides/slide24.xml" />
  <Relationship Id="rId1" Type="http://schemas.openxmlformats.org/officeDocument/2006/relationships/notesMaster" Target="../notesMasters/notesMaster1.xml" />
</Relationships>
</file>

<file path=ppt/notesSlides/_rels/notesSlide25.xml.rels>&#65279;<?xml version="1.0" encoding="UTF-8" standalone="yes"?>
<Relationships xmlns="http://schemas.openxmlformats.org/package/2006/relationships">
  <Relationship Id="rId2" Type="http://schemas.openxmlformats.org/officeDocument/2006/relationships/slide" Target="../slides/slide25.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7557810"/>
      </p:ext>
    </p:extLst>
  </p:cSld>
  <p:clrMapOvr>
    <a:masterClrMapping/>
  </p:clrMapOvr>
</p:notes>
</file>

<file path=ppt/notesSlides/notesSlide10.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482090491"/>
      </p:ext>
    </p:extLst>
  </p:cSld>
  <p:clrMapOvr>
    <a:masterClrMapping/>
  </p:clrMapOvr>
</p:notes>
</file>

<file path=ppt/notesSlides/notesSlide1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482090491"/>
      </p:ext>
    </p:extLst>
  </p:cSld>
  <p:clrMapOvr>
    <a:masterClrMapping/>
  </p:clrMapOvr>
</p:notes>
</file>

<file path=ppt/notesSlides/notesSlide1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482090491"/>
      </p:ext>
    </p:extLst>
  </p:cSld>
  <p:clrMapOvr>
    <a:masterClrMapping/>
  </p:clrMapOvr>
</p:notes>
</file>

<file path=ppt/notesSlides/notesSlide1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482090491"/>
      </p:ext>
    </p:extLst>
  </p:cSld>
  <p:clrMapOvr>
    <a:masterClrMapping/>
  </p:clrMapOvr>
</p:notes>
</file>

<file path=ppt/notesSlides/notesSlide1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482090491"/>
      </p:ext>
    </p:extLst>
  </p:cSld>
  <p:clrMapOvr>
    <a:masterClrMapping/>
  </p:clrMapOvr>
</p:notes>
</file>

<file path=ppt/notesSlides/notesSlide1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482090491"/>
      </p:ext>
    </p:extLst>
  </p:cSld>
  <p:clrMapOvr>
    <a:masterClrMapping/>
  </p:clrMapOvr>
</p:notes>
</file>

<file path=ppt/notesSlides/notesSlide16.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482090491"/>
      </p:ext>
    </p:extLst>
  </p:cSld>
  <p:clrMapOvr>
    <a:masterClrMapping/>
  </p:clrMapOvr>
</p:notes>
</file>

<file path=ppt/notesSlides/notesSlide17.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454318987"/>
      </p:ext>
    </p:extLst>
  </p:cSld>
  <p:clrMapOvr>
    <a:masterClrMapping/>
  </p:clrMapOvr>
</p:notes>
</file>

<file path=ppt/notesSlides/notesSlide18.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610172054"/>
      </p:ext>
    </p:extLst>
  </p:cSld>
  <p:clrMapOvr>
    <a:masterClrMapping/>
  </p:clrMapOvr>
</p:notes>
</file>

<file path=ppt/notesSlides/notesSlide19.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862941345"/>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635256137"/>
      </p:ext>
    </p:extLst>
  </p:cSld>
  <p:clrMapOvr>
    <a:masterClrMapping/>
  </p:clrMapOvr>
</p:notes>
</file>

<file path=ppt/notesSlides/notesSlide20.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803129245"/>
      </p:ext>
    </p:extLst>
  </p:cSld>
  <p:clrMapOvr>
    <a:masterClrMapping/>
  </p:clrMapOvr>
</p:notes>
</file>

<file path=ppt/notesSlides/notesSlide2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328222879"/>
      </p:ext>
    </p:extLst>
  </p:cSld>
  <p:clrMapOvr>
    <a:masterClrMapping/>
  </p:clrMapOvr>
</p:notes>
</file>

<file path=ppt/notesSlides/notesSlide2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2248811"/>
      </p:ext>
    </p:extLst>
  </p:cSld>
  <p:clrMapOvr>
    <a:masterClrMapping/>
  </p:clrMapOvr>
</p:notes>
</file>

<file path=ppt/notesSlides/notesSlide2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4234495974"/>
      </p:ext>
    </p:extLst>
  </p:cSld>
  <p:clrMapOvr>
    <a:masterClrMapping/>
  </p:clrMapOvr>
</p:notes>
</file>

<file path=ppt/notesSlides/notesSlide2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549183685"/>
      </p:ext>
    </p:extLst>
  </p:cSld>
  <p:clrMapOvr>
    <a:masterClrMapping/>
  </p:clrMapOvr>
</p:notes>
</file>

<file path=ppt/notesSlides/notesSlide2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447453519"/>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570989404"/>
      </p:ext>
    </p:extLst>
  </p:cSld>
  <p:clrMapOvr>
    <a:masterClrMapping/>
  </p:clrMapOvr>
</p:notes>
</file>

<file path=ppt/notesSlides/notesSlide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913125070"/>
      </p:ext>
    </p:extLst>
  </p:cSld>
  <p:clrMapOvr>
    <a:masterClrMapping/>
  </p:clrMapOvr>
</p:notes>
</file>

<file path=ppt/notesSlides/notesSlide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149517512"/>
      </p:ext>
    </p:extLst>
  </p:cSld>
  <p:clrMapOvr>
    <a:masterClrMapping/>
  </p:clrMapOvr>
</p:notes>
</file>

<file path=ppt/notesSlides/notesSlide6.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482090491"/>
      </p:ext>
    </p:extLst>
  </p:cSld>
  <p:clrMapOvr>
    <a:masterClrMapping/>
  </p:clrMapOvr>
</p:notes>
</file>

<file path=ppt/notesSlides/notesSlide7.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482090491"/>
      </p:ext>
    </p:extLst>
  </p:cSld>
  <p:clrMapOvr>
    <a:masterClrMapping/>
  </p:clrMapOvr>
</p:notes>
</file>

<file path=ppt/notesSlides/notesSlide8.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945244502"/>
      </p:ext>
    </p:extLst>
  </p:cSld>
  <p:clrMapOvr>
    <a:masterClrMapping/>
  </p:clrMapOvr>
</p:notes>
</file>

<file path=ppt/notesSlides/notesSlide9.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482090491"/>
      </p:ext>
    </p:extLst>
  </p:cSld>
  <p:clrMapOvr>
    <a:masterClrMapping/>
  </p:clrMapOvr>
</p:notes>
</file>

<file path=ppt/slideLayouts/_rels/slideLayout1.xml.rels>&#65279;<?xml version="1.0" encoding="UTF-8" standalone="yes"?>
<Relationships xmlns="http://schemas.openxmlformats.org/package/2006/relationships">
  <Relationship Id="rId2" Type="http://schemas.openxmlformats.org/officeDocument/2006/relationships/image" Target="../media/image1.png" />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2" Type="http://schemas.openxmlformats.org/officeDocument/2006/relationships/slideMaster" Target="../slideMasters/slideMaster1.xml" />
  <Relationship Id="rId1" Type="http://schemas.openxmlformats.org/officeDocument/2006/relationships/tags" Target="../tags/tag4.xml" />
</Relationships>
</file>

<file path=ppt/slideLayouts/_rels/slideLayout11.xml.rels>&#65279;<?xml version="1.0" encoding="UTF-8" standalone="yes"?>
<Relationships xmlns="http://schemas.openxmlformats.org/package/2006/relationships">
  <Relationship Id="rId2" Type="http://schemas.openxmlformats.org/officeDocument/2006/relationships/slideMaster" Target="../slideMasters/slideMaster1.xml" />
  <Relationship Id="rId1" Type="http://schemas.openxmlformats.org/officeDocument/2006/relationships/tags" Target="../tags/tag5.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2" Type="http://schemas.openxmlformats.org/officeDocument/2006/relationships/slideMaster" Target="../slideMasters/slideMaster1.xml" />
  <Relationship Id="rId1" Type="http://schemas.openxmlformats.org/officeDocument/2006/relationships/tags" Target="../tags/tag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3.xml.rels>&#65279;<?xml version="1.0" encoding="UTF-8" standalone="yes"?>
<Relationships xmlns="http://schemas.openxmlformats.org/package/2006/relationships">
  <Relationship Id="rId2" Type="http://schemas.openxmlformats.org/officeDocument/2006/relationships/slideMaster" Target="../slideMasters/slideMaster1.xml" />
  <Relationship Id="rId1" Type="http://schemas.openxmlformats.org/officeDocument/2006/relationships/tags" Target="../tags/tag2.xml" />
</Relationships>
</file>

<file path=ppt/slideLayouts/_rels/slideLayout4.xml.rels>&#65279;<?xml version="1.0" encoding="UTF-8" standalone="yes"?>
<Relationships xmlns="http://schemas.openxmlformats.org/package/2006/relationships">
  <Relationship Id="rId2" Type="http://schemas.openxmlformats.org/officeDocument/2006/relationships/image" Target="../media/image1.png" />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3" Type="http://schemas.openxmlformats.org/officeDocument/2006/relationships/image" Target="../media/image3.png" />
  <Relationship Id="rId2" Type="http://schemas.openxmlformats.org/officeDocument/2006/relationships/image" Target="../media/image2.jpg" />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2" Type="http://schemas.openxmlformats.org/officeDocument/2006/relationships/image" Target="../media/image1.png" />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2" Type="http://schemas.openxmlformats.org/officeDocument/2006/relationships/image" Target="../media/image1.png" />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3" Type="http://schemas.openxmlformats.org/officeDocument/2006/relationships/image" Target="../media/image3.png" />
  <Relationship Id="rId2" Type="http://schemas.openxmlformats.org/officeDocument/2006/relationships/image" Target="../media/image4.jpg" />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2" Type="http://schemas.openxmlformats.org/officeDocument/2006/relationships/slideMaster" Target="../slideMasters/slideMaster1.xml" />
  <Relationship Id="rId1" Type="http://schemas.openxmlformats.org/officeDocument/2006/relationships/tags" Target="../tags/tag3.xml" />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2" descr="\\nymark\CS\_Resources\MOFO logos\New Stacked 08_10\PNG\BLACK\MOFO_Firm_Stack_Logo_BLK_med.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2288" y="650875"/>
            <a:ext cx="17526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userDrawn="1"/>
        </p:nvSpPr>
        <p:spPr>
          <a:xfrm>
            <a:off x="152400" y="152400"/>
            <a:ext cx="8839200" cy="6553200"/>
          </a:xfrm>
          <a:prstGeom prst="rect">
            <a:avLst/>
          </a:prstGeom>
          <a:noFill/>
          <a:ln w="127000" cmpd="sng">
            <a:solidFill>
              <a:srgbClr val="034193"/>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en-US" altLang="en-US" dirty="0">
              <a:solidFill>
                <a:srgbClr val="FFFFFF"/>
              </a:solidFill>
            </a:endParaRPr>
          </a:p>
        </p:txBody>
      </p:sp>
      <p:sp>
        <p:nvSpPr>
          <p:cNvPr id="7" name="Title 1"/>
          <p:cNvSpPr>
            <a:spLocks noGrp="1"/>
          </p:cNvSpPr>
          <p:nvPr>
            <p:ph type="ctrTitle"/>
          </p:nvPr>
        </p:nvSpPr>
        <p:spPr bwMode="auto">
          <a:xfrm>
            <a:off x="434975" y="2133600"/>
            <a:ext cx="8077200" cy="1524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lgn="l">
              <a:lnSpc>
                <a:spcPts val="5000"/>
              </a:lnSpc>
              <a:defRPr sz="4600" b="0" cap="all" baseline="0">
                <a:solidFill>
                  <a:srgbClr val="034193"/>
                </a:solidFill>
                <a:latin typeface="HelveticaNeue LT 97 BlackCn" panose="00000400000000000000" pitchFamily="2" charset="0"/>
              </a:defRPr>
            </a:lvl1pPr>
          </a:lstStyle>
          <a:p>
            <a:r>
              <a:rPr lang="en-US" altLang="en-US"/>
              <a:t>Click to edit Master title style</a:t>
            </a:r>
            <a:endParaRPr lang="en-US" altLang="en-US" dirty="0"/>
          </a:p>
        </p:txBody>
      </p:sp>
      <p:sp>
        <p:nvSpPr>
          <p:cNvPr id="8" name="Subtitle 2"/>
          <p:cNvSpPr>
            <a:spLocks noGrp="1"/>
          </p:cNvSpPr>
          <p:nvPr>
            <p:ph type="subTitle" idx="1"/>
          </p:nvPr>
        </p:nvSpPr>
        <p:spPr bwMode="auto">
          <a:xfrm>
            <a:off x="417870" y="3886200"/>
            <a:ext cx="7086600" cy="990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buFontTx/>
              <a:buNone/>
              <a:defRPr sz="2800">
                <a:solidFill>
                  <a:srgbClr val="0D5EB6"/>
                </a:solidFill>
                <a:latin typeface="HelveticaNeue LT 67 MdCn" panose="020B0606030502030204" pitchFamily="34" charset="0"/>
              </a:defRPr>
            </a:lvl1pPr>
          </a:lstStyle>
          <a:p>
            <a:r>
              <a:rPr lang="en-US" altLang="en-US"/>
              <a:t>Click to edit Master subtitle style</a:t>
            </a:r>
            <a:endParaRPr lang="en-US" altLang="en-US" dirty="0"/>
          </a:p>
        </p:txBody>
      </p:sp>
    </p:spTree>
    <p:extLst>
      <p:ext uri="{BB962C8B-B14F-4D97-AF65-F5344CB8AC3E}">
        <p14:creationId xmlns:p14="http://schemas.microsoft.com/office/powerpoint/2010/main" val="1173655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3_Interior">
    <p:spTree>
      <p:nvGrpSpPr>
        <p:cNvPr id="1" name=""/>
        <p:cNvGrpSpPr/>
        <p:nvPr/>
      </p:nvGrpSpPr>
      <p:grpSpPr>
        <a:xfrm>
          <a:off x="0" y="0"/>
          <a:ext cx="0" cy="0"/>
          <a:chOff x="0" y="0"/>
          <a:chExt cx="0" cy="0"/>
        </a:xfrm>
      </p:grpSpPr>
      <p:sp>
        <p:nvSpPr>
          <p:cNvPr id="4" name="Text Placeholder 29"/>
          <p:cNvSpPr>
            <a:spLocks noGrp="1"/>
          </p:cNvSpPr>
          <p:nvPr>
            <p:ph type="body" sz="quarter" idx="18" hasCustomPrompt="1"/>
          </p:nvPr>
        </p:nvSpPr>
        <p:spPr>
          <a:xfrm>
            <a:off x="533400" y="647700"/>
            <a:ext cx="8048625" cy="673100"/>
          </a:xfrm>
        </p:spPr>
        <p:txBody>
          <a:bodyPr>
            <a:normAutofit/>
          </a:bodyPr>
          <a:lstStyle>
            <a:lvl1pPr marL="0" indent="0" algn="l" rtl="0" eaLnBrk="1" fontAlgn="base" hangingPunct="1">
              <a:spcBef>
                <a:spcPct val="0"/>
              </a:spcBef>
              <a:spcAft>
                <a:spcPct val="0"/>
              </a:spcAft>
              <a:buNone/>
              <a:defRPr lang="en-US" sz="4400" b="0" kern="1200" baseline="0" dirty="0">
                <a:solidFill>
                  <a:srgbClr val="0084A9"/>
                </a:solidFill>
                <a:latin typeface="HelveticaNeue LT 67 MdCn" panose="02000400000000000000" pitchFamily="2" charset="0"/>
                <a:ea typeface="+mj-ea"/>
                <a:cs typeface="+mj-cs"/>
              </a:defRPr>
            </a:lvl1pPr>
          </a:lstStyle>
          <a:p>
            <a:pPr lvl="0"/>
            <a:r>
              <a:rPr lang="en-US" dirty="0"/>
              <a:t>Click to edit Master title style</a:t>
            </a:r>
          </a:p>
        </p:txBody>
      </p:sp>
      <p:sp>
        <p:nvSpPr>
          <p:cNvPr id="5" name="Content Placeholder 2"/>
          <p:cNvSpPr>
            <a:spLocks noGrp="1"/>
          </p:cNvSpPr>
          <p:nvPr>
            <p:ph idx="1"/>
          </p:nvPr>
        </p:nvSpPr>
        <p:spPr>
          <a:xfrm>
            <a:off x="533400" y="1524001"/>
            <a:ext cx="8048625" cy="4602163"/>
          </a:xfrm>
          <a:prstGeom prst="rect">
            <a:avLst/>
          </a:prstGeom>
        </p:spPr>
        <p:txBody>
          <a:bodyPr/>
          <a:lstStyle>
            <a:lvl1pPr marL="228600" indent="-228600">
              <a:buClrTx/>
              <a:buFont typeface="Arial" panose="020B0604020202020204" pitchFamily="34" charset="0"/>
              <a:buChar char="•"/>
              <a:defRPr sz="2000">
                <a:solidFill>
                  <a:schemeClr val="tx2"/>
                </a:solidFill>
                <a:latin typeface="Georgia" panose="02040502050405020303" pitchFamily="18" charset="0"/>
              </a:defRPr>
            </a:lvl1pPr>
            <a:lvl2pPr marL="630238" indent="-173038">
              <a:buClrTx/>
              <a:buFont typeface="Arial" panose="020B0604020202020204" pitchFamily="34" charset="0"/>
              <a:buChar char="•"/>
              <a:defRPr sz="1600">
                <a:solidFill>
                  <a:schemeClr val="tx2"/>
                </a:solidFill>
                <a:latin typeface="Georgia" panose="02040502050405020303" pitchFamily="18" charset="0"/>
              </a:defRPr>
            </a:lvl2pPr>
            <a:lvl3pPr marL="1033463" indent="-119063">
              <a:buClrTx/>
              <a:buFont typeface="Arial" panose="020B0604020202020204" pitchFamily="34" charset="0"/>
              <a:buChar char="•"/>
              <a:defRPr sz="1600">
                <a:solidFill>
                  <a:schemeClr val="tx2"/>
                </a:solidFill>
                <a:latin typeface="Georgia" panose="02040502050405020303" pitchFamily="18" charset="0"/>
              </a:defRPr>
            </a:lvl3pPr>
            <a:lvl4pPr marL="1490663" indent="-119063">
              <a:buClrTx/>
              <a:buFont typeface="Arial" panose="020B0604020202020204" pitchFamily="34" charset="0"/>
              <a:buChar char="•"/>
              <a:defRPr sz="1400">
                <a:solidFill>
                  <a:schemeClr val="tx2"/>
                </a:solidFill>
                <a:latin typeface="Georgia" panose="02040502050405020303" pitchFamily="18" charset="0"/>
              </a:defRPr>
            </a:lvl4pPr>
            <a:lvl5pPr marL="1941513" indent="-112713">
              <a:buClrTx/>
              <a:buFont typeface="Arial" panose="020B0604020202020204" pitchFamily="34" charset="0"/>
              <a:buChar char="•"/>
              <a:defRPr sz="1400">
                <a:solidFill>
                  <a:schemeClr val="tx2"/>
                </a:solidFill>
                <a:latin typeface="Georgia" panose="02040502050405020303"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Line 24"/>
          <p:cNvSpPr>
            <a:spLocks noChangeShapeType="1"/>
          </p:cNvSpPr>
          <p:nvPr>
            <p:custDataLst>
              <p:tags r:id="rId1"/>
            </p:custDataLst>
          </p:nvPr>
        </p:nvSpPr>
        <p:spPr bwMode="auto">
          <a:xfrm>
            <a:off x="533400" y="1320800"/>
            <a:ext cx="8067675" cy="0"/>
          </a:xfrm>
          <a:prstGeom prst="line">
            <a:avLst/>
          </a:prstGeom>
          <a:noFill/>
          <a:ln w="19050">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prstClr val="black"/>
              </a:solidFill>
              <a:effectLst/>
              <a:uLnTx/>
              <a:uFillTx/>
              <a:cs typeface="Arial" charset="0"/>
            </a:endParaRPr>
          </a:p>
        </p:txBody>
      </p:sp>
    </p:spTree>
    <p:extLst>
      <p:ext uri="{BB962C8B-B14F-4D97-AF65-F5344CB8AC3E}">
        <p14:creationId xmlns:p14="http://schemas.microsoft.com/office/powerpoint/2010/main" val="354138124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1_Interior">
    <p:spTree>
      <p:nvGrpSpPr>
        <p:cNvPr id="1" name=""/>
        <p:cNvGrpSpPr/>
        <p:nvPr/>
      </p:nvGrpSpPr>
      <p:grpSpPr>
        <a:xfrm>
          <a:off x="0" y="0"/>
          <a:ext cx="0" cy="0"/>
          <a:chOff x="0" y="0"/>
          <a:chExt cx="0" cy="0"/>
        </a:xfrm>
      </p:grpSpPr>
      <p:sp>
        <p:nvSpPr>
          <p:cNvPr id="4" name="Text Placeholder 29"/>
          <p:cNvSpPr>
            <a:spLocks noGrp="1"/>
          </p:cNvSpPr>
          <p:nvPr>
            <p:ph type="body" sz="quarter" idx="18" hasCustomPrompt="1"/>
          </p:nvPr>
        </p:nvSpPr>
        <p:spPr>
          <a:xfrm>
            <a:off x="533400" y="647700"/>
            <a:ext cx="8048625" cy="673100"/>
          </a:xfrm>
        </p:spPr>
        <p:txBody>
          <a:bodyPr>
            <a:normAutofit/>
          </a:bodyPr>
          <a:lstStyle>
            <a:lvl1pPr marL="0" indent="0" algn="l" rtl="0" eaLnBrk="1" fontAlgn="base" hangingPunct="1">
              <a:spcBef>
                <a:spcPct val="0"/>
              </a:spcBef>
              <a:spcAft>
                <a:spcPct val="0"/>
              </a:spcAft>
              <a:buNone/>
              <a:defRPr lang="en-US" sz="4400" b="0" kern="1200" baseline="0" dirty="0">
                <a:solidFill>
                  <a:srgbClr val="0084A9"/>
                </a:solidFill>
                <a:latin typeface="HelveticaNeue LT 67 MdCn" panose="02000400000000000000" pitchFamily="2" charset="0"/>
                <a:ea typeface="+mj-ea"/>
                <a:cs typeface="+mj-cs"/>
              </a:defRPr>
            </a:lvl1pPr>
          </a:lstStyle>
          <a:p>
            <a:pPr lvl="0"/>
            <a:r>
              <a:rPr lang="en-US" dirty="0"/>
              <a:t>Click to edit Master title style</a:t>
            </a:r>
          </a:p>
        </p:txBody>
      </p:sp>
      <p:sp>
        <p:nvSpPr>
          <p:cNvPr id="5" name="Content Placeholder 2"/>
          <p:cNvSpPr>
            <a:spLocks noGrp="1"/>
          </p:cNvSpPr>
          <p:nvPr>
            <p:ph idx="1"/>
          </p:nvPr>
        </p:nvSpPr>
        <p:spPr>
          <a:xfrm>
            <a:off x="533400" y="1524001"/>
            <a:ext cx="8048625" cy="4602163"/>
          </a:xfrm>
          <a:prstGeom prst="rect">
            <a:avLst/>
          </a:prstGeom>
        </p:spPr>
        <p:txBody>
          <a:bodyPr/>
          <a:lstStyle>
            <a:lvl1pPr marL="228600" indent="-228600">
              <a:buClrTx/>
              <a:buFont typeface="Arial" panose="020B0604020202020204" pitchFamily="34" charset="0"/>
              <a:buChar char="•"/>
              <a:defRPr sz="2000">
                <a:solidFill>
                  <a:schemeClr val="tx2"/>
                </a:solidFill>
                <a:latin typeface="Georgia" panose="02040502050405020303" pitchFamily="18" charset="0"/>
              </a:defRPr>
            </a:lvl1pPr>
            <a:lvl2pPr marL="630238" indent="-173038">
              <a:buClrTx/>
              <a:buFont typeface="Arial" panose="020B0604020202020204" pitchFamily="34" charset="0"/>
              <a:buChar char="•"/>
              <a:defRPr sz="1600">
                <a:solidFill>
                  <a:schemeClr val="tx2"/>
                </a:solidFill>
                <a:latin typeface="Georgia" panose="02040502050405020303" pitchFamily="18" charset="0"/>
              </a:defRPr>
            </a:lvl2pPr>
            <a:lvl3pPr marL="1033463" indent="-119063">
              <a:buClrTx/>
              <a:buFont typeface="Arial" panose="020B0604020202020204" pitchFamily="34" charset="0"/>
              <a:buChar char="•"/>
              <a:defRPr sz="1600">
                <a:solidFill>
                  <a:schemeClr val="tx2"/>
                </a:solidFill>
                <a:latin typeface="Georgia" panose="02040502050405020303" pitchFamily="18" charset="0"/>
              </a:defRPr>
            </a:lvl3pPr>
            <a:lvl4pPr marL="1490663" indent="-119063">
              <a:buClrTx/>
              <a:buFont typeface="Arial" panose="020B0604020202020204" pitchFamily="34" charset="0"/>
              <a:buChar char="•"/>
              <a:defRPr sz="1400">
                <a:solidFill>
                  <a:schemeClr val="tx2"/>
                </a:solidFill>
                <a:latin typeface="Georgia" panose="02040502050405020303" pitchFamily="18" charset="0"/>
              </a:defRPr>
            </a:lvl4pPr>
            <a:lvl5pPr marL="1941513" indent="-112713">
              <a:buClrTx/>
              <a:buFont typeface="Arial" panose="020B0604020202020204" pitchFamily="34" charset="0"/>
              <a:buChar char="•"/>
              <a:defRPr sz="1400">
                <a:solidFill>
                  <a:schemeClr val="tx2"/>
                </a:solidFill>
                <a:latin typeface="Georgia" panose="02040502050405020303"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Line 24"/>
          <p:cNvSpPr>
            <a:spLocks noChangeShapeType="1"/>
          </p:cNvSpPr>
          <p:nvPr>
            <p:custDataLst>
              <p:tags r:id="rId1"/>
            </p:custDataLst>
          </p:nvPr>
        </p:nvSpPr>
        <p:spPr bwMode="auto">
          <a:xfrm>
            <a:off x="533400" y="1320800"/>
            <a:ext cx="8067675" cy="0"/>
          </a:xfrm>
          <a:prstGeom prst="line">
            <a:avLst/>
          </a:prstGeom>
          <a:noFill/>
          <a:ln w="19050">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prstClr val="black"/>
              </a:solidFill>
              <a:effectLst/>
              <a:uLnTx/>
              <a:uFillTx/>
              <a:cs typeface="Arial" charset="0"/>
            </a:endParaRPr>
          </a:p>
        </p:txBody>
      </p:sp>
    </p:spTree>
    <p:extLst>
      <p:ext uri="{BB962C8B-B14F-4D97-AF65-F5344CB8AC3E}">
        <p14:creationId xmlns:p14="http://schemas.microsoft.com/office/powerpoint/2010/main" val="159163735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Morrison &amp; Foerster LLP</a:t>
            </a:r>
          </a:p>
        </p:txBody>
      </p:sp>
      <p:sp>
        <p:nvSpPr>
          <p:cNvPr id="6" name="Slide Number Placeholder 5"/>
          <p:cNvSpPr>
            <a:spLocks noGrp="1"/>
          </p:cNvSpPr>
          <p:nvPr>
            <p:ph type="sldNum" sz="quarter" idx="12"/>
          </p:nvPr>
        </p:nvSpPr>
        <p:spPr/>
        <p:txBody>
          <a:bodyPr/>
          <a:lstStyle/>
          <a:p>
            <a:fld id="{F940F24F-6A4B-4066-A1F1-232C98FE725A}" type="slidenum">
              <a:rPr lang="en-US" smtClean="0"/>
              <a:t>‹#›</a:t>
            </a:fld>
            <a:endParaRPr lang="en-US" dirty="0"/>
          </a:p>
        </p:txBody>
      </p:sp>
    </p:spTree>
    <p:extLst>
      <p:ext uri="{BB962C8B-B14F-4D97-AF65-F5344CB8AC3E}">
        <p14:creationId xmlns:p14="http://schemas.microsoft.com/office/powerpoint/2010/main" val="778027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Morrison &amp; Foerster LLP</a:t>
            </a:r>
          </a:p>
        </p:txBody>
      </p:sp>
      <p:sp>
        <p:nvSpPr>
          <p:cNvPr id="6" name="Slide Number Placeholder 5"/>
          <p:cNvSpPr>
            <a:spLocks noGrp="1"/>
          </p:cNvSpPr>
          <p:nvPr>
            <p:ph type="sldNum" sz="quarter" idx="12"/>
          </p:nvPr>
        </p:nvSpPr>
        <p:spPr/>
        <p:txBody>
          <a:bodyPr/>
          <a:lstStyle/>
          <a:p>
            <a:fld id="{F940F24F-6A4B-4066-A1F1-232C98FE725A}" type="slidenum">
              <a:rPr lang="en-US" smtClean="0"/>
              <a:t>‹#›</a:t>
            </a:fld>
            <a:endParaRPr lang="en-US" dirty="0"/>
          </a:p>
        </p:txBody>
      </p:sp>
    </p:spTree>
    <p:extLst>
      <p:ext uri="{BB962C8B-B14F-4D97-AF65-F5344CB8AC3E}">
        <p14:creationId xmlns:p14="http://schemas.microsoft.com/office/powerpoint/2010/main" val="38195545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Morrison &amp; Foerster LLP</a:t>
            </a:r>
          </a:p>
        </p:txBody>
      </p:sp>
      <p:sp>
        <p:nvSpPr>
          <p:cNvPr id="6" name="Slide Number Placeholder 5"/>
          <p:cNvSpPr>
            <a:spLocks noGrp="1"/>
          </p:cNvSpPr>
          <p:nvPr>
            <p:ph type="sldNum" sz="quarter" idx="12"/>
          </p:nvPr>
        </p:nvSpPr>
        <p:spPr/>
        <p:txBody>
          <a:bodyPr/>
          <a:lstStyle/>
          <a:p>
            <a:fld id="{F940F24F-6A4B-4066-A1F1-232C98FE725A}" type="slidenum">
              <a:rPr lang="en-US" smtClean="0"/>
              <a:t>‹#›</a:t>
            </a:fld>
            <a:endParaRPr lang="en-US" dirty="0"/>
          </a:p>
        </p:txBody>
      </p:sp>
    </p:spTree>
    <p:extLst>
      <p:ext uri="{BB962C8B-B14F-4D97-AF65-F5344CB8AC3E}">
        <p14:creationId xmlns:p14="http://schemas.microsoft.com/office/powerpoint/2010/main" val="30808212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a:t>Morrison &amp; Foerster LLP</a:t>
            </a:r>
          </a:p>
        </p:txBody>
      </p:sp>
      <p:sp>
        <p:nvSpPr>
          <p:cNvPr id="7" name="Slide Number Placeholder 6"/>
          <p:cNvSpPr>
            <a:spLocks noGrp="1"/>
          </p:cNvSpPr>
          <p:nvPr>
            <p:ph type="sldNum" sz="quarter" idx="12"/>
          </p:nvPr>
        </p:nvSpPr>
        <p:spPr/>
        <p:txBody>
          <a:bodyPr/>
          <a:lstStyle/>
          <a:p>
            <a:fld id="{F940F24F-6A4B-4066-A1F1-232C98FE725A}" type="slidenum">
              <a:rPr lang="en-US" smtClean="0"/>
              <a:t>‹#›</a:t>
            </a:fld>
            <a:endParaRPr lang="en-US" dirty="0"/>
          </a:p>
        </p:txBody>
      </p:sp>
    </p:spTree>
    <p:extLst>
      <p:ext uri="{BB962C8B-B14F-4D97-AF65-F5344CB8AC3E}">
        <p14:creationId xmlns:p14="http://schemas.microsoft.com/office/powerpoint/2010/main" val="23901383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a:t>Morrison &amp; Foerster LLP</a:t>
            </a:r>
          </a:p>
        </p:txBody>
      </p:sp>
      <p:sp>
        <p:nvSpPr>
          <p:cNvPr id="9" name="Slide Number Placeholder 8"/>
          <p:cNvSpPr>
            <a:spLocks noGrp="1"/>
          </p:cNvSpPr>
          <p:nvPr>
            <p:ph type="sldNum" sz="quarter" idx="12"/>
          </p:nvPr>
        </p:nvSpPr>
        <p:spPr/>
        <p:txBody>
          <a:bodyPr/>
          <a:lstStyle/>
          <a:p>
            <a:fld id="{F940F24F-6A4B-4066-A1F1-232C98FE725A}" type="slidenum">
              <a:rPr lang="en-US" smtClean="0"/>
              <a:t>‹#›</a:t>
            </a:fld>
            <a:endParaRPr lang="en-US" dirty="0"/>
          </a:p>
        </p:txBody>
      </p:sp>
    </p:spTree>
    <p:extLst>
      <p:ext uri="{BB962C8B-B14F-4D97-AF65-F5344CB8AC3E}">
        <p14:creationId xmlns:p14="http://schemas.microsoft.com/office/powerpoint/2010/main" val="42688648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a:t>Morrison &amp; Foerster LLP</a:t>
            </a:r>
          </a:p>
        </p:txBody>
      </p:sp>
      <p:sp>
        <p:nvSpPr>
          <p:cNvPr id="5" name="Slide Number Placeholder 4"/>
          <p:cNvSpPr>
            <a:spLocks noGrp="1"/>
          </p:cNvSpPr>
          <p:nvPr>
            <p:ph type="sldNum" sz="quarter" idx="12"/>
          </p:nvPr>
        </p:nvSpPr>
        <p:spPr/>
        <p:txBody>
          <a:bodyPr/>
          <a:lstStyle/>
          <a:p>
            <a:fld id="{F940F24F-6A4B-4066-A1F1-232C98FE725A}" type="slidenum">
              <a:rPr lang="en-US" smtClean="0"/>
              <a:t>‹#›</a:t>
            </a:fld>
            <a:endParaRPr lang="en-US" dirty="0"/>
          </a:p>
        </p:txBody>
      </p:sp>
    </p:spTree>
    <p:extLst>
      <p:ext uri="{BB962C8B-B14F-4D97-AF65-F5344CB8AC3E}">
        <p14:creationId xmlns:p14="http://schemas.microsoft.com/office/powerpoint/2010/main" val="25511657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Morrison &amp; Foerster LLP</a:t>
            </a:r>
          </a:p>
        </p:txBody>
      </p:sp>
      <p:sp>
        <p:nvSpPr>
          <p:cNvPr id="4" name="Slide Number Placeholder 3"/>
          <p:cNvSpPr>
            <a:spLocks noGrp="1"/>
          </p:cNvSpPr>
          <p:nvPr>
            <p:ph type="sldNum" sz="quarter" idx="12"/>
          </p:nvPr>
        </p:nvSpPr>
        <p:spPr/>
        <p:txBody>
          <a:bodyPr/>
          <a:lstStyle/>
          <a:p>
            <a:fld id="{F940F24F-6A4B-4066-A1F1-232C98FE725A}" type="slidenum">
              <a:rPr lang="en-US" smtClean="0"/>
              <a:t>‹#›</a:t>
            </a:fld>
            <a:endParaRPr lang="en-US" dirty="0"/>
          </a:p>
        </p:txBody>
      </p:sp>
    </p:spTree>
    <p:extLst>
      <p:ext uri="{BB962C8B-B14F-4D97-AF65-F5344CB8AC3E}">
        <p14:creationId xmlns:p14="http://schemas.microsoft.com/office/powerpoint/2010/main" val="5563129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a:t>Morrison &amp; Foerster LLP</a:t>
            </a:r>
          </a:p>
        </p:txBody>
      </p:sp>
      <p:sp>
        <p:nvSpPr>
          <p:cNvPr id="7" name="Slide Number Placeholder 6"/>
          <p:cNvSpPr>
            <a:spLocks noGrp="1"/>
          </p:cNvSpPr>
          <p:nvPr>
            <p:ph type="sldNum" sz="quarter" idx="12"/>
          </p:nvPr>
        </p:nvSpPr>
        <p:spPr/>
        <p:txBody>
          <a:bodyPr/>
          <a:lstStyle/>
          <a:p>
            <a:fld id="{F940F24F-6A4B-4066-A1F1-232C98FE725A}" type="slidenum">
              <a:rPr lang="en-US" smtClean="0"/>
              <a:t>‹#›</a:t>
            </a:fld>
            <a:endParaRPr lang="en-US" dirty="0"/>
          </a:p>
        </p:txBody>
      </p:sp>
    </p:spTree>
    <p:extLst>
      <p:ext uri="{BB962C8B-B14F-4D97-AF65-F5344CB8AC3E}">
        <p14:creationId xmlns:p14="http://schemas.microsoft.com/office/powerpoint/2010/main" val="3993646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Interior">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8279478" y="6356350"/>
            <a:ext cx="533400" cy="365125"/>
          </a:xfrm>
        </p:spPr>
        <p:txBody>
          <a:bodyPr/>
          <a:lstStyle/>
          <a:p>
            <a:pPr>
              <a:defRPr/>
            </a:pPr>
            <a:fld id="{437A53D6-CFD5-485D-A1E8-57C7338961C7}" type="slidenum">
              <a:rPr lang="en-US" altLang="en-US" smtClean="0"/>
              <a:pPr>
                <a:defRPr/>
              </a:pPr>
              <a:t>‹#›</a:t>
            </a:fld>
            <a:endParaRPr lang="en-US" altLang="en-US" dirty="0"/>
          </a:p>
        </p:txBody>
      </p:sp>
      <p:sp>
        <p:nvSpPr>
          <p:cNvPr id="4" name="Line 24"/>
          <p:cNvSpPr>
            <a:spLocks noChangeShapeType="1"/>
          </p:cNvSpPr>
          <p:nvPr userDrawn="1">
            <p:custDataLst>
              <p:tags r:id="rId1"/>
            </p:custDataLst>
          </p:nvPr>
        </p:nvSpPr>
        <p:spPr bwMode="auto">
          <a:xfrm>
            <a:off x="533400" y="1320800"/>
            <a:ext cx="80676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3" name="Content Placeholder 2"/>
          <p:cNvSpPr>
            <a:spLocks noGrp="1"/>
          </p:cNvSpPr>
          <p:nvPr>
            <p:ph idx="1"/>
          </p:nvPr>
        </p:nvSpPr>
        <p:spPr>
          <a:xfrm>
            <a:off x="457200" y="1524001"/>
            <a:ext cx="8229600" cy="4602163"/>
          </a:xfrm>
          <a:prstGeom prst="rect">
            <a:avLst/>
          </a:prstGeom>
        </p:spPr>
        <p:txBody>
          <a:bodyPr/>
          <a:lstStyle>
            <a:lvl1pPr marL="228600" indent="-228600">
              <a:buClrTx/>
              <a:buFont typeface="Arial" panose="020B0604020202020204" pitchFamily="34" charset="0"/>
              <a:buChar char="•"/>
              <a:defRPr sz="2000">
                <a:solidFill>
                  <a:schemeClr val="tx1"/>
                </a:solidFill>
                <a:latin typeface="Georgia" panose="02040502050405020303" pitchFamily="18" charset="0"/>
              </a:defRPr>
            </a:lvl1pPr>
            <a:lvl2pPr marL="630238" indent="-173038">
              <a:buClrTx/>
              <a:buFont typeface="Arial" panose="020B0604020202020204" pitchFamily="34" charset="0"/>
              <a:buChar char="•"/>
              <a:defRPr sz="1600">
                <a:solidFill>
                  <a:schemeClr val="tx1"/>
                </a:solidFill>
                <a:latin typeface="Georgia" panose="02040502050405020303" pitchFamily="18" charset="0"/>
              </a:defRPr>
            </a:lvl2pPr>
            <a:lvl3pPr marL="1033463" indent="-119063">
              <a:buClrTx/>
              <a:buFont typeface="Arial" panose="020B0604020202020204" pitchFamily="34" charset="0"/>
              <a:buChar char="•"/>
              <a:defRPr sz="1600">
                <a:solidFill>
                  <a:schemeClr val="tx1"/>
                </a:solidFill>
                <a:latin typeface="Georgia" panose="02040502050405020303" pitchFamily="18" charset="0"/>
              </a:defRPr>
            </a:lvl3pPr>
            <a:lvl4pPr marL="1490663" indent="-119063">
              <a:buClrTx/>
              <a:buFont typeface="Arial" panose="020B0604020202020204" pitchFamily="34" charset="0"/>
              <a:buChar char="•"/>
              <a:defRPr sz="1400">
                <a:solidFill>
                  <a:schemeClr val="tx1"/>
                </a:solidFill>
                <a:latin typeface="Georgia" panose="02040502050405020303" pitchFamily="18" charset="0"/>
              </a:defRPr>
            </a:lvl4pPr>
            <a:lvl5pPr marL="1941513" indent="-112713">
              <a:buClrTx/>
              <a:buFont typeface="Arial" panose="020B0604020202020204" pitchFamily="34" charset="0"/>
              <a:buChar char="•"/>
              <a:defRPr sz="1400">
                <a:solidFill>
                  <a:schemeClr val="tx1"/>
                </a:solidFill>
                <a:latin typeface="Georgia" panose="02040502050405020303"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itle Placeholder 9"/>
          <p:cNvSpPr>
            <a:spLocks noGrp="1"/>
          </p:cNvSpPr>
          <p:nvPr>
            <p:ph type="title"/>
          </p:nvPr>
        </p:nvSpPr>
        <p:spPr>
          <a:xfrm>
            <a:off x="452437" y="533400"/>
            <a:ext cx="8229600" cy="707886"/>
          </a:xfrm>
          <a:prstGeom prst="rect">
            <a:avLst/>
          </a:prstGeom>
        </p:spPr>
        <p:txBody>
          <a:bodyPr rtlCol="0">
            <a:normAutofit/>
          </a:bodyPr>
          <a:lstStyle>
            <a:lvl1pPr algn="l">
              <a:defRPr b="0" baseline="0">
                <a:solidFill>
                  <a:srgbClr val="034193"/>
                </a:solidFill>
                <a:latin typeface="HelveticaNeue LT 67 MdCn" panose="02000400000000000000" pitchFamily="2" charset="0"/>
              </a:defRPr>
            </a:lvl1pPr>
          </a:lstStyle>
          <a:p>
            <a:r>
              <a:rPr lang="en-US"/>
              <a:t>Click to edit Master title style</a:t>
            </a:r>
            <a:endParaRPr lang="en-US" dirty="0"/>
          </a:p>
        </p:txBody>
      </p:sp>
      <p:sp>
        <p:nvSpPr>
          <p:cNvPr id="3" name="Footer Placeholder 2"/>
          <p:cNvSpPr>
            <a:spLocks noGrp="1"/>
          </p:cNvSpPr>
          <p:nvPr>
            <p:ph type="ftr" sz="quarter" idx="11"/>
          </p:nvPr>
        </p:nvSpPr>
        <p:spPr>
          <a:xfrm>
            <a:off x="5536278" y="6356350"/>
            <a:ext cx="2895600" cy="365125"/>
          </a:xfrm>
        </p:spPr>
        <p:txBody>
          <a:bodyPr/>
          <a:lstStyle>
            <a:lvl1pPr algn="r">
              <a:defRPr sz="1100"/>
            </a:lvl1pPr>
          </a:lstStyle>
          <a:p>
            <a:pPr>
              <a:defRPr/>
            </a:pPr>
            <a:r>
              <a:rPr lang="en-US" altLang="en-US" dirty="0"/>
              <a:t>Morrison &amp; Foerster LLP</a:t>
            </a:r>
          </a:p>
        </p:txBody>
      </p:sp>
      <p:sp>
        <p:nvSpPr>
          <p:cNvPr id="2" name="Date Placeholder 1"/>
          <p:cNvSpPr>
            <a:spLocks noGrp="1"/>
          </p:cNvSpPr>
          <p:nvPr>
            <p:ph type="dt" sz="half" idx="13"/>
          </p:nvPr>
        </p:nvSpPr>
        <p:spPr>
          <a:xfrm>
            <a:off x="430878" y="6356350"/>
            <a:ext cx="2133600" cy="365125"/>
          </a:xfrm>
        </p:spPr>
        <p:txBody>
          <a:bodyPr/>
          <a:lstStyle>
            <a:lvl1pPr>
              <a:defRPr sz="1100"/>
            </a:lvl1pPr>
          </a:lstStyle>
          <a:p>
            <a:pPr>
              <a:defRPr/>
            </a:pPr>
            <a:endParaRPr lang="en-US" altLang="en-US" dirty="0"/>
          </a:p>
        </p:txBody>
      </p:sp>
    </p:spTree>
    <p:extLst>
      <p:ext uri="{BB962C8B-B14F-4D97-AF65-F5344CB8AC3E}">
        <p14:creationId xmlns:p14="http://schemas.microsoft.com/office/powerpoint/2010/main" val="1178313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a:t>Morrison &amp; Foerster LLP</a:t>
            </a:r>
          </a:p>
        </p:txBody>
      </p:sp>
      <p:sp>
        <p:nvSpPr>
          <p:cNvPr id="7" name="Slide Number Placeholder 6"/>
          <p:cNvSpPr>
            <a:spLocks noGrp="1"/>
          </p:cNvSpPr>
          <p:nvPr>
            <p:ph type="sldNum" sz="quarter" idx="12"/>
          </p:nvPr>
        </p:nvSpPr>
        <p:spPr/>
        <p:txBody>
          <a:bodyPr/>
          <a:lstStyle/>
          <a:p>
            <a:fld id="{F940F24F-6A4B-4066-A1F1-232C98FE725A}" type="slidenum">
              <a:rPr lang="en-US" smtClean="0"/>
              <a:t>‹#›</a:t>
            </a:fld>
            <a:endParaRPr lang="en-US" dirty="0"/>
          </a:p>
        </p:txBody>
      </p:sp>
    </p:spTree>
    <p:extLst>
      <p:ext uri="{BB962C8B-B14F-4D97-AF65-F5344CB8AC3E}">
        <p14:creationId xmlns:p14="http://schemas.microsoft.com/office/powerpoint/2010/main" val="32153628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Morrison &amp; Foerster LLP</a:t>
            </a:r>
          </a:p>
        </p:txBody>
      </p:sp>
      <p:sp>
        <p:nvSpPr>
          <p:cNvPr id="6" name="Slide Number Placeholder 5"/>
          <p:cNvSpPr>
            <a:spLocks noGrp="1"/>
          </p:cNvSpPr>
          <p:nvPr>
            <p:ph type="sldNum" sz="quarter" idx="12"/>
          </p:nvPr>
        </p:nvSpPr>
        <p:spPr/>
        <p:txBody>
          <a:bodyPr/>
          <a:lstStyle/>
          <a:p>
            <a:fld id="{F940F24F-6A4B-4066-A1F1-232C98FE725A}" type="slidenum">
              <a:rPr lang="en-US" smtClean="0"/>
              <a:t>‹#›</a:t>
            </a:fld>
            <a:endParaRPr lang="en-US" dirty="0"/>
          </a:p>
        </p:txBody>
      </p:sp>
    </p:spTree>
    <p:extLst>
      <p:ext uri="{BB962C8B-B14F-4D97-AF65-F5344CB8AC3E}">
        <p14:creationId xmlns:p14="http://schemas.microsoft.com/office/powerpoint/2010/main" val="968396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Morrison &amp; Foerster LLP</a:t>
            </a:r>
          </a:p>
        </p:txBody>
      </p:sp>
      <p:sp>
        <p:nvSpPr>
          <p:cNvPr id="6" name="Slide Number Placeholder 5"/>
          <p:cNvSpPr>
            <a:spLocks noGrp="1"/>
          </p:cNvSpPr>
          <p:nvPr>
            <p:ph type="sldNum" sz="quarter" idx="12"/>
          </p:nvPr>
        </p:nvSpPr>
        <p:spPr/>
        <p:txBody>
          <a:bodyPr/>
          <a:lstStyle/>
          <a:p>
            <a:fld id="{F940F24F-6A4B-4066-A1F1-232C98FE725A}" type="slidenum">
              <a:rPr lang="en-US" smtClean="0"/>
              <a:t>‹#›</a:t>
            </a:fld>
            <a:endParaRPr lang="en-US" dirty="0"/>
          </a:p>
        </p:txBody>
      </p:sp>
    </p:spTree>
    <p:extLst>
      <p:ext uri="{BB962C8B-B14F-4D97-AF65-F5344CB8AC3E}">
        <p14:creationId xmlns:p14="http://schemas.microsoft.com/office/powerpoint/2010/main" val="3879670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9"/>
          <p:cNvSpPr>
            <a:spLocks noGrp="1"/>
          </p:cNvSpPr>
          <p:nvPr>
            <p:ph type="title"/>
          </p:nvPr>
        </p:nvSpPr>
        <p:spPr>
          <a:xfrm>
            <a:off x="457200" y="533400"/>
            <a:ext cx="8229600" cy="707886"/>
          </a:xfrm>
          <a:prstGeom prst="rect">
            <a:avLst/>
          </a:prstGeom>
        </p:spPr>
        <p:txBody>
          <a:bodyPr rtlCol="0">
            <a:normAutofit/>
          </a:bodyPr>
          <a:lstStyle>
            <a:lvl1pPr algn="l">
              <a:defRPr b="0" baseline="0">
                <a:solidFill>
                  <a:srgbClr val="034193"/>
                </a:solidFill>
                <a:latin typeface="HelveticaNeue LT 67 MdCn" panose="02000400000000000000" pitchFamily="2" charset="0"/>
              </a:defRPr>
            </a:lvl1pPr>
          </a:lstStyle>
          <a:p>
            <a:r>
              <a:rPr lang="en-US"/>
              <a:t>Click to edit Master title style</a:t>
            </a:r>
            <a:endParaRPr lang="en-US" dirty="0"/>
          </a:p>
        </p:txBody>
      </p:sp>
      <p:sp>
        <p:nvSpPr>
          <p:cNvPr id="9" name="Line 24"/>
          <p:cNvSpPr>
            <a:spLocks noChangeShapeType="1"/>
          </p:cNvSpPr>
          <p:nvPr userDrawn="1">
            <p:custDataLst>
              <p:tags r:id="rId1"/>
            </p:custDataLst>
          </p:nvPr>
        </p:nvSpPr>
        <p:spPr bwMode="auto">
          <a:xfrm>
            <a:off x="533400" y="1320800"/>
            <a:ext cx="80676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 name="Footer Placeholder 4"/>
          <p:cNvSpPr>
            <a:spLocks noGrp="1"/>
          </p:cNvSpPr>
          <p:nvPr>
            <p:ph type="ftr" sz="quarter" idx="11"/>
          </p:nvPr>
        </p:nvSpPr>
        <p:spPr>
          <a:xfrm>
            <a:off x="5527965" y="6356350"/>
            <a:ext cx="2895600" cy="365125"/>
          </a:xfrm>
        </p:spPr>
        <p:txBody>
          <a:bodyPr/>
          <a:lstStyle>
            <a:lvl1pPr algn="r">
              <a:defRPr sz="1100"/>
            </a:lvl1pPr>
          </a:lstStyle>
          <a:p>
            <a:pPr>
              <a:defRPr/>
            </a:pPr>
            <a:r>
              <a:rPr lang="en-US" altLang="en-US" dirty="0"/>
              <a:t>Morrison &amp; Foerster LLP</a:t>
            </a:r>
          </a:p>
        </p:txBody>
      </p:sp>
      <p:sp>
        <p:nvSpPr>
          <p:cNvPr id="6" name="Slide Number Placeholder 5"/>
          <p:cNvSpPr>
            <a:spLocks noGrp="1"/>
          </p:cNvSpPr>
          <p:nvPr>
            <p:ph type="sldNum" sz="quarter" idx="12"/>
          </p:nvPr>
        </p:nvSpPr>
        <p:spPr>
          <a:xfrm>
            <a:off x="8271165" y="6356350"/>
            <a:ext cx="533400" cy="365125"/>
          </a:xfrm>
        </p:spPr>
        <p:txBody>
          <a:bodyPr/>
          <a:lstStyle/>
          <a:p>
            <a:pPr>
              <a:defRPr/>
            </a:pPr>
            <a:fld id="{437A53D6-CFD5-485D-A1E8-57C7338961C7}" type="slidenum">
              <a:rPr lang="en-US" altLang="en-US" smtClean="0"/>
              <a:pPr>
                <a:defRPr/>
              </a:pPr>
              <a:t>‹#›</a:t>
            </a:fld>
            <a:endParaRPr lang="en-US" altLang="en-US" dirty="0"/>
          </a:p>
        </p:txBody>
      </p:sp>
      <p:sp>
        <p:nvSpPr>
          <p:cNvPr id="2" name="Date Placeholder 1"/>
          <p:cNvSpPr>
            <a:spLocks noGrp="1"/>
          </p:cNvSpPr>
          <p:nvPr>
            <p:ph type="dt" sz="half" idx="13"/>
          </p:nvPr>
        </p:nvSpPr>
        <p:spPr>
          <a:xfrm>
            <a:off x="440574" y="6356350"/>
            <a:ext cx="2133600" cy="365125"/>
          </a:xfrm>
        </p:spPr>
        <p:txBody>
          <a:bodyPr/>
          <a:lstStyle>
            <a:lvl1pPr>
              <a:defRPr sz="1100"/>
            </a:lvl1pPr>
          </a:lstStyle>
          <a:p>
            <a:pPr>
              <a:defRPr/>
            </a:pPr>
            <a:endParaRPr lang="en-US" altLang="en-US" dirty="0"/>
          </a:p>
        </p:txBody>
      </p:sp>
    </p:spTree>
    <p:extLst>
      <p:ext uri="{BB962C8B-B14F-4D97-AF65-F5344CB8AC3E}">
        <p14:creationId xmlns:p14="http://schemas.microsoft.com/office/powerpoint/2010/main" val="587955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out Frame">
    <p:spTree>
      <p:nvGrpSpPr>
        <p:cNvPr id="1" name=""/>
        <p:cNvGrpSpPr/>
        <p:nvPr/>
      </p:nvGrpSpPr>
      <p:grpSpPr>
        <a:xfrm>
          <a:off x="0" y="0"/>
          <a:ext cx="0" cy="0"/>
          <a:chOff x="0" y="0"/>
          <a:chExt cx="0" cy="0"/>
        </a:xfrm>
      </p:grpSpPr>
      <p:pic>
        <p:nvPicPr>
          <p:cNvPr id="4" name="Picture 2" descr="\\nymark\CS\_Resources\MOFO logos\New Stacked 08_10\PNG\BLACK\MOFO_Firm_Stack_Logo_BLK_med.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2288" y="650875"/>
            <a:ext cx="17526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ubtitle 2"/>
          <p:cNvSpPr>
            <a:spLocks noGrp="1"/>
          </p:cNvSpPr>
          <p:nvPr>
            <p:ph type="subTitle" idx="1"/>
          </p:nvPr>
        </p:nvSpPr>
        <p:spPr bwMode="auto">
          <a:xfrm>
            <a:off x="417870" y="3886200"/>
            <a:ext cx="7086600" cy="990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buFontTx/>
              <a:buNone/>
              <a:defRPr sz="2800">
                <a:solidFill>
                  <a:srgbClr val="0D5EB6"/>
                </a:solidFill>
                <a:latin typeface="HelveticaNeue LT 67 MdCn" panose="020B0606030502030204" pitchFamily="34" charset="0"/>
              </a:defRPr>
            </a:lvl1pPr>
          </a:lstStyle>
          <a:p>
            <a:r>
              <a:rPr lang="en-US" altLang="en-US"/>
              <a:t>Click to edit Master subtitle style</a:t>
            </a:r>
            <a:endParaRPr lang="en-US" altLang="en-US" dirty="0"/>
          </a:p>
        </p:txBody>
      </p:sp>
      <p:sp>
        <p:nvSpPr>
          <p:cNvPr id="10" name="Title 1"/>
          <p:cNvSpPr>
            <a:spLocks noGrp="1"/>
          </p:cNvSpPr>
          <p:nvPr>
            <p:ph type="ctrTitle"/>
          </p:nvPr>
        </p:nvSpPr>
        <p:spPr bwMode="auto">
          <a:xfrm>
            <a:off x="434975" y="2133600"/>
            <a:ext cx="8077200" cy="1524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lgn="l">
              <a:lnSpc>
                <a:spcPts val="5000"/>
              </a:lnSpc>
              <a:defRPr sz="4600" b="0" cap="all" baseline="0">
                <a:solidFill>
                  <a:srgbClr val="034193"/>
                </a:solidFill>
                <a:latin typeface="HelveticaNeue LT 97 BlackCn" panose="00000400000000000000" pitchFamily="2" charset="0"/>
              </a:defRPr>
            </a:lvl1pPr>
          </a:lstStyle>
          <a:p>
            <a:r>
              <a:rPr lang="en-US" altLang="en-US"/>
              <a:t>Click to edit Master title style</a:t>
            </a:r>
            <a:endParaRPr lang="en-US" altLang="en-US" dirty="0"/>
          </a:p>
        </p:txBody>
      </p:sp>
      <p:sp>
        <p:nvSpPr>
          <p:cNvPr id="5" name="Date Placeholder 1"/>
          <p:cNvSpPr>
            <a:spLocks noGrp="1"/>
          </p:cNvSpPr>
          <p:nvPr>
            <p:ph type="dt" sz="half" idx="10"/>
          </p:nvPr>
        </p:nvSpPr>
        <p:spPr>
          <a:xfrm>
            <a:off x="457200" y="5943600"/>
            <a:ext cx="2133600" cy="365125"/>
          </a:xfrm>
        </p:spPr>
        <p:txBody>
          <a:bodyPr/>
          <a:lstStyle>
            <a:lvl1pPr>
              <a:defRPr dirty="0">
                <a:solidFill>
                  <a:schemeClr val="tx1"/>
                </a:solidFill>
                <a:latin typeface="Georgia" panose="02040502050405020303" pitchFamily="18" charset="0"/>
              </a:defRPr>
            </a:lvl1pPr>
          </a:lstStyle>
          <a:p>
            <a:pPr>
              <a:defRPr/>
            </a:pPr>
            <a:endParaRPr lang="en-US" altLang="en-US" dirty="0"/>
          </a:p>
        </p:txBody>
      </p:sp>
    </p:spTree>
    <p:extLst>
      <p:ext uri="{BB962C8B-B14F-4D97-AF65-F5344CB8AC3E}">
        <p14:creationId xmlns:p14="http://schemas.microsoft.com/office/powerpoint/2010/main" val="2407088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with Image Backgroun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0" name="Subtitle 2"/>
          <p:cNvSpPr>
            <a:spLocks noGrp="1"/>
          </p:cNvSpPr>
          <p:nvPr>
            <p:ph type="subTitle" idx="1"/>
          </p:nvPr>
        </p:nvSpPr>
        <p:spPr bwMode="auto">
          <a:xfrm>
            <a:off x="417870" y="3886200"/>
            <a:ext cx="7086600" cy="990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buFontTx/>
              <a:buNone/>
              <a:defRPr sz="2800">
                <a:solidFill>
                  <a:schemeClr val="bg1"/>
                </a:solidFill>
                <a:latin typeface="HelveticaNeue LT 67 MdCn" panose="020B0606030502030204" pitchFamily="34" charset="0"/>
              </a:defRPr>
            </a:lvl1pPr>
          </a:lstStyle>
          <a:p>
            <a:r>
              <a:rPr lang="en-US" altLang="en-US"/>
              <a:t>Click to edit Master subtitle style</a:t>
            </a:r>
            <a:endParaRPr lang="en-US" altLang="en-US" dirty="0"/>
          </a:p>
        </p:txBody>
      </p:sp>
      <p:sp>
        <p:nvSpPr>
          <p:cNvPr id="12" name="Title 1"/>
          <p:cNvSpPr>
            <a:spLocks noGrp="1"/>
          </p:cNvSpPr>
          <p:nvPr>
            <p:ph type="ctrTitle"/>
          </p:nvPr>
        </p:nvSpPr>
        <p:spPr bwMode="auto">
          <a:xfrm>
            <a:off x="434975" y="2133600"/>
            <a:ext cx="8077200" cy="1524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lgn="l">
              <a:lnSpc>
                <a:spcPts val="5000"/>
              </a:lnSpc>
              <a:defRPr sz="4600" b="0" cap="all" baseline="0">
                <a:solidFill>
                  <a:schemeClr val="bg1"/>
                </a:solidFill>
                <a:latin typeface="HelveticaNeue LT 97 BlackCn" panose="00000400000000000000" pitchFamily="2" charset="0"/>
              </a:defRPr>
            </a:lvl1pPr>
          </a:lstStyle>
          <a:p>
            <a:r>
              <a:rPr lang="en-US" altLang="en-US"/>
              <a:t>Click to edit Master title style</a:t>
            </a:r>
            <a:endParaRPr lang="en-US" altLang="en-US" dirty="0"/>
          </a:p>
        </p:txBody>
      </p:sp>
      <p:sp>
        <p:nvSpPr>
          <p:cNvPr id="6" name="Date Placeholder 1"/>
          <p:cNvSpPr>
            <a:spLocks noGrp="1"/>
          </p:cNvSpPr>
          <p:nvPr>
            <p:ph type="dt" sz="half" idx="10"/>
          </p:nvPr>
        </p:nvSpPr>
        <p:spPr>
          <a:xfrm>
            <a:off x="457200" y="5943600"/>
            <a:ext cx="2133600" cy="365125"/>
          </a:xfrm>
        </p:spPr>
        <p:txBody>
          <a:bodyPr/>
          <a:lstStyle>
            <a:lvl1pPr>
              <a:defRPr dirty="0">
                <a:solidFill>
                  <a:schemeClr val="bg1"/>
                </a:solidFill>
                <a:latin typeface="Georgia" panose="02040502050405020303" pitchFamily="18" charset="0"/>
              </a:defRPr>
            </a:lvl1pPr>
          </a:lstStyle>
          <a:p>
            <a:pPr>
              <a:defRPr/>
            </a:pPr>
            <a:endParaRPr lang="en-US" altLang="en-US" dirty="0"/>
          </a:p>
        </p:txBody>
      </p:sp>
      <p:pic>
        <p:nvPicPr>
          <p:cNvPr id="8" name="Picture 2" descr="\\sfmark\CreativeService\CS\_Resources\MOFO logos\_Firm_Stacked_Logo\White\PNG\MOFO_Firm_Stack_Logo_WHITE_lrg.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0627" y="641016"/>
            <a:ext cx="1781695" cy="423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1751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ck with Frame">
    <p:spTree>
      <p:nvGrpSpPr>
        <p:cNvPr id="1" name=""/>
        <p:cNvGrpSpPr/>
        <p:nvPr/>
      </p:nvGrpSpPr>
      <p:grpSpPr>
        <a:xfrm>
          <a:off x="0" y="0"/>
          <a:ext cx="0" cy="0"/>
          <a:chOff x="0" y="0"/>
          <a:chExt cx="0" cy="0"/>
        </a:xfrm>
      </p:grpSpPr>
      <p:pic>
        <p:nvPicPr>
          <p:cNvPr id="2" name="Picture 6" descr="\\nymark\CS\_Resources\MOFO logos\New Stacked 08_10\PNG\BLACK\MOFO_Firm_Stack_Logo_BLK_med.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0575" y="3135313"/>
            <a:ext cx="248285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userDrawn="1"/>
        </p:nvSpPr>
        <p:spPr>
          <a:xfrm>
            <a:off x="152400" y="152400"/>
            <a:ext cx="8839200" cy="6553200"/>
          </a:xfrm>
          <a:prstGeom prst="rect">
            <a:avLst/>
          </a:prstGeom>
          <a:noFill/>
          <a:ln w="127000" cmpd="sng">
            <a:solidFill>
              <a:srgbClr val="034193"/>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en-US" altLang="en-US" dirty="0">
              <a:solidFill>
                <a:srgbClr val="FFFFFF"/>
              </a:solidFill>
            </a:endParaRPr>
          </a:p>
        </p:txBody>
      </p:sp>
    </p:spTree>
    <p:extLst>
      <p:ext uri="{BB962C8B-B14F-4D97-AF65-F5344CB8AC3E}">
        <p14:creationId xmlns:p14="http://schemas.microsoft.com/office/powerpoint/2010/main" val="157776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ack without Frame">
    <p:spTree>
      <p:nvGrpSpPr>
        <p:cNvPr id="1" name=""/>
        <p:cNvGrpSpPr/>
        <p:nvPr/>
      </p:nvGrpSpPr>
      <p:grpSpPr>
        <a:xfrm>
          <a:off x="0" y="0"/>
          <a:ext cx="0" cy="0"/>
          <a:chOff x="0" y="0"/>
          <a:chExt cx="0" cy="0"/>
        </a:xfrm>
      </p:grpSpPr>
      <p:pic>
        <p:nvPicPr>
          <p:cNvPr id="2" name="Picture 6" descr="\\nymark\CS\_Resources\MOFO logos\New Stacked 08_10\PNG\BLACK\MOFO_Firm_Stack_Logo_BLK_med.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0575" y="3135313"/>
            <a:ext cx="248285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0780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ack with Background Image">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pic>
        <p:nvPicPr>
          <p:cNvPr id="4" name="Picture 2" descr="\\sfmark\CreativeService\CS\_Resources\MOFO logos\_Firm_Stacked_Logo\White\PNG\MOFO_Firm_Stack_Logo_WHITE_lrg.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30575" y="3135312"/>
            <a:ext cx="2473968" cy="58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1202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2_Interior">
    <p:spTree>
      <p:nvGrpSpPr>
        <p:cNvPr id="1" name=""/>
        <p:cNvGrpSpPr/>
        <p:nvPr/>
      </p:nvGrpSpPr>
      <p:grpSpPr>
        <a:xfrm>
          <a:off x="0" y="0"/>
          <a:ext cx="0" cy="0"/>
          <a:chOff x="0" y="0"/>
          <a:chExt cx="0" cy="0"/>
        </a:xfrm>
      </p:grpSpPr>
      <p:sp>
        <p:nvSpPr>
          <p:cNvPr id="4" name="Text Placeholder 29"/>
          <p:cNvSpPr>
            <a:spLocks noGrp="1"/>
          </p:cNvSpPr>
          <p:nvPr>
            <p:ph type="body" sz="quarter" idx="18" hasCustomPrompt="1"/>
          </p:nvPr>
        </p:nvSpPr>
        <p:spPr>
          <a:xfrm>
            <a:off x="533400" y="647700"/>
            <a:ext cx="8048625" cy="673100"/>
          </a:xfrm>
        </p:spPr>
        <p:txBody>
          <a:bodyPr>
            <a:normAutofit/>
          </a:bodyPr>
          <a:lstStyle>
            <a:lvl1pPr marL="0" indent="0" algn="l" rtl="0" eaLnBrk="1" fontAlgn="base" hangingPunct="1">
              <a:spcBef>
                <a:spcPct val="0"/>
              </a:spcBef>
              <a:spcAft>
                <a:spcPct val="0"/>
              </a:spcAft>
              <a:buNone/>
              <a:defRPr lang="en-US" sz="4400" b="0" kern="1200" baseline="0" dirty="0">
                <a:solidFill>
                  <a:srgbClr val="0084A9"/>
                </a:solidFill>
                <a:latin typeface="HelveticaNeue LT 67 MdCn" panose="02000400000000000000" pitchFamily="2" charset="0"/>
                <a:ea typeface="+mj-ea"/>
                <a:cs typeface="+mj-cs"/>
              </a:defRPr>
            </a:lvl1pPr>
          </a:lstStyle>
          <a:p>
            <a:pPr lvl="0"/>
            <a:r>
              <a:rPr lang="en-US" dirty="0"/>
              <a:t>Click to edit Master title style</a:t>
            </a:r>
          </a:p>
        </p:txBody>
      </p:sp>
      <p:sp>
        <p:nvSpPr>
          <p:cNvPr id="5" name="Content Placeholder 2"/>
          <p:cNvSpPr>
            <a:spLocks noGrp="1"/>
          </p:cNvSpPr>
          <p:nvPr>
            <p:ph idx="1"/>
          </p:nvPr>
        </p:nvSpPr>
        <p:spPr>
          <a:xfrm>
            <a:off x="533400" y="1524001"/>
            <a:ext cx="8048625" cy="4602163"/>
          </a:xfrm>
          <a:prstGeom prst="rect">
            <a:avLst/>
          </a:prstGeom>
        </p:spPr>
        <p:txBody>
          <a:bodyPr/>
          <a:lstStyle>
            <a:lvl1pPr marL="228600" indent="-228600">
              <a:buClrTx/>
              <a:buFont typeface="Arial" panose="020B0604020202020204" pitchFamily="34" charset="0"/>
              <a:buChar char="•"/>
              <a:defRPr sz="2000">
                <a:solidFill>
                  <a:schemeClr val="tx2"/>
                </a:solidFill>
                <a:latin typeface="Georgia" panose="02040502050405020303" pitchFamily="18" charset="0"/>
              </a:defRPr>
            </a:lvl1pPr>
            <a:lvl2pPr marL="630238" indent="-173038">
              <a:buClrTx/>
              <a:buFont typeface="Arial" panose="020B0604020202020204" pitchFamily="34" charset="0"/>
              <a:buChar char="•"/>
              <a:defRPr sz="1600">
                <a:solidFill>
                  <a:schemeClr val="tx2"/>
                </a:solidFill>
                <a:latin typeface="Georgia" panose="02040502050405020303" pitchFamily="18" charset="0"/>
              </a:defRPr>
            </a:lvl2pPr>
            <a:lvl3pPr marL="1033463" indent="-119063">
              <a:buClrTx/>
              <a:buFont typeface="Arial" panose="020B0604020202020204" pitchFamily="34" charset="0"/>
              <a:buChar char="•"/>
              <a:defRPr sz="1600">
                <a:solidFill>
                  <a:schemeClr val="tx2"/>
                </a:solidFill>
                <a:latin typeface="Georgia" panose="02040502050405020303" pitchFamily="18" charset="0"/>
              </a:defRPr>
            </a:lvl3pPr>
            <a:lvl4pPr marL="1490663" indent="-119063">
              <a:buClrTx/>
              <a:buFont typeface="Arial" panose="020B0604020202020204" pitchFamily="34" charset="0"/>
              <a:buChar char="•"/>
              <a:defRPr sz="1400">
                <a:solidFill>
                  <a:schemeClr val="tx2"/>
                </a:solidFill>
                <a:latin typeface="Georgia" panose="02040502050405020303" pitchFamily="18" charset="0"/>
              </a:defRPr>
            </a:lvl4pPr>
            <a:lvl5pPr marL="1941513" indent="-112713">
              <a:buClrTx/>
              <a:buFont typeface="Arial" panose="020B0604020202020204" pitchFamily="34" charset="0"/>
              <a:buChar char="•"/>
              <a:defRPr sz="1400">
                <a:solidFill>
                  <a:schemeClr val="tx2"/>
                </a:solidFill>
                <a:latin typeface="Georgia" panose="02040502050405020303"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Line 24"/>
          <p:cNvSpPr>
            <a:spLocks noChangeShapeType="1"/>
          </p:cNvSpPr>
          <p:nvPr>
            <p:custDataLst>
              <p:tags r:id="rId1"/>
            </p:custDataLst>
          </p:nvPr>
        </p:nvSpPr>
        <p:spPr bwMode="auto">
          <a:xfrm>
            <a:off x="533400" y="1320800"/>
            <a:ext cx="8067675" cy="0"/>
          </a:xfrm>
          <a:prstGeom prst="line">
            <a:avLst/>
          </a:prstGeom>
          <a:noFill/>
          <a:ln w="19050">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prstClr val="black"/>
              </a:solidFill>
              <a:effectLst/>
              <a:uLnTx/>
              <a:uFillTx/>
              <a:cs typeface="Arial" charset="0"/>
            </a:endParaRPr>
          </a:p>
        </p:txBody>
      </p:sp>
    </p:spTree>
    <p:extLst>
      <p:ext uri="{BB962C8B-B14F-4D97-AF65-F5344CB8AC3E}">
        <p14:creationId xmlns:p14="http://schemas.microsoft.com/office/powerpoint/2010/main" val="1930857774"/>
      </p:ext>
    </p:extLst>
  </p:cSld>
  <p:clrMapOvr>
    <a:masterClrMapping/>
  </p:clrMapOvr>
  <p:hf hdr="0" ftr="0" dt="0"/>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19.xml" />
  <Relationship Id="rId3" Type="http://schemas.openxmlformats.org/officeDocument/2006/relationships/slideLayout" Target="../slideLayouts/slideLayout14.xml" />
  <Relationship Id="rId7" Type="http://schemas.openxmlformats.org/officeDocument/2006/relationships/slideLayout" Target="../slideLayouts/slideLayout18.xml" />
  <Relationship Id="rId12" Type="http://schemas.openxmlformats.org/officeDocument/2006/relationships/theme" Target="../theme/theme2.xml" />
  <Relationship Id="rId2" Type="http://schemas.openxmlformats.org/officeDocument/2006/relationships/slideLayout" Target="../slideLayouts/slideLayout13.xml" />
  <Relationship Id="rId1" Type="http://schemas.openxmlformats.org/officeDocument/2006/relationships/slideLayout" Target="../slideLayouts/slideLayout12.xml" />
  <Relationship Id="rId6" Type="http://schemas.openxmlformats.org/officeDocument/2006/relationships/slideLayout" Target="../slideLayouts/slideLayout17.xml" />
  <Relationship Id="rId11" Type="http://schemas.openxmlformats.org/officeDocument/2006/relationships/slideLayout" Target="../slideLayouts/slideLayout22.xml" />
  <Relationship Id="rId5" Type="http://schemas.openxmlformats.org/officeDocument/2006/relationships/slideLayout" Target="../slideLayouts/slideLayout16.xml" />
  <Relationship Id="rId10" Type="http://schemas.openxmlformats.org/officeDocument/2006/relationships/slideLayout" Target="../slideLayouts/slideLayout21.xml" />
  <Relationship Id="rId4" Type="http://schemas.openxmlformats.org/officeDocument/2006/relationships/slideLayout" Target="../slideLayouts/slideLayout15.xml" />
  <Relationship Id="rId9" Type="http://schemas.openxmlformats.org/officeDocument/2006/relationships/slideLayout" Target="../slideLayouts/slideLayout20.xml" />
</Relationships>
</file>

<file path=ppt/slideMasters/slideMaster1.xml><?xml version="1.0" encoding="utf-8"?>
<p:sldMaster xmlns:a14="http://schemas.microsoft.com/office/drawing/2010/main"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chemeClr val="tx1"/>
                </a:solidFill>
                <a:latin typeface="Georgia" panose="02040502050405020303" pitchFamily="18" charset="0"/>
              </a:defRPr>
            </a:lvl1pPr>
          </a:lstStyle>
          <a:p>
            <a:pPr>
              <a:defRPr/>
            </a:pPr>
            <a:endParaRPr lang="en-US" alt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chemeClr val="tx1"/>
                </a:solidFill>
                <a:latin typeface="Georgia" panose="02040502050405020303" pitchFamily="18" charset="0"/>
              </a:defRPr>
            </a:lvl1pPr>
          </a:lstStyle>
          <a:p>
            <a:pPr>
              <a:defRPr/>
            </a:pPr>
            <a:endParaRPr lang="en-US" alt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tx1"/>
                </a:solidFill>
                <a:latin typeface="Georgia" panose="02040502050405020303" pitchFamily="18" charset="0"/>
              </a:defRPr>
            </a:lvl1pPr>
          </a:lstStyle>
          <a:p>
            <a:pPr>
              <a:defRPr/>
            </a:pPr>
            <a:fld id="{437A53D6-CFD5-485D-A1E8-57C7338961C7}" type="slidenum">
              <a:rPr lang="en-US" altLang="en-US" smtClean="0"/>
              <a:pPr>
                <a:defRPr/>
              </a:pPr>
              <a:t>‹#›</a:t>
            </a:fld>
            <a:endParaRPr lang="en-US" altLang="en-US" dirty="0"/>
          </a:p>
        </p:txBody>
      </p:sp>
      <p:sp>
        <p:nvSpPr>
          <p:cNvPr id="7" name="Title Placeholder 1"/>
          <p:cNvSpPr>
            <a:spLocks noGrp="1"/>
          </p:cNvSpPr>
          <p:nvPr>
            <p:ph type="title"/>
          </p:nvPr>
        </p:nvSpPr>
        <p:spPr bwMode="auto">
          <a:xfrm>
            <a:off x="457200" y="530352"/>
            <a:ext cx="8229600" cy="70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altLang="en-US" dirty="0"/>
          </a:p>
        </p:txBody>
      </p:sp>
      <p:sp>
        <p:nvSpPr>
          <p:cNvPr id="8" name="Text Placeholder 2"/>
          <p:cNvSpPr>
            <a:spLocks noGrp="1"/>
          </p:cNvSpPr>
          <p:nvPr>
            <p:ph type="body" idx="1"/>
          </p:nvPr>
        </p:nvSpPr>
        <p:spPr bwMode="auto">
          <a:xfrm>
            <a:off x="457200" y="1527048"/>
            <a:ext cx="8229600" cy="4599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Tree>
  </p:cSld>
  <p:clrMap bg1="lt1" tx1="dk1" bg2="lt2" tx2="dk2" accent1="accent1" accent2="accent2" accent3="accent3" accent4="accent4" accent5="accent5" accent6="accent6" hlink="hlink" folHlink="folHlink"/>
  <p:sldLayoutIdLst>
    <p:sldLayoutId id="2147484104" r:id="rId1"/>
    <p:sldLayoutId id="2147484107" r:id="rId2"/>
    <p:sldLayoutId id="2147484123" r:id="rId3"/>
    <p:sldLayoutId id="2147484105" r:id="rId4"/>
    <p:sldLayoutId id="2147484106" r:id="rId5"/>
    <p:sldLayoutId id="2147484108" r:id="rId6"/>
    <p:sldLayoutId id="2147484109" r:id="rId7"/>
    <p:sldLayoutId id="2147484126" r:id="rId8"/>
    <p:sldLayoutId id="2147484130" r:id="rId9"/>
    <p:sldLayoutId id="2147484131" r:id="rId10"/>
    <p:sldLayoutId id="2147484132" r:id="rId11"/>
  </p:sldLayoutIdLst>
  <p:hf hdr="0" dt="0"/>
  <p:txStyles>
    <p:titleStyle>
      <a:lvl1pPr algn="l" rtl="0" eaLnBrk="1" fontAlgn="base" hangingPunct="1">
        <a:spcBef>
          <a:spcPct val="0"/>
        </a:spcBef>
        <a:spcAft>
          <a:spcPct val="0"/>
        </a:spcAft>
        <a:defRPr sz="4400" kern="1200">
          <a:solidFill>
            <a:srgbClr val="034193"/>
          </a:solidFill>
          <a:latin typeface="HelveticaNeue LT 67 MdCn" panose="020B0606030502030204"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2286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Georgia" panose="02040502050405020303" pitchFamily="18" charset="0"/>
          <a:ea typeface="+mn-ea"/>
          <a:cs typeface="+mn-cs"/>
        </a:defRPr>
      </a:lvl1pPr>
      <a:lvl2pPr marL="630936" indent="-173736" algn="l" rtl="0" eaLnBrk="1" fontAlgn="base" hangingPunct="1">
        <a:spcBef>
          <a:spcPct val="20000"/>
        </a:spcBef>
        <a:spcAft>
          <a:spcPct val="0"/>
        </a:spcAft>
        <a:buFont typeface="Arial" panose="020B0604020202020204" pitchFamily="34" charset="0"/>
        <a:buChar char="•"/>
        <a:defRPr sz="1600" kern="1200">
          <a:solidFill>
            <a:schemeClr val="tx1"/>
          </a:solidFill>
          <a:latin typeface="Georgia" panose="02040502050405020303" pitchFamily="18" charset="0"/>
          <a:ea typeface="+mn-ea"/>
          <a:cs typeface="+mn-cs"/>
        </a:defRPr>
      </a:lvl2pPr>
      <a:lvl3pPr marL="1033272" indent="-118872" algn="l" rtl="0" eaLnBrk="1" fontAlgn="base" hangingPunct="1">
        <a:spcBef>
          <a:spcPct val="20000"/>
        </a:spcBef>
        <a:spcAft>
          <a:spcPct val="0"/>
        </a:spcAft>
        <a:buFont typeface="Arial" panose="020B0604020202020204" pitchFamily="34" charset="0"/>
        <a:buChar char="•"/>
        <a:defRPr sz="1600" kern="1200">
          <a:solidFill>
            <a:schemeClr val="tx1"/>
          </a:solidFill>
          <a:latin typeface="Georgia" panose="02040502050405020303" pitchFamily="18" charset="0"/>
          <a:ea typeface="+mn-ea"/>
          <a:cs typeface="+mn-cs"/>
        </a:defRPr>
      </a:lvl3pPr>
      <a:lvl4pPr marL="1490472" indent="-118872" algn="l" rtl="0" eaLnBrk="1" fontAlgn="base" hangingPunct="1">
        <a:spcBef>
          <a:spcPct val="20000"/>
        </a:spcBef>
        <a:spcAft>
          <a:spcPct val="0"/>
        </a:spcAft>
        <a:buFont typeface="Arial" panose="020B0604020202020204" pitchFamily="34" charset="0"/>
        <a:buChar char="•"/>
        <a:defRPr sz="1400" kern="1200">
          <a:solidFill>
            <a:schemeClr val="tx1"/>
          </a:solidFill>
          <a:latin typeface="Georgia" panose="02040502050405020303" pitchFamily="18" charset="0"/>
          <a:ea typeface="+mn-ea"/>
          <a:cs typeface="+mn-cs"/>
        </a:defRPr>
      </a:lvl4pPr>
      <a:lvl5pPr marL="1938528" indent="-109728" algn="l" rtl="0" eaLnBrk="1" fontAlgn="base" hangingPunct="1">
        <a:spcBef>
          <a:spcPts val="336"/>
        </a:spcBef>
        <a:spcAft>
          <a:spcPct val="0"/>
        </a:spcAft>
        <a:buFont typeface="Arial" panose="020B0604020202020204" pitchFamily="34" charset="0"/>
        <a:buChar char="•"/>
        <a:defRPr sz="14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p14="http://schemas.microsoft.com/office/powerpoint/2010/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40F24F-6A4B-4066-A1F1-232C98FE725A}" type="slidenum">
              <a:rPr lang="en-US" smtClean="0"/>
              <a:t>‹#›</a:t>
            </a:fld>
            <a:endParaRPr lang="en-US" dirty="0"/>
          </a:p>
        </p:txBody>
      </p:sp>
    </p:spTree>
    <p:extLst>
      <p:ext uri="{BB962C8B-B14F-4D97-AF65-F5344CB8AC3E}">
        <p14:creationId xmlns:p14="http://schemas.microsoft.com/office/powerpoint/2010/main" val="1411710216"/>
      </p:ext>
    </p:extLst>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5.png" />
  <Relationship Id="rId2" Type="http://schemas.openxmlformats.org/officeDocument/2006/relationships/notesSlide" Target="../notesSlides/notesSlide1.xml" />
  <Relationship Id="rId1" Type="http://schemas.openxmlformats.org/officeDocument/2006/relationships/slideLayout" Target="../slideLayouts/slideLayout1.xml" />
  <Relationship Id="rId5" Type="http://schemas.openxmlformats.org/officeDocument/2006/relationships/image" Target="../media/image7.jpeg" />
  <Relationship Id="rId4" Type="http://schemas.openxmlformats.org/officeDocument/2006/relationships/image" Target="../media/image6.jpeg"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10.xml" />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2" Type="http://schemas.openxmlformats.org/officeDocument/2006/relationships/notesSlide" Target="../notesSlides/notesSlide11.xml" />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2" Type="http://schemas.openxmlformats.org/officeDocument/2006/relationships/notesSlide" Target="../notesSlides/notesSlide12.xml" />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2" Type="http://schemas.openxmlformats.org/officeDocument/2006/relationships/notesSlide" Target="../notesSlides/notesSlide13.xml" />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2" Type="http://schemas.openxmlformats.org/officeDocument/2006/relationships/notesSlide" Target="../notesSlides/notesSlide14.xml" />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2" Type="http://schemas.openxmlformats.org/officeDocument/2006/relationships/notesSlide" Target="../notesSlides/notesSlide15.xml" />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2" Type="http://schemas.openxmlformats.org/officeDocument/2006/relationships/notesSlide" Target="../notesSlides/notesSlide16.xml" />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2" Type="http://schemas.openxmlformats.org/officeDocument/2006/relationships/notesSlide" Target="../notesSlides/notesSlide17.xml" />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2" Type="http://schemas.openxmlformats.org/officeDocument/2006/relationships/notesSlide" Target="../notesSlides/notesSlide18.xml" />
  <Relationship Id="rId1" Type="http://schemas.openxmlformats.org/officeDocument/2006/relationships/slideLayout" Target="../slideLayouts/slideLayout10.xml" />
</Relationships>
</file>

<file path=ppt/slides/_rels/slide19.xml.rels>&#65279;<?xml version="1.0" encoding="UTF-8" standalone="yes"?>
<Relationships xmlns="http://schemas.openxmlformats.org/package/2006/relationships">
  <Relationship Id="rId2" Type="http://schemas.openxmlformats.org/officeDocument/2006/relationships/notesSlide" Target="../notesSlides/notesSlide19.xml" />
  <Relationship Id="rId1" Type="http://schemas.openxmlformats.org/officeDocument/2006/relationships/slideLayout" Target="../slideLayouts/slideLayout10.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9.xml" />
</Relationships>
</file>

<file path=ppt/slides/_rels/slide20.xml.rels>&#65279;<?xml version="1.0" encoding="UTF-8" standalone="yes"?>
<Relationships xmlns="http://schemas.openxmlformats.org/package/2006/relationships">
  <Relationship Id="rId2" Type="http://schemas.openxmlformats.org/officeDocument/2006/relationships/notesSlide" Target="../notesSlides/notesSlide20.xml" />
  <Relationship Id="rId1" Type="http://schemas.openxmlformats.org/officeDocument/2006/relationships/slideLayout" Target="../slideLayouts/slideLayout9.xml" />
</Relationships>
</file>

<file path=ppt/slides/_rels/slide21.xml.rels>&#65279;<?xml version="1.0" encoding="UTF-8" standalone="yes"?>
<Relationships xmlns="http://schemas.openxmlformats.org/package/2006/relationships">
  <Relationship Id="rId2" Type="http://schemas.openxmlformats.org/officeDocument/2006/relationships/notesSlide" Target="../notesSlides/notesSlide21.xml" />
  <Relationship Id="rId1" Type="http://schemas.openxmlformats.org/officeDocument/2006/relationships/slideLayout" Target="../slideLayouts/slideLayout9.xml" />
</Relationships>
</file>

<file path=ppt/slides/_rels/slide22.xml.rels>&#65279;<?xml version="1.0" encoding="UTF-8" standalone="yes"?>
<Relationships xmlns="http://schemas.openxmlformats.org/package/2006/relationships">
  <Relationship Id="rId2" Type="http://schemas.openxmlformats.org/officeDocument/2006/relationships/notesSlide" Target="../notesSlides/notesSlide22.xml" />
  <Relationship Id="rId1" Type="http://schemas.openxmlformats.org/officeDocument/2006/relationships/slideLayout" Target="../slideLayouts/slideLayout9.xml" />
</Relationships>
</file>

<file path=ppt/slides/_rels/slide23.xml.rels>&#65279;<?xml version="1.0" encoding="UTF-8" standalone="yes"?>
<Relationships xmlns="http://schemas.openxmlformats.org/package/2006/relationships">
  <Relationship Id="rId2" Type="http://schemas.openxmlformats.org/officeDocument/2006/relationships/notesSlide" Target="../notesSlides/notesSlide23.xml" />
  <Relationship Id="rId1" Type="http://schemas.openxmlformats.org/officeDocument/2006/relationships/slideLayout" Target="../slideLayouts/slideLayout9.xml" />
</Relationships>
</file>

<file path=ppt/slides/_rels/slide24.xml.rels>&#65279;<?xml version="1.0" encoding="UTF-8" standalone="yes"?>
<Relationships xmlns="http://schemas.openxmlformats.org/package/2006/relationships">
  <Relationship Id="rId2" Type="http://schemas.openxmlformats.org/officeDocument/2006/relationships/notesSlide" Target="../notesSlides/notesSlide24.xml" />
  <Relationship Id="rId1" Type="http://schemas.openxmlformats.org/officeDocument/2006/relationships/slideLayout" Target="../slideLayouts/slideLayout9.xml" />
</Relationships>
</file>

<file path=ppt/slides/_rels/slide25.xml.rels>&#65279;<?xml version="1.0" encoding="UTF-8" standalone="yes"?>
<Relationships xmlns="http://schemas.openxmlformats.org/package/2006/relationships">
  <Relationship Id="rId2" Type="http://schemas.openxmlformats.org/officeDocument/2006/relationships/notesSlide" Target="../notesSlides/notesSlide25.xml" />
  <Relationship Id="rId1" Type="http://schemas.openxmlformats.org/officeDocument/2006/relationships/slideLayout" Target="../slideLayouts/slideLayout9.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9.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9.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11.xml" />
</Relationships>
</file>

<file path=ppt/slides/_rels/slide6.xml.rels>&#65279;<?xml version="1.0" encoding="UTF-8" standalone="yes"?>
<Relationships xmlns="http://schemas.openxmlformats.org/package/2006/relationships">
  <Relationship Id="rId2" Type="http://schemas.openxmlformats.org/officeDocument/2006/relationships/notesSlide" Target="../notesSlides/notesSlide6.xml" />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2" Type="http://schemas.openxmlformats.org/officeDocument/2006/relationships/notesSlide" Target="../notesSlides/notesSlide7.xml" />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9.xml" />
  <Relationship Id="rId1" Type="http://schemas.openxmlformats.org/officeDocument/2006/relationships/slideLayout" Target="../slideLayouts/slideLayout2.xml" />
</Relationships>
</file>

<file path=ppt/slides/slide1.xml><?xml version="1.0" encoding="utf-8"?>
<p:sld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ctrTitle"/>
          </p:nvPr>
        </p:nvSpPr>
        <p:spPr>
          <a:xfrm>
            <a:off x="440506" y="2171700"/>
            <a:ext cx="8077200" cy="1524000"/>
          </a:xfrm>
        </p:spPr>
        <p:txBody>
          <a:bodyPr/>
          <a:lstStyle/>
          <a:p>
            <a:pPr algn="ctr">
              <a:defRPr/>
            </a:pPr>
            <a:r>
              <a:rPr lang="en-US" dirty="0" smtClean="0"/>
              <a:t>Inter </a:t>
            </a:r>
            <a:r>
              <a:rPr lang="en-US" dirty="0"/>
              <a:t>Partes Review </a:t>
            </a:r>
            <a:br>
              <a:rPr lang="en-US" dirty="0"/>
            </a:br>
            <a:r>
              <a:rPr lang="en-US" dirty="0"/>
              <a:t>Best Practices 2018</a:t>
            </a:r>
          </a:p>
        </p:txBody>
      </p:sp>
      <p:sp>
        <p:nvSpPr>
          <p:cNvPr id="9219" name="Subtitle 2" descr="" title=""/>
          <p:cNvSpPr>
            <a:spLocks noGrp="1"/>
          </p:cNvSpPr>
          <p:nvPr>
            <p:ph type="subTitle" idx="1"/>
          </p:nvPr>
        </p:nvSpPr>
        <p:spPr>
          <a:xfrm>
            <a:off x="1198966" y="4572000"/>
            <a:ext cx="7292975" cy="990600"/>
          </a:xfrm>
        </p:spPr>
        <p:txBody>
          <a:bodyPr/>
          <a:lstStyle/>
          <a:p>
            <a:pPr algn="r"/>
            <a:r>
              <a:rPr lang="en-US" sz="2000" dirty="0"/>
              <a:t>Hon. Scott R. Boalick, Deputy Chief, USPTO PTAB</a:t>
            </a:r>
          </a:p>
          <a:p>
            <a:pPr lvl="0" algn="r"/>
            <a:r>
              <a:rPr lang="en-US" sz="2000" dirty="0"/>
              <a:t>Laura Burson, Partner, Sheppard, Mullin, Richter &amp; Hampton</a:t>
            </a:r>
          </a:p>
          <a:p>
            <a:pPr lvl="0" algn="r"/>
            <a:r>
              <a:rPr lang="en-US" sz="2000" dirty="0"/>
              <a:t>Hector Gallegos, Partner, Morrison &amp; Foerster</a:t>
            </a:r>
          </a:p>
          <a:p>
            <a:pPr algn="r"/>
            <a:r>
              <a:rPr lang="en-US" sz="2000" dirty="0"/>
              <a:t>Christopher Douglas, Partner, Alston &amp; Bird</a:t>
            </a:r>
          </a:p>
          <a:p>
            <a:pPr lvl="0" algn="r"/>
            <a:endParaRPr lang="en-US" dirty="0"/>
          </a:p>
          <a:p>
            <a:pPr algn="r"/>
            <a:endParaRPr lang="en-US" altLang="en-US" dirty="0">
              <a:latin typeface="HelveticaNeue LT 67 MdCn" pitchFamily="2" charset="0"/>
            </a:endParaRPr>
          </a:p>
        </p:txBody>
      </p:sp>
      <p:sp>
        <p:nvSpPr>
          <p:cNvPr id="9220" name="TextBox 3" descr="" title=""/>
          <p:cNvSpPr txBox="1">
            <a:spLocks noChangeArrowheads="1"/>
          </p:cNvSpPr>
          <p:nvPr/>
        </p:nvSpPr>
        <p:spPr bwMode="auto">
          <a:xfrm>
            <a:off x="414193" y="6096000"/>
            <a:ext cx="36798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600" dirty="0">
                <a:latin typeface="Georgia" pitchFamily="18" charset="0"/>
              </a:rPr>
              <a:t>January 25, 2018</a:t>
            </a:r>
          </a:p>
        </p:txBody>
      </p:sp>
      <p:pic>
        <p:nvPicPr>
          <p:cNvPr id="1026" name="Picture 2" descr="" titl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0800" y="577211"/>
            <a:ext cx="1828800" cy="56578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 ti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19600" y="228600"/>
            <a:ext cx="2438400" cy="1219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 titl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12558" y="412661"/>
            <a:ext cx="1773503" cy="88273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Content Placeholder 2" descr="" title=""/>
          <p:cNvSpPr>
            <a:spLocks noGrp="1"/>
          </p:cNvSpPr>
          <p:nvPr>
            <p:ph idx="1"/>
          </p:nvPr>
        </p:nvSpPr>
        <p:spPr>
          <a:xfrm>
            <a:off x="457200" y="1524001"/>
            <a:ext cx="8229600" cy="4952999"/>
          </a:xfrm>
        </p:spPr>
        <p:txBody>
          <a:bodyPr/>
          <a:lstStyle/>
          <a:p>
            <a:r>
              <a:rPr lang="en-US" sz="2400" dirty="0"/>
              <a:t>Section 337 requires the ITC to conclude investigations “at the earliest practicable time.”  19 U.S.C. § 1337(b)(1).</a:t>
            </a:r>
          </a:p>
          <a:p>
            <a:r>
              <a:rPr lang="en-US" sz="2400" dirty="0"/>
              <a:t>The ITC considers the following factors in assessing whether to grant a stay:</a:t>
            </a:r>
          </a:p>
          <a:p>
            <a:pPr marL="800100" lvl="1" indent="-342900">
              <a:buAutoNum type="arabicPeriod"/>
            </a:pPr>
            <a:r>
              <a:rPr lang="en-US" sz="2400" dirty="0"/>
              <a:t>The state of discovery and the hearing date;</a:t>
            </a:r>
          </a:p>
          <a:p>
            <a:pPr marL="800100" lvl="1" indent="-342900">
              <a:buAutoNum type="arabicPeriod"/>
            </a:pPr>
            <a:r>
              <a:rPr lang="en-US" sz="2400" dirty="0"/>
              <a:t>Whether a stay will simplify the issues and hearing;</a:t>
            </a:r>
          </a:p>
          <a:p>
            <a:pPr marL="800100" lvl="1" indent="-342900">
              <a:buAutoNum type="arabicPeriod"/>
            </a:pPr>
            <a:r>
              <a:rPr lang="en-US" sz="2400" dirty="0"/>
              <a:t>Undue prejudice to any party;</a:t>
            </a:r>
          </a:p>
          <a:p>
            <a:pPr marL="800100" lvl="1" indent="-342900">
              <a:buAutoNum type="arabicPeriod"/>
            </a:pPr>
            <a:r>
              <a:rPr lang="en-US" sz="2400" dirty="0"/>
              <a:t>The stage of the PTO proceedings; and</a:t>
            </a:r>
          </a:p>
          <a:p>
            <a:pPr marL="800100" lvl="1" indent="-342900">
              <a:buAutoNum type="arabicPeriod"/>
            </a:pPr>
            <a:r>
              <a:rPr lang="en-US" sz="2400" dirty="0"/>
              <a:t>Efficient use of Commission resources.</a:t>
            </a:r>
          </a:p>
          <a:p>
            <a:pPr marL="457200" lvl="1" indent="0">
              <a:buNone/>
            </a:pPr>
            <a:endParaRPr lang="en-US" dirty="0"/>
          </a:p>
          <a:p>
            <a:pPr marL="0" indent="0">
              <a:buNone/>
            </a:pPr>
            <a:r>
              <a:rPr lang="en-US" sz="1600" i="1" dirty="0"/>
              <a:t>See Semiconductors Chips with Minimized Chip Package Size  Inc., </a:t>
            </a:r>
            <a:r>
              <a:rPr lang="en-US" sz="1600" dirty="0"/>
              <a:t>337-TA-605, Comm’n Op. 2008 WL 2223426 at *4 (May 27, 2008) (reversing stay of investigation based on near-final </a:t>
            </a:r>
            <a:r>
              <a:rPr lang="en-US" sz="1600" i="1" dirty="0"/>
              <a:t>ex parte</a:t>
            </a:r>
            <a:r>
              <a:rPr lang="en-US" sz="1600" dirty="0"/>
              <a:t> reexamination)</a:t>
            </a:r>
            <a:endParaRPr lang="en-US" sz="1600" u="sng" dirty="0"/>
          </a:p>
          <a:p>
            <a:endParaRPr lang="en-US" dirty="0"/>
          </a:p>
          <a:p>
            <a:endParaRPr lang="en-US" dirty="0"/>
          </a:p>
        </p:txBody>
      </p:sp>
      <p:sp>
        <p:nvSpPr>
          <p:cNvPr id="4" name="Title 3" descr="" title=""/>
          <p:cNvSpPr>
            <a:spLocks noGrp="1"/>
          </p:cNvSpPr>
          <p:nvPr>
            <p:ph type="title"/>
          </p:nvPr>
        </p:nvSpPr>
        <p:spPr/>
        <p:txBody>
          <a:bodyPr>
            <a:normAutofit/>
          </a:bodyPr>
          <a:lstStyle/>
          <a:p>
            <a:r>
              <a:rPr lang="en-US" sz="3800" i="1" dirty="0"/>
              <a:t>No Stays of ITC Investigations</a:t>
            </a:r>
          </a:p>
        </p:txBody>
      </p:sp>
      <p:sp>
        <p:nvSpPr>
          <p:cNvPr id="6" name="Slide Number Placeholder 2" descr="" title=""/>
          <p:cNvSpPr txBox="1">
            <a:spLocks/>
          </p:cNvSpPr>
          <p:nvPr/>
        </p:nvSpPr>
        <p:spPr>
          <a:xfrm>
            <a:off x="80010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9</a:t>
            </a:fld>
            <a:endParaRPr lang="en-US" dirty="0">
              <a:solidFill>
                <a:schemeClr val="tx1"/>
              </a:solidFill>
              <a:latin typeface="+mn-lt"/>
            </a:endParaRPr>
          </a:p>
        </p:txBody>
      </p:sp>
    </p:spTree>
    <p:extLst>
      <p:ext uri="{BB962C8B-B14F-4D97-AF65-F5344CB8AC3E}">
        <p14:creationId xmlns:p14="http://schemas.microsoft.com/office/powerpoint/2010/main" val="3770942364"/>
      </p:ext>
    </p:extLst>
  </p:cSld>
  <p:clrMapOvr>
    <a:masterClrMapping/>
  </p:clrMapOvr>
</p:sld>
</file>

<file path=ppt/slides/slide1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Content Placeholder 2" descr="" title=""/>
          <p:cNvSpPr>
            <a:spLocks noGrp="1"/>
          </p:cNvSpPr>
          <p:nvPr>
            <p:ph idx="1"/>
          </p:nvPr>
        </p:nvSpPr>
        <p:spPr>
          <a:xfrm>
            <a:off x="457200" y="1524001"/>
            <a:ext cx="8229600" cy="5029199"/>
          </a:xfrm>
        </p:spPr>
        <p:txBody>
          <a:bodyPr/>
          <a:lstStyle/>
          <a:p>
            <a:pPr>
              <a:spcAft>
                <a:spcPts val="1200"/>
              </a:spcAft>
            </a:pPr>
            <a:r>
              <a:rPr lang="en-US" sz="2400" i="1" dirty="0"/>
              <a:t>Laser-Driven Light Sources, </a:t>
            </a:r>
            <a:r>
              <a:rPr lang="en-US" sz="2400" dirty="0"/>
              <a:t>Inv. 337-TA-983, Order </a:t>
            </a:r>
            <a:br>
              <a:rPr lang="en-US" sz="2400" dirty="0"/>
            </a:br>
            <a:r>
              <a:rPr lang="en-US" sz="2400" dirty="0"/>
              <a:t>No. 8 (March 3, 2016):  Judge Shaw denied a stay pending an IPR.</a:t>
            </a:r>
          </a:p>
          <a:p>
            <a:pPr lvl="1">
              <a:spcAft>
                <a:spcPts val="1200"/>
              </a:spcAft>
            </a:pPr>
            <a:r>
              <a:rPr lang="en-US" sz="2000" dirty="0"/>
              <a:t>Invalidity issues raised in the investigation were</a:t>
            </a:r>
            <a:r>
              <a:rPr lang="en-US" sz="2000" dirty="0">
                <a:solidFill>
                  <a:srgbClr val="FF0000"/>
                </a:solidFill>
              </a:rPr>
              <a:t> </a:t>
            </a:r>
            <a:r>
              <a:rPr lang="en-US" sz="2000" dirty="0"/>
              <a:t>broader than those in the pending IPR, including indefiniteness under § 112. </a:t>
            </a:r>
          </a:p>
          <a:p>
            <a:pPr lvl="1">
              <a:spcAft>
                <a:spcPts val="1200"/>
              </a:spcAft>
            </a:pPr>
            <a:r>
              <a:rPr lang="en-US" sz="2000" dirty="0"/>
              <a:t>Although the IPR was filed 15 days before the ITC complaint, it would not become final (excluding any appeal to the Federal Circuit) until approximately the deadline for the ALJ’s Initial Determination, so ALJ and Commission could use any “insight” from the IPR in their decisions.</a:t>
            </a:r>
          </a:p>
          <a:p>
            <a:pPr lvl="1"/>
            <a:r>
              <a:rPr lang="en-US" sz="2000" dirty="0"/>
              <a:t>Granting a stay would prejudice the patent holder by allowing continued import of infringing products potentially for years.</a:t>
            </a:r>
            <a:endParaRPr lang="en-US" sz="2000" dirty="0">
              <a:solidFill>
                <a:schemeClr val="tx1">
                  <a:lumMod val="75000"/>
                  <a:lumOff val="25000"/>
                </a:schemeClr>
              </a:solidFill>
            </a:endParaRPr>
          </a:p>
          <a:p>
            <a:endParaRPr lang="en-US" dirty="0"/>
          </a:p>
          <a:p>
            <a:endParaRPr lang="en-US" dirty="0"/>
          </a:p>
        </p:txBody>
      </p:sp>
      <p:sp>
        <p:nvSpPr>
          <p:cNvPr id="4" name="Title 3" descr="" title=""/>
          <p:cNvSpPr>
            <a:spLocks noGrp="1"/>
          </p:cNvSpPr>
          <p:nvPr>
            <p:ph type="title"/>
          </p:nvPr>
        </p:nvSpPr>
        <p:spPr/>
        <p:txBody>
          <a:bodyPr>
            <a:normAutofit/>
          </a:bodyPr>
          <a:lstStyle/>
          <a:p>
            <a:r>
              <a:rPr lang="en-US" sz="3800" i="1" dirty="0"/>
              <a:t>No Stays of ITC Investigations</a:t>
            </a:r>
          </a:p>
        </p:txBody>
      </p:sp>
      <p:sp>
        <p:nvSpPr>
          <p:cNvPr id="6" name="Slide Number Placeholder 2" descr="" title=""/>
          <p:cNvSpPr txBox="1">
            <a:spLocks/>
          </p:cNvSpPr>
          <p:nvPr/>
        </p:nvSpPr>
        <p:spPr>
          <a:xfrm>
            <a:off x="80010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10</a:t>
            </a:fld>
            <a:endParaRPr lang="en-US" dirty="0">
              <a:solidFill>
                <a:schemeClr val="tx1"/>
              </a:solidFill>
              <a:latin typeface="+mn-lt"/>
            </a:endParaRPr>
          </a:p>
        </p:txBody>
      </p:sp>
    </p:spTree>
    <p:extLst>
      <p:ext uri="{BB962C8B-B14F-4D97-AF65-F5344CB8AC3E}">
        <p14:creationId xmlns:p14="http://schemas.microsoft.com/office/powerpoint/2010/main" val="83518948"/>
      </p:ext>
    </p:extLst>
  </p:cSld>
  <p:clrMapOvr>
    <a:masterClrMapping/>
  </p:clrMapOvr>
</p:sld>
</file>

<file path=ppt/slides/slide1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Slide Number Placeholder 1" descr="" title=""/>
          <p:cNvSpPr>
            <a:spLocks noGrp="1"/>
          </p:cNvSpPr>
          <p:nvPr>
            <p:ph type="sldNum" sz="quarter" idx="12"/>
          </p:nvPr>
        </p:nvSpPr>
        <p:spPr/>
        <p:txBody>
          <a:bodyPr/>
          <a:lstStyle/>
          <a:p>
            <a:pPr>
              <a:defRPr/>
            </a:pPr>
            <a:fld id="{437A53D6-CFD5-485D-A1E8-57C7338961C7}" type="slidenum">
              <a:rPr lang="en-US" altLang="en-US" smtClean="0"/>
              <a:pPr>
                <a:defRPr/>
              </a:pPr>
              <a:t>11</a:t>
            </a:fld>
            <a:endParaRPr lang="en-US" altLang="en-US" dirty="0"/>
          </a:p>
        </p:txBody>
      </p:sp>
      <p:sp>
        <p:nvSpPr>
          <p:cNvPr id="3" name="Content Placeholder 2" descr="" title=""/>
          <p:cNvSpPr>
            <a:spLocks noGrp="1"/>
          </p:cNvSpPr>
          <p:nvPr>
            <p:ph idx="1"/>
          </p:nvPr>
        </p:nvSpPr>
        <p:spPr/>
        <p:txBody>
          <a:bodyPr/>
          <a:lstStyle/>
          <a:p>
            <a:r>
              <a:rPr lang="en-US" sz="2400" i="1" dirty="0"/>
              <a:t>Microelectromechanical Systems</a:t>
            </a:r>
            <a:r>
              <a:rPr lang="en-US" sz="2400" dirty="0"/>
              <a:t>, Inv. 337-TA-876, Order No. 6 (May 21, 2013):  Former Judge Gildea denied a stay pending IPRs.</a:t>
            </a:r>
          </a:p>
          <a:p>
            <a:pPr lvl="1"/>
            <a:r>
              <a:rPr lang="en-US" sz="2400" dirty="0"/>
              <a:t>IPRs and three </a:t>
            </a:r>
            <a:r>
              <a:rPr lang="en-US" sz="2400" i="1" dirty="0"/>
              <a:t>ex parte</a:t>
            </a:r>
            <a:r>
              <a:rPr lang="en-US" sz="2400" dirty="0"/>
              <a:t> reexaminations were filed before the ITC complaint.</a:t>
            </a:r>
          </a:p>
          <a:p>
            <a:pPr lvl="1"/>
            <a:r>
              <a:rPr lang="en-US" sz="2400" dirty="0"/>
              <a:t>Factors supporting a stay:  Timing of ITC discovery and hearing, and simplification of issues.</a:t>
            </a:r>
          </a:p>
          <a:p>
            <a:pPr lvl="1"/>
            <a:r>
              <a:rPr lang="en-US" sz="2400" dirty="0"/>
              <a:t>But ALJ found that the stage of PTO proceedings weighed against a stay (“unlikely that a resolution for all five asserted patents will be reached prior to the end of the 16-month period allotted for this Investigation”).</a:t>
            </a:r>
          </a:p>
          <a:p>
            <a:endParaRPr lang="en-US" dirty="0"/>
          </a:p>
          <a:p>
            <a:endParaRPr lang="en-US" dirty="0"/>
          </a:p>
        </p:txBody>
      </p:sp>
      <p:sp>
        <p:nvSpPr>
          <p:cNvPr id="4" name="Title 3" descr="" title=""/>
          <p:cNvSpPr>
            <a:spLocks noGrp="1"/>
          </p:cNvSpPr>
          <p:nvPr>
            <p:ph type="title"/>
          </p:nvPr>
        </p:nvSpPr>
        <p:spPr/>
        <p:txBody>
          <a:bodyPr>
            <a:normAutofit/>
          </a:bodyPr>
          <a:lstStyle/>
          <a:p>
            <a:r>
              <a:rPr lang="en-US" sz="3800" i="1" dirty="0"/>
              <a:t>No Stays of ITC Investigations</a:t>
            </a:r>
          </a:p>
        </p:txBody>
      </p:sp>
    </p:spTree>
    <p:extLst>
      <p:ext uri="{BB962C8B-B14F-4D97-AF65-F5344CB8AC3E}">
        <p14:creationId xmlns:p14="http://schemas.microsoft.com/office/powerpoint/2010/main" val="1659464959"/>
      </p:ext>
    </p:extLst>
  </p:cSld>
  <p:clrMapOvr>
    <a:masterClrMapping/>
  </p:clrMapOvr>
</p:sld>
</file>

<file path=ppt/slides/slide1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Slide Number Placeholder 1" descr="" title=""/>
          <p:cNvSpPr>
            <a:spLocks noGrp="1"/>
          </p:cNvSpPr>
          <p:nvPr>
            <p:ph type="sldNum" sz="quarter" idx="12"/>
          </p:nvPr>
        </p:nvSpPr>
        <p:spPr/>
        <p:txBody>
          <a:bodyPr/>
          <a:lstStyle/>
          <a:p>
            <a:pPr>
              <a:defRPr/>
            </a:pPr>
            <a:fld id="{437A53D6-CFD5-485D-A1E8-57C7338961C7}" type="slidenum">
              <a:rPr lang="en-US" altLang="en-US" smtClean="0"/>
              <a:pPr>
                <a:defRPr/>
              </a:pPr>
              <a:t>12</a:t>
            </a:fld>
            <a:endParaRPr lang="en-US" altLang="en-US" dirty="0"/>
          </a:p>
        </p:txBody>
      </p:sp>
      <p:sp>
        <p:nvSpPr>
          <p:cNvPr id="3" name="Content Placeholder 2" descr="" title=""/>
          <p:cNvSpPr>
            <a:spLocks noGrp="1"/>
          </p:cNvSpPr>
          <p:nvPr>
            <p:ph idx="1"/>
          </p:nvPr>
        </p:nvSpPr>
        <p:spPr>
          <a:xfrm>
            <a:off x="457200" y="1524001"/>
            <a:ext cx="8229600" cy="4876799"/>
          </a:xfrm>
        </p:spPr>
        <p:txBody>
          <a:bodyPr/>
          <a:lstStyle/>
          <a:p>
            <a:r>
              <a:rPr lang="en-US" sz="2400" b="1" dirty="0"/>
              <a:t>The timeline of an IPR from filing is roughly 18 months</a:t>
            </a:r>
          </a:p>
          <a:p>
            <a:pPr lvl="1"/>
            <a:r>
              <a:rPr lang="en-US" sz="2000" dirty="0"/>
              <a:t>Institution decision generally within 6 months of filing the petition.</a:t>
            </a:r>
          </a:p>
          <a:p>
            <a:pPr lvl="1">
              <a:spcAft>
                <a:spcPts val="1200"/>
              </a:spcAft>
            </a:pPr>
            <a:r>
              <a:rPr lang="en-US" sz="2000" dirty="0"/>
              <a:t>Pursuant to the AIA, PTAB’s final written decision is due no later than one year after institution.</a:t>
            </a:r>
          </a:p>
          <a:p>
            <a:r>
              <a:rPr lang="en-US" sz="2400" b="1" dirty="0"/>
              <a:t>ITC 337 investigations are normally completed with 16-18 months after institution</a:t>
            </a:r>
          </a:p>
          <a:p>
            <a:pPr lvl="1"/>
            <a:r>
              <a:rPr lang="en-US" sz="2000" dirty="0"/>
              <a:t>The ALJ’s Initial Determination is usually due around 12 months after institution.</a:t>
            </a:r>
          </a:p>
          <a:p>
            <a:pPr lvl="1"/>
            <a:r>
              <a:rPr lang="en-US" sz="2000" dirty="0"/>
              <a:t>Commission review is typically completed in 4-6 months thereafter.</a:t>
            </a:r>
          </a:p>
          <a:p>
            <a:endParaRPr lang="en-US" dirty="0"/>
          </a:p>
          <a:p>
            <a:endParaRPr lang="en-US" dirty="0"/>
          </a:p>
        </p:txBody>
      </p:sp>
      <p:sp>
        <p:nvSpPr>
          <p:cNvPr id="4" name="Title 3" descr="" title=""/>
          <p:cNvSpPr>
            <a:spLocks noGrp="1"/>
          </p:cNvSpPr>
          <p:nvPr>
            <p:ph type="title"/>
          </p:nvPr>
        </p:nvSpPr>
        <p:spPr/>
        <p:txBody>
          <a:bodyPr>
            <a:normAutofit/>
          </a:bodyPr>
          <a:lstStyle/>
          <a:p>
            <a:r>
              <a:rPr lang="en-US" sz="3800" i="1" dirty="0"/>
              <a:t>PTAB and ITC Timing</a:t>
            </a:r>
          </a:p>
        </p:txBody>
      </p:sp>
    </p:spTree>
    <p:extLst>
      <p:ext uri="{BB962C8B-B14F-4D97-AF65-F5344CB8AC3E}">
        <p14:creationId xmlns:p14="http://schemas.microsoft.com/office/powerpoint/2010/main" val="626277940"/>
      </p:ext>
    </p:extLst>
  </p:cSld>
  <p:clrMapOvr>
    <a:masterClrMapping/>
  </p:clrMapOvr>
</p:sld>
</file>

<file path=ppt/slides/slide1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Slide Number Placeholder 1" descr="" title=""/>
          <p:cNvSpPr>
            <a:spLocks noGrp="1"/>
          </p:cNvSpPr>
          <p:nvPr>
            <p:ph type="sldNum" sz="quarter" idx="12"/>
          </p:nvPr>
        </p:nvSpPr>
        <p:spPr/>
        <p:txBody>
          <a:bodyPr/>
          <a:lstStyle/>
          <a:p>
            <a:pPr>
              <a:defRPr/>
            </a:pPr>
            <a:fld id="{437A53D6-CFD5-485D-A1E8-57C7338961C7}" type="slidenum">
              <a:rPr lang="en-US" altLang="en-US" smtClean="0"/>
              <a:pPr>
                <a:defRPr/>
              </a:pPr>
              <a:t>13</a:t>
            </a:fld>
            <a:endParaRPr lang="en-US" altLang="en-US" dirty="0"/>
          </a:p>
        </p:txBody>
      </p:sp>
      <p:sp>
        <p:nvSpPr>
          <p:cNvPr id="3" name="Content Placeholder 2" descr="" title=""/>
          <p:cNvSpPr>
            <a:spLocks noGrp="1"/>
          </p:cNvSpPr>
          <p:nvPr>
            <p:ph idx="1"/>
          </p:nvPr>
        </p:nvSpPr>
        <p:spPr/>
        <p:txBody>
          <a:bodyPr/>
          <a:lstStyle/>
          <a:p>
            <a:r>
              <a:rPr lang="en-US" sz="2400" i="1" dirty="0"/>
              <a:t>Three-Dimensional Cinema Systems</a:t>
            </a:r>
            <a:r>
              <a:rPr lang="en-US" sz="2400" dirty="0"/>
              <a:t>, Inv. 337-TA-939, Comm’n Op. (Aug. 23, 2016):</a:t>
            </a:r>
          </a:p>
          <a:p>
            <a:pPr lvl="1">
              <a:spcBef>
                <a:spcPts val="0"/>
              </a:spcBef>
            </a:pPr>
            <a:r>
              <a:rPr lang="en-US" sz="2400" dirty="0"/>
              <a:t>IPR final written decision of invalidity was </a:t>
            </a:r>
            <a:r>
              <a:rPr lang="en-US" sz="2400" b="1" dirty="0"/>
              <a:t>prior to </a:t>
            </a:r>
            <a:r>
              <a:rPr lang="en-US" sz="2400" dirty="0"/>
              <a:t>the Commission’s final determination and issuance of remedial orders </a:t>
            </a:r>
          </a:p>
          <a:p>
            <a:pPr lvl="1">
              <a:spcBef>
                <a:spcPts val="0"/>
              </a:spcBef>
            </a:pPr>
            <a:r>
              <a:rPr lang="en-US" sz="2400" dirty="0"/>
              <a:t>The Commission exercised its discretion to suspend an exclusion order with respect to one of three asserted patents that was found invalid in an IPR.</a:t>
            </a:r>
          </a:p>
          <a:p>
            <a:pPr lvl="1">
              <a:spcBef>
                <a:spcPts val="676"/>
              </a:spcBef>
            </a:pPr>
            <a:r>
              <a:rPr lang="en-US" sz="2400" dirty="0"/>
              <a:t>Suspension was ordered pending review of the PTAB’s invalidity determination by the Federal Circuit.</a:t>
            </a:r>
          </a:p>
          <a:p>
            <a:pPr lvl="1">
              <a:spcBef>
                <a:spcPts val="676"/>
              </a:spcBef>
            </a:pPr>
            <a:r>
              <a:rPr lang="en-US" sz="2400" dirty="0"/>
              <a:t>ITC still issued an exclusion order based on violation of other asserted patents.</a:t>
            </a:r>
          </a:p>
          <a:p>
            <a:endParaRPr lang="en-US" dirty="0"/>
          </a:p>
          <a:p>
            <a:endParaRPr lang="en-US" dirty="0"/>
          </a:p>
        </p:txBody>
      </p:sp>
      <p:sp>
        <p:nvSpPr>
          <p:cNvPr id="4" name="Title 3" descr="" title=""/>
          <p:cNvSpPr>
            <a:spLocks noGrp="1"/>
          </p:cNvSpPr>
          <p:nvPr>
            <p:ph type="title"/>
          </p:nvPr>
        </p:nvSpPr>
        <p:spPr>
          <a:xfrm>
            <a:off x="452436" y="533400"/>
            <a:ext cx="8386763" cy="707886"/>
          </a:xfrm>
        </p:spPr>
        <p:txBody>
          <a:bodyPr>
            <a:normAutofit/>
          </a:bodyPr>
          <a:lstStyle/>
          <a:p>
            <a:r>
              <a:rPr lang="en-US" sz="3800" i="1" dirty="0"/>
              <a:t>Remedial Order Suspended Pending Appeal </a:t>
            </a:r>
          </a:p>
        </p:txBody>
      </p:sp>
    </p:spTree>
    <p:extLst>
      <p:ext uri="{BB962C8B-B14F-4D97-AF65-F5344CB8AC3E}">
        <p14:creationId xmlns:p14="http://schemas.microsoft.com/office/powerpoint/2010/main" val="1705778923"/>
      </p:ext>
    </p:extLst>
  </p:cSld>
  <p:clrMapOvr>
    <a:masterClrMapping/>
  </p:clrMapOvr>
</p:sld>
</file>

<file path=ppt/slides/slide1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Slide Number Placeholder 1" descr="" title=""/>
          <p:cNvSpPr>
            <a:spLocks noGrp="1"/>
          </p:cNvSpPr>
          <p:nvPr>
            <p:ph type="sldNum" sz="quarter" idx="12"/>
          </p:nvPr>
        </p:nvSpPr>
        <p:spPr/>
        <p:txBody>
          <a:bodyPr/>
          <a:lstStyle/>
          <a:p>
            <a:pPr>
              <a:defRPr/>
            </a:pPr>
            <a:fld id="{437A53D6-CFD5-485D-A1E8-57C7338961C7}" type="slidenum">
              <a:rPr lang="en-US" altLang="en-US" smtClean="0"/>
              <a:pPr>
                <a:defRPr/>
              </a:pPr>
              <a:t>14</a:t>
            </a:fld>
            <a:endParaRPr lang="en-US" altLang="en-US" dirty="0"/>
          </a:p>
        </p:txBody>
      </p:sp>
      <p:sp>
        <p:nvSpPr>
          <p:cNvPr id="3" name="Content Placeholder 2" descr="" title=""/>
          <p:cNvSpPr>
            <a:spLocks noGrp="1"/>
          </p:cNvSpPr>
          <p:nvPr>
            <p:ph idx="1"/>
          </p:nvPr>
        </p:nvSpPr>
        <p:spPr>
          <a:xfrm>
            <a:off x="457200" y="1524001"/>
            <a:ext cx="8229600" cy="4800599"/>
          </a:xfrm>
        </p:spPr>
        <p:txBody>
          <a:bodyPr/>
          <a:lstStyle/>
          <a:p>
            <a:pPr>
              <a:spcAft>
                <a:spcPts val="1200"/>
              </a:spcAft>
            </a:pPr>
            <a:r>
              <a:rPr lang="en-US" sz="2400" i="1" dirty="0"/>
              <a:t>Certain Network Devices, Related Software and Components Thereof </a:t>
            </a:r>
            <a:r>
              <a:rPr lang="en-US" sz="2400" dirty="0"/>
              <a:t>(II), Inv. No. 337-TA-945, Comm’n Op. (Aug. 16, 2017):  </a:t>
            </a:r>
          </a:p>
          <a:p>
            <a:pPr lvl="1">
              <a:spcBef>
                <a:spcPts val="0"/>
              </a:spcBef>
            </a:pPr>
            <a:r>
              <a:rPr lang="en-US" sz="2400" dirty="0"/>
              <a:t>IPR final written decision of invalidity was </a:t>
            </a:r>
            <a:r>
              <a:rPr lang="en-US" sz="2400" b="1" dirty="0"/>
              <a:t>after</a:t>
            </a:r>
            <a:r>
              <a:rPr lang="en-US" sz="2400" dirty="0"/>
              <a:t> the Commission’s issuance of remedial orders.  </a:t>
            </a:r>
          </a:p>
          <a:p>
            <a:pPr lvl="1">
              <a:spcBef>
                <a:spcPts val="0"/>
              </a:spcBef>
            </a:pPr>
            <a:r>
              <a:rPr lang="en-US" sz="2400" dirty="0"/>
              <a:t>The Commission did not rescind/suspend its remedial orders.</a:t>
            </a:r>
          </a:p>
          <a:p>
            <a:pPr lvl="1">
              <a:spcBef>
                <a:spcPts val="676"/>
              </a:spcBef>
            </a:pPr>
            <a:r>
              <a:rPr lang="en-US" sz="2400" dirty="0"/>
              <a:t>The Commission reasoned that, in the </a:t>
            </a:r>
            <a:r>
              <a:rPr lang="en-US" sz="2400" i="1" dirty="0"/>
              <a:t>Three-Dimensional Cinema</a:t>
            </a:r>
            <a:r>
              <a:rPr lang="en-US" sz="2400" dirty="0"/>
              <a:t> situation, the Commission can exercise its discretion in fashioning the remedy (i.e. suspending the remedial orders).  See Comm’n Op. at 9 n.15, Comm’n Op. at 13.</a:t>
            </a:r>
            <a:endParaRPr lang="en-US" dirty="0"/>
          </a:p>
          <a:p>
            <a:endParaRPr lang="en-US" dirty="0"/>
          </a:p>
        </p:txBody>
      </p:sp>
      <p:sp>
        <p:nvSpPr>
          <p:cNvPr id="6" name="Title 3" descr="" title=""/>
          <p:cNvSpPr>
            <a:spLocks noGrp="1"/>
          </p:cNvSpPr>
          <p:nvPr>
            <p:ph type="title"/>
          </p:nvPr>
        </p:nvSpPr>
        <p:spPr>
          <a:xfrm>
            <a:off x="381000" y="457200"/>
            <a:ext cx="8386763" cy="707886"/>
          </a:xfrm>
        </p:spPr>
        <p:txBody>
          <a:bodyPr>
            <a:normAutofit fontScale="90000"/>
          </a:bodyPr>
          <a:lstStyle/>
          <a:p>
            <a:r>
              <a:rPr lang="en-US" sz="3800" i="1" dirty="0"/>
              <a:t>Remedial Order Not Suspended Pending Appeal </a:t>
            </a:r>
          </a:p>
        </p:txBody>
      </p:sp>
    </p:spTree>
    <p:extLst>
      <p:ext uri="{BB962C8B-B14F-4D97-AF65-F5344CB8AC3E}">
        <p14:creationId xmlns:p14="http://schemas.microsoft.com/office/powerpoint/2010/main" val="3545466841"/>
      </p:ext>
    </p:extLst>
  </p:cSld>
  <p:clrMapOvr>
    <a:masterClrMapping/>
  </p:clrMapOvr>
</p:sld>
</file>

<file path=ppt/slides/slide1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Slide Number Placeholder 1" descr="" title=""/>
          <p:cNvSpPr>
            <a:spLocks noGrp="1"/>
          </p:cNvSpPr>
          <p:nvPr>
            <p:ph type="sldNum" sz="quarter" idx="12"/>
          </p:nvPr>
        </p:nvSpPr>
        <p:spPr/>
        <p:txBody>
          <a:bodyPr/>
          <a:lstStyle/>
          <a:p>
            <a:pPr>
              <a:defRPr/>
            </a:pPr>
            <a:fld id="{437A53D6-CFD5-485D-A1E8-57C7338961C7}" type="slidenum">
              <a:rPr lang="en-US" altLang="en-US" smtClean="0"/>
              <a:pPr>
                <a:defRPr/>
              </a:pPr>
              <a:t>15</a:t>
            </a:fld>
            <a:endParaRPr lang="en-US" altLang="en-US" dirty="0"/>
          </a:p>
        </p:txBody>
      </p:sp>
      <p:sp>
        <p:nvSpPr>
          <p:cNvPr id="3" name="Content Placeholder 2" descr="" title=""/>
          <p:cNvSpPr>
            <a:spLocks noGrp="1"/>
          </p:cNvSpPr>
          <p:nvPr>
            <p:ph idx="1"/>
          </p:nvPr>
        </p:nvSpPr>
        <p:spPr>
          <a:xfrm>
            <a:off x="457200" y="1524001"/>
            <a:ext cx="8229600" cy="4800599"/>
          </a:xfrm>
        </p:spPr>
        <p:txBody>
          <a:bodyPr/>
          <a:lstStyle/>
          <a:p>
            <a:pPr>
              <a:spcAft>
                <a:spcPts val="600"/>
              </a:spcAft>
            </a:pPr>
            <a:r>
              <a:rPr lang="en-US" sz="2400" b="1" dirty="0"/>
              <a:t>Claim construction</a:t>
            </a:r>
            <a:r>
              <a:rPr lang="en-US" sz="2400" dirty="0"/>
              <a:t>:  PTAB applies the “broadest reasonable construction” standard, whereas ITC applies the </a:t>
            </a:r>
            <a:r>
              <a:rPr lang="en-US" sz="2400" i="1" dirty="0"/>
              <a:t>Phillips </a:t>
            </a:r>
            <a:r>
              <a:rPr lang="en-US" sz="2400" dirty="0"/>
              <a:t>standard for construing claims in view of claim language, specification, and prosecution history.</a:t>
            </a:r>
          </a:p>
          <a:p>
            <a:pPr>
              <a:spcAft>
                <a:spcPts val="600"/>
              </a:spcAft>
            </a:pPr>
            <a:r>
              <a:rPr lang="en-US" sz="2400" b="1" dirty="0"/>
              <a:t>Validity determinations</a:t>
            </a:r>
            <a:r>
              <a:rPr lang="en-US" sz="2400" dirty="0"/>
              <a:t>:  PTAB uses “preponderance of the evidence” standard, whereas ITC uses “clear and convincing evidence.” </a:t>
            </a:r>
          </a:p>
          <a:p>
            <a:pPr marL="228600" lvl="1" indent="-228600">
              <a:spcAft>
                <a:spcPts val="600"/>
              </a:spcAft>
            </a:pPr>
            <a:r>
              <a:rPr lang="en-US" sz="2400" b="1" dirty="0"/>
              <a:t>No issue preclusion</a:t>
            </a:r>
            <a:r>
              <a:rPr lang="en-US" sz="2400" dirty="0"/>
              <a:t>:  In </a:t>
            </a:r>
            <a:r>
              <a:rPr lang="en-US" sz="2400" i="1" dirty="0"/>
              <a:t>Three-Dimensional Cinema Systems</a:t>
            </a:r>
            <a:r>
              <a:rPr lang="en-US" sz="2400" dirty="0"/>
              <a:t>, Commission declined to apply issue preclusion (collateral estoppel) based on PTAB’s final decision of invalidity (prior to Federal Circuit appeal) due to differences in standards.</a:t>
            </a:r>
          </a:p>
          <a:p>
            <a:pPr>
              <a:spcAft>
                <a:spcPts val="600"/>
              </a:spcAft>
            </a:pPr>
            <a:endParaRPr lang="en-US" dirty="0"/>
          </a:p>
          <a:p>
            <a:endParaRPr lang="en-US" dirty="0"/>
          </a:p>
          <a:p>
            <a:endParaRPr lang="en-US" dirty="0"/>
          </a:p>
        </p:txBody>
      </p:sp>
      <p:sp>
        <p:nvSpPr>
          <p:cNvPr id="4" name="Title 3" descr="" title=""/>
          <p:cNvSpPr>
            <a:spLocks noGrp="1"/>
          </p:cNvSpPr>
          <p:nvPr>
            <p:ph type="title"/>
          </p:nvPr>
        </p:nvSpPr>
        <p:spPr>
          <a:xfrm>
            <a:off x="452436" y="533400"/>
            <a:ext cx="8386763" cy="707886"/>
          </a:xfrm>
        </p:spPr>
        <p:txBody>
          <a:bodyPr>
            <a:normAutofit/>
          </a:bodyPr>
          <a:lstStyle/>
          <a:p>
            <a:r>
              <a:rPr lang="en-US" sz="3800" i="1" dirty="0"/>
              <a:t>Different Standards at ITC and PTAB</a:t>
            </a:r>
          </a:p>
        </p:txBody>
      </p:sp>
    </p:spTree>
    <p:extLst>
      <p:ext uri="{BB962C8B-B14F-4D97-AF65-F5344CB8AC3E}">
        <p14:creationId xmlns:p14="http://schemas.microsoft.com/office/powerpoint/2010/main" val="476285945"/>
      </p:ext>
    </p:extLst>
  </p:cSld>
  <p:clrMapOvr>
    <a:masterClrMapping/>
  </p:clrMapOvr>
</p:sld>
</file>

<file path=ppt/slides/slide17.xml><?xml version="1.0" encoding="utf-8"?>
<p:sld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Slide Number Placeholder 1" descr="" title=""/>
          <p:cNvSpPr>
            <a:spLocks noGrp="1"/>
          </p:cNvSpPr>
          <p:nvPr>
            <p:ph type="sldNum" sz="quarter" idx="12"/>
          </p:nvPr>
        </p:nvSpPr>
        <p:spPr/>
        <p:txBody>
          <a:bodyPr/>
          <a:lstStyle/>
          <a:p>
            <a:pPr>
              <a:defRPr/>
            </a:pPr>
            <a:fld id="{437A53D6-CFD5-485D-A1E8-57C7338961C7}" type="slidenum">
              <a:rPr lang="en-US" altLang="en-US" smtClean="0"/>
              <a:pPr>
                <a:defRPr/>
              </a:pPr>
              <a:t>16</a:t>
            </a:fld>
            <a:endParaRPr lang="en-US" altLang="en-US" dirty="0"/>
          </a:p>
        </p:txBody>
      </p:sp>
      <p:sp>
        <p:nvSpPr>
          <p:cNvPr id="4" name="Title 3" descr="" title=""/>
          <p:cNvSpPr>
            <a:spLocks noGrp="1"/>
          </p:cNvSpPr>
          <p:nvPr>
            <p:ph type="title"/>
          </p:nvPr>
        </p:nvSpPr>
        <p:spPr/>
        <p:txBody>
          <a:bodyPr>
            <a:normAutofit fontScale="90000"/>
          </a:bodyPr>
          <a:lstStyle/>
          <a:p>
            <a:r>
              <a:rPr lang="en-US" i="1" dirty="0"/>
              <a:t>Estoppel -  35 U.S.C. § 315(e</a:t>
            </a:r>
            <a:r>
              <a:rPr lang="en-US" i="1" dirty="0" smtClean="0"/>
              <a:t>)</a:t>
            </a:r>
            <a:endParaRPr lang="en-US" dirty="0"/>
          </a:p>
        </p:txBody>
      </p:sp>
      <p:sp>
        <p:nvSpPr>
          <p:cNvPr id="6" name="Content Placeholder 2" descr="" title=""/>
          <p:cNvSpPr>
            <a:spLocks noGrp="1"/>
          </p:cNvSpPr>
          <p:nvPr>
            <p:ph idx="1"/>
          </p:nvPr>
        </p:nvSpPr>
        <p:spPr bwMode="auto">
          <a:xfrm>
            <a:off x="3810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spcBef>
                <a:spcPts val="0"/>
              </a:spcBef>
              <a:spcAft>
                <a:spcPts val="600"/>
              </a:spcAft>
            </a:pPr>
            <a:r>
              <a:rPr lang="en-US" sz="2400" dirty="0">
                <a:latin typeface="+mn-lt"/>
              </a:rPr>
              <a:t>(1) PROCEEDINGS BEFORE THE OFFICE.—The petitioner . . . may not request or maintain a proceeding before the Office with respect to that claim on </a:t>
            </a:r>
            <a:r>
              <a:rPr lang="en-US" sz="2400" u="sng" dirty="0">
                <a:latin typeface="+mn-lt"/>
              </a:rPr>
              <a:t>any ground that the petitioner raised or reasonably could have raised</a:t>
            </a:r>
            <a:r>
              <a:rPr lang="en-US" sz="2400" dirty="0">
                <a:latin typeface="+mn-lt"/>
              </a:rPr>
              <a:t> during that inter partes review.</a:t>
            </a:r>
          </a:p>
          <a:p>
            <a:pPr lvl="1"/>
            <a:r>
              <a:rPr lang="en-US" sz="2400" dirty="0">
                <a:latin typeface="+mn-lt"/>
              </a:rPr>
              <a:t>(2) CIVIL ACTIONS AND OTHER PROCEEDINGS.—The petitioner . . . may not assert either in a civil action . . . or in a proceeding before the International Trade Commission . . . that the claim is invalid on </a:t>
            </a:r>
            <a:r>
              <a:rPr lang="en-US" sz="2400" u="sng" dirty="0">
                <a:latin typeface="+mn-lt"/>
              </a:rPr>
              <a:t>any ground that the petitioner raised or reasonably could have raised</a:t>
            </a:r>
            <a:r>
              <a:rPr lang="en-US" sz="2400" dirty="0">
                <a:latin typeface="+mn-lt"/>
              </a:rPr>
              <a:t> during that inter partes review.</a:t>
            </a:r>
          </a:p>
          <a:p>
            <a:endParaRPr lang="en-US" altLang="en-US" dirty="0">
              <a:latin typeface="Arial" charset="0"/>
              <a:cs typeface="Arial" charset="0"/>
            </a:endParaRPr>
          </a:p>
          <a:p>
            <a:pPr lvl="1"/>
            <a:endParaRPr lang="en-US" altLang="en-US" sz="2400" dirty="0">
              <a:latin typeface="Arial" charset="0"/>
              <a:cs typeface="Arial" charset="0"/>
            </a:endParaRPr>
          </a:p>
        </p:txBody>
      </p:sp>
    </p:spTree>
    <p:extLst>
      <p:ext uri="{BB962C8B-B14F-4D97-AF65-F5344CB8AC3E}">
        <p14:creationId xmlns:p14="http://schemas.microsoft.com/office/powerpoint/2010/main" val="792487040"/>
      </p:ext>
    </p:extLst>
  </p:cSld>
  <p:clrMapOvr>
    <a:masterClrMapping/>
  </p:clrMapOvr>
</p:sld>
</file>

<file path=ppt/slides/slide1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p:cNvSpPr>
            <a:spLocks noGrp="1"/>
          </p:cNvSpPr>
          <p:nvPr>
            <p:ph type="body" sz="quarter" idx="18"/>
          </p:nvPr>
        </p:nvSpPr>
        <p:spPr/>
        <p:txBody>
          <a:bodyPr>
            <a:normAutofit fontScale="92500" lnSpcReduction="10000"/>
          </a:bodyPr>
          <a:lstStyle/>
          <a:p>
            <a:r>
              <a:rPr lang="en-US" i="1" dirty="0">
                <a:solidFill>
                  <a:schemeClr val="tx2"/>
                </a:solidFill>
              </a:rPr>
              <a:t>Federal Circuit Cases – Estoppel </a:t>
            </a:r>
          </a:p>
        </p:txBody>
      </p:sp>
      <p:sp>
        <p:nvSpPr>
          <p:cNvPr id="3" name="Content Placeholder 2" descr="" title=""/>
          <p:cNvSpPr>
            <a:spLocks noGrp="1"/>
          </p:cNvSpPr>
          <p:nvPr>
            <p:ph idx="1"/>
          </p:nvPr>
        </p:nvSpPr>
        <p:spPr/>
        <p:txBody>
          <a:bodyPr>
            <a:normAutofit/>
          </a:bodyPr>
          <a:lstStyle/>
          <a:p>
            <a:endParaRPr lang="en-US" sz="3600" dirty="0"/>
          </a:p>
          <a:p>
            <a:endParaRPr lang="en-US" sz="4000" dirty="0"/>
          </a:p>
        </p:txBody>
      </p:sp>
      <p:sp>
        <p:nvSpPr>
          <p:cNvPr id="6" name="Content Placeholder 2" descr="" title=""/>
          <p:cNvSpPr txBox="1">
            <a:spLocks/>
          </p:cNvSpPr>
          <p:nvPr/>
        </p:nvSpPr>
        <p:spPr>
          <a:xfrm>
            <a:off x="685800" y="1676401"/>
            <a:ext cx="8048625" cy="4602163"/>
          </a:xfrm>
          <a:prstGeom prst="rect">
            <a:avLst/>
          </a:prstGeom>
        </p:spPr>
        <p:txBody>
          <a:bodyPr vert="horz" lIns="91440" tIns="45720" rIns="91440" bIns="45720" rtlCol="0">
            <a:normAutofit/>
          </a:bodyPr>
          <a:lstStyle>
            <a:lvl1pPr marL="228600" indent="-228600" algn="l" defTabSz="914400" rtl="0" eaLnBrk="1" latinLnBrk="0" hangingPunct="1">
              <a:spcBef>
                <a:spcPct val="20000"/>
              </a:spcBef>
              <a:buClrTx/>
              <a:buFont typeface="Arial" panose="020B0604020202020204" pitchFamily="34" charset="0"/>
              <a:buChar char="•"/>
              <a:defRPr sz="2000" kern="1200">
                <a:solidFill>
                  <a:schemeClr val="tx2"/>
                </a:solidFill>
                <a:latin typeface="Georgia" panose="02040502050405020303" pitchFamily="18" charset="0"/>
                <a:ea typeface="+mn-ea"/>
                <a:cs typeface="+mn-cs"/>
              </a:defRPr>
            </a:lvl1pPr>
            <a:lvl2pPr marL="630238" indent="-173038"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2pPr>
            <a:lvl3pPr marL="1033463" indent="-119063"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3pPr>
            <a:lvl4pPr marL="1490663" indent="-11906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4pPr>
            <a:lvl5pPr marL="1941513" indent="-11271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en-US" sz="2800" i="1" dirty="0">
                <a:solidFill>
                  <a:schemeClr val="tx1"/>
                </a:solidFill>
              </a:rPr>
              <a:t>HP v. MPHJ Tech. Investments </a:t>
            </a:r>
            <a:r>
              <a:rPr lang="en-US" sz="2800" dirty="0">
                <a:solidFill>
                  <a:schemeClr val="tx1"/>
                </a:solidFill>
              </a:rPr>
              <a:t>(April 5, 2016)</a:t>
            </a:r>
          </a:p>
          <a:p>
            <a:pPr lvl="1" fontAlgn="auto">
              <a:spcAft>
                <a:spcPts val="0"/>
              </a:spcAft>
            </a:pPr>
            <a:r>
              <a:rPr lang="en-US" sz="2400" dirty="0">
                <a:solidFill>
                  <a:schemeClr val="tx1"/>
                </a:solidFill>
              </a:rPr>
              <a:t>Estoppel under § 315(e)(1) does not attach because “the noninstituted grounds were not raised and, as review was denied, could not be raised in the IPR.”</a:t>
            </a:r>
          </a:p>
          <a:p>
            <a:pPr lvl="1" fontAlgn="auto">
              <a:spcAft>
                <a:spcPts val="0"/>
              </a:spcAft>
            </a:pPr>
            <a:endParaRPr lang="en-US" sz="2400" dirty="0">
              <a:solidFill>
                <a:schemeClr val="tx1"/>
              </a:solidFill>
            </a:endParaRPr>
          </a:p>
          <a:p>
            <a:pPr fontAlgn="auto">
              <a:spcAft>
                <a:spcPts val="0"/>
              </a:spcAft>
            </a:pPr>
            <a:r>
              <a:rPr lang="en-US" sz="2800" i="1" dirty="0">
                <a:solidFill>
                  <a:schemeClr val="tx1"/>
                </a:solidFill>
              </a:rPr>
              <a:t>Shaw Indust. Grp. Inc. v. Automated Creel Sys., Inc.</a:t>
            </a:r>
            <a:r>
              <a:rPr lang="en-US" sz="2800" dirty="0">
                <a:solidFill>
                  <a:schemeClr val="tx1"/>
                </a:solidFill>
              </a:rPr>
              <a:t> (March 23, 2016)</a:t>
            </a:r>
          </a:p>
          <a:p>
            <a:pPr lvl="1" fontAlgn="auto">
              <a:spcAft>
                <a:spcPts val="0"/>
              </a:spcAft>
            </a:pPr>
            <a:r>
              <a:rPr lang="en-US" sz="2400" dirty="0">
                <a:solidFill>
                  <a:schemeClr val="tx1"/>
                </a:solidFill>
              </a:rPr>
              <a:t>Estoppel does not apply to grounds deemed redundant by the PTAB.</a:t>
            </a:r>
          </a:p>
          <a:p>
            <a:pPr fontAlgn="auto">
              <a:spcAft>
                <a:spcPts val="0"/>
              </a:spcAft>
            </a:pPr>
            <a:endParaRPr lang="en-US" sz="3600" dirty="0"/>
          </a:p>
          <a:p>
            <a:pPr lvl="1" fontAlgn="auto">
              <a:spcAft>
                <a:spcPts val="0"/>
              </a:spcAft>
            </a:pPr>
            <a:endParaRPr lang="en-US" sz="3600" dirty="0"/>
          </a:p>
          <a:p>
            <a:pPr lvl="1" fontAlgn="auto">
              <a:spcAft>
                <a:spcPts val="0"/>
              </a:spcAft>
            </a:pPr>
            <a:endParaRPr lang="en-US" sz="3200" dirty="0"/>
          </a:p>
          <a:p>
            <a:pPr fontAlgn="auto">
              <a:spcAft>
                <a:spcPts val="0"/>
              </a:spcAft>
            </a:pPr>
            <a:endParaRPr lang="en-US" sz="4000" dirty="0"/>
          </a:p>
        </p:txBody>
      </p:sp>
      <p:sp>
        <p:nvSpPr>
          <p:cNvPr id="7" name="Slide Number Placeholder 2" descr="" title=""/>
          <p:cNvSpPr txBox="1">
            <a:spLocks/>
          </p:cNvSpPr>
          <p:nvPr/>
        </p:nvSpPr>
        <p:spPr>
          <a:xfrm>
            <a:off x="80010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17</a:t>
            </a:fld>
            <a:endParaRPr lang="en-US" dirty="0">
              <a:solidFill>
                <a:schemeClr val="tx1"/>
              </a:solidFill>
              <a:latin typeface="+mn-lt"/>
            </a:endParaRPr>
          </a:p>
        </p:txBody>
      </p:sp>
    </p:spTree>
    <p:extLst>
      <p:ext uri="{BB962C8B-B14F-4D97-AF65-F5344CB8AC3E}">
        <p14:creationId xmlns:p14="http://schemas.microsoft.com/office/powerpoint/2010/main" val="4171025316"/>
      </p:ext>
    </p:extLst>
  </p:cSld>
  <p:clrMapOvr>
    <a:masterClrMapping/>
  </p:clrMapOvr>
</p:sld>
</file>

<file path=ppt/slides/slide1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p:cNvSpPr>
            <a:spLocks noGrp="1"/>
          </p:cNvSpPr>
          <p:nvPr>
            <p:ph type="body" sz="quarter" idx="18"/>
          </p:nvPr>
        </p:nvSpPr>
        <p:spPr/>
        <p:txBody>
          <a:bodyPr>
            <a:normAutofit fontScale="92500" lnSpcReduction="10000"/>
          </a:bodyPr>
          <a:lstStyle/>
          <a:p>
            <a:r>
              <a:rPr lang="en-US" i="1" dirty="0">
                <a:solidFill>
                  <a:schemeClr val="tx2"/>
                </a:solidFill>
              </a:rPr>
              <a:t>District Court Cases – Estoppel </a:t>
            </a:r>
          </a:p>
        </p:txBody>
      </p:sp>
      <p:sp>
        <p:nvSpPr>
          <p:cNvPr id="3" name="Content Placeholder 2" descr="" title=""/>
          <p:cNvSpPr>
            <a:spLocks noGrp="1"/>
          </p:cNvSpPr>
          <p:nvPr>
            <p:ph idx="1"/>
          </p:nvPr>
        </p:nvSpPr>
        <p:spPr/>
        <p:txBody>
          <a:bodyPr>
            <a:normAutofit/>
          </a:bodyPr>
          <a:lstStyle/>
          <a:p>
            <a:endParaRPr lang="en-US" sz="3600" dirty="0"/>
          </a:p>
          <a:p>
            <a:endParaRPr lang="en-US" sz="4000" dirty="0"/>
          </a:p>
        </p:txBody>
      </p:sp>
      <p:sp>
        <p:nvSpPr>
          <p:cNvPr id="6" name="Content Placeholder 2" descr="" title=""/>
          <p:cNvSpPr txBox="1">
            <a:spLocks/>
          </p:cNvSpPr>
          <p:nvPr/>
        </p:nvSpPr>
        <p:spPr>
          <a:xfrm>
            <a:off x="685800" y="1676401"/>
            <a:ext cx="8048625" cy="460216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spcBef>
                <a:spcPct val="20000"/>
              </a:spcBef>
              <a:buClrTx/>
              <a:buFont typeface="Arial" panose="020B0604020202020204" pitchFamily="34" charset="0"/>
              <a:buChar char="•"/>
              <a:defRPr sz="2000" kern="1200">
                <a:solidFill>
                  <a:schemeClr val="tx2"/>
                </a:solidFill>
                <a:latin typeface="Georgia" panose="02040502050405020303" pitchFamily="18" charset="0"/>
                <a:ea typeface="+mn-ea"/>
                <a:cs typeface="+mn-cs"/>
              </a:defRPr>
            </a:lvl1pPr>
            <a:lvl2pPr marL="630238" indent="-173038"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2pPr>
            <a:lvl3pPr marL="1033463" indent="-119063"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3pPr>
            <a:lvl4pPr marL="1490663" indent="-11906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4pPr>
            <a:lvl5pPr marL="1941513" indent="-11271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en-US" sz="2800" i="1" dirty="0">
                <a:solidFill>
                  <a:schemeClr val="tx1"/>
                </a:solidFill>
              </a:rPr>
              <a:t>Koninklijke Philips NV et al v. Wangs Alliance Corporation d/b/a WAC Lighting Co., (MAD January 2, 2018</a:t>
            </a:r>
            <a:r>
              <a:rPr lang="en-US" sz="2800" dirty="0">
                <a:solidFill>
                  <a:schemeClr val="tx1"/>
                </a:solidFill>
              </a:rPr>
              <a:t>)</a:t>
            </a:r>
          </a:p>
          <a:p>
            <a:pPr lvl="1" fontAlgn="auto">
              <a:spcAft>
                <a:spcPts val="0"/>
              </a:spcAft>
            </a:pPr>
            <a:r>
              <a:rPr lang="en-US" sz="2400" dirty="0">
                <a:solidFill>
                  <a:schemeClr val="tx1"/>
                </a:solidFill>
              </a:rPr>
              <a:t>IPR estoppel does not apply to invalidity grounds omitted from the Petition, any narrower reading is foreclosed by </a:t>
            </a:r>
            <a:r>
              <a:rPr lang="en-US" sz="2400" i="1" dirty="0">
                <a:solidFill>
                  <a:schemeClr val="tx1"/>
                </a:solidFill>
              </a:rPr>
              <a:t>Shaw</a:t>
            </a:r>
            <a:r>
              <a:rPr lang="en-US" sz="2400" dirty="0">
                <a:solidFill>
                  <a:schemeClr val="tx1"/>
                </a:solidFill>
              </a:rPr>
              <a:t>.</a:t>
            </a:r>
          </a:p>
          <a:p>
            <a:pPr lvl="1" fontAlgn="auto">
              <a:spcAft>
                <a:spcPts val="0"/>
              </a:spcAft>
            </a:pPr>
            <a:endParaRPr lang="en-US" sz="2400" dirty="0">
              <a:solidFill>
                <a:schemeClr val="tx1"/>
              </a:solidFill>
            </a:endParaRPr>
          </a:p>
          <a:p>
            <a:pPr fontAlgn="auto">
              <a:spcAft>
                <a:spcPts val="0"/>
              </a:spcAft>
            </a:pPr>
            <a:r>
              <a:rPr lang="en-US" sz="2800" i="1" dirty="0">
                <a:solidFill>
                  <a:schemeClr val="tx1"/>
                </a:solidFill>
              </a:rPr>
              <a:t>Intellectual Ventures I LLC et al. v. Toshiba Corp. et al., Civ. No. 13-453 (D. Del. December 19, 2016)</a:t>
            </a:r>
          </a:p>
          <a:p>
            <a:pPr lvl="1" fontAlgn="auto">
              <a:spcAft>
                <a:spcPts val="0"/>
              </a:spcAft>
            </a:pPr>
            <a:r>
              <a:rPr lang="en-US" sz="2400" dirty="0">
                <a:solidFill>
                  <a:schemeClr val="tx1"/>
                </a:solidFill>
              </a:rPr>
              <a:t>Not seeing a way around </a:t>
            </a:r>
            <a:r>
              <a:rPr lang="en-US" sz="2400" i="1" dirty="0">
                <a:solidFill>
                  <a:schemeClr val="tx1"/>
                </a:solidFill>
              </a:rPr>
              <a:t>Shaw</a:t>
            </a:r>
            <a:r>
              <a:rPr lang="en-US" sz="2400" dirty="0">
                <a:solidFill>
                  <a:schemeClr val="tx1"/>
                </a:solidFill>
              </a:rPr>
              <a:t>, the court held that IPR estoppel did not attach to references that were </a:t>
            </a:r>
            <a:r>
              <a:rPr lang="en-US" sz="2400" i="1" dirty="0">
                <a:solidFill>
                  <a:schemeClr val="tx1"/>
                </a:solidFill>
              </a:rPr>
              <a:t>never</a:t>
            </a:r>
            <a:r>
              <a:rPr lang="en-US" sz="2400" dirty="0">
                <a:solidFill>
                  <a:schemeClr val="tx1"/>
                </a:solidFill>
              </a:rPr>
              <a:t> presented to the PTAB.</a:t>
            </a:r>
          </a:p>
          <a:p>
            <a:pPr fontAlgn="auto">
              <a:spcAft>
                <a:spcPts val="0"/>
              </a:spcAft>
            </a:pPr>
            <a:endParaRPr lang="en-US" sz="2800" i="1" dirty="0">
              <a:solidFill>
                <a:schemeClr val="tx1"/>
              </a:solidFill>
            </a:endParaRPr>
          </a:p>
          <a:p>
            <a:pPr marL="457200" lvl="1" indent="0" fontAlgn="auto">
              <a:spcAft>
                <a:spcPts val="0"/>
              </a:spcAft>
              <a:buNone/>
            </a:pPr>
            <a:endParaRPr lang="en-US" sz="2400" i="1" dirty="0">
              <a:solidFill>
                <a:schemeClr val="tx1"/>
              </a:solidFill>
            </a:endParaRPr>
          </a:p>
          <a:p>
            <a:pPr fontAlgn="auto">
              <a:spcAft>
                <a:spcPts val="0"/>
              </a:spcAft>
            </a:pPr>
            <a:endParaRPr lang="en-US" sz="2800" i="1" dirty="0">
              <a:solidFill>
                <a:schemeClr val="tx1"/>
              </a:solidFill>
            </a:endParaRPr>
          </a:p>
          <a:p>
            <a:pPr fontAlgn="auto">
              <a:spcAft>
                <a:spcPts val="0"/>
              </a:spcAft>
            </a:pPr>
            <a:endParaRPr lang="en-US" sz="3600" dirty="0"/>
          </a:p>
          <a:p>
            <a:pPr lvl="1" fontAlgn="auto">
              <a:spcAft>
                <a:spcPts val="0"/>
              </a:spcAft>
            </a:pPr>
            <a:endParaRPr lang="en-US" sz="3600" dirty="0"/>
          </a:p>
          <a:p>
            <a:pPr lvl="1" fontAlgn="auto">
              <a:spcAft>
                <a:spcPts val="0"/>
              </a:spcAft>
            </a:pPr>
            <a:endParaRPr lang="en-US" sz="3200" dirty="0"/>
          </a:p>
          <a:p>
            <a:pPr fontAlgn="auto">
              <a:spcAft>
                <a:spcPts val="0"/>
              </a:spcAft>
            </a:pPr>
            <a:endParaRPr lang="en-US" sz="4000" dirty="0"/>
          </a:p>
        </p:txBody>
      </p:sp>
      <p:sp>
        <p:nvSpPr>
          <p:cNvPr id="7" name="Slide Number Placeholder 2" descr="" title=""/>
          <p:cNvSpPr txBox="1">
            <a:spLocks/>
          </p:cNvSpPr>
          <p:nvPr/>
        </p:nvSpPr>
        <p:spPr>
          <a:xfrm>
            <a:off x="80010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18</a:t>
            </a:fld>
            <a:endParaRPr lang="en-US" dirty="0">
              <a:solidFill>
                <a:schemeClr val="tx1"/>
              </a:solidFill>
              <a:latin typeface="+mn-lt"/>
            </a:endParaRPr>
          </a:p>
        </p:txBody>
      </p:sp>
    </p:spTree>
    <p:extLst>
      <p:ext uri="{BB962C8B-B14F-4D97-AF65-F5344CB8AC3E}">
        <p14:creationId xmlns:p14="http://schemas.microsoft.com/office/powerpoint/2010/main" val="1055919769"/>
      </p:ext>
    </p:extLst>
  </p:cSld>
  <p:clrMapOvr>
    <a:masterClrMapping/>
  </p:clrMapOvr>
</p:sld>
</file>

<file path=ppt/slides/slide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p:cNvSpPr>
            <a:spLocks noGrp="1"/>
          </p:cNvSpPr>
          <p:nvPr>
            <p:ph type="body" sz="quarter" idx="18"/>
          </p:nvPr>
        </p:nvSpPr>
        <p:spPr/>
        <p:txBody>
          <a:bodyPr>
            <a:normAutofit fontScale="92500" lnSpcReduction="10000"/>
          </a:bodyPr>
          <a:lstStyle/>
          <a:p>
            <a:r>
              <a:rPr lang="en-US" i="1" dirty="0">
                <a:solidFill>
                  <a:schemeClr val="tx2"/>
                </a:solidFill>
              </a:rPr>
              <a:t>Introduction and Overview</a:t>
            </a:r>
          </a:p>
        </p:txBody>
      </p:sp>
      <p:sp>
        <p:nvSpPr>
          <p:cNvPr id="3" name="Content Placeholder 2" descr="" title=""/>
          <p:cNvSpPr>
            <a:spLocks noGrp="1"/>
          </p:cNvSpPr>
          <p:nvPr>
            <p:ph idx="1"/>
          </p:nvPr>
        </p:nvSpPr>
        <p:spPr/>
        <p:txBody>
          <a:bodyPr>
            <a:normAutofit/>
          </a:bodyPr>
          <a:lstStyle/>
          <a:p>
            <a:endParaRPr lang="en-US" sz="3600" dirty="0"/>
          </a:p>
          <a:p>
            <a:endParaRPr lang="en-US" sz="4000" dirty="0"/>
          </a:p>
        </p:txBody>
      </p:sp>
      <p:sp>
        <p:nvSpPr>
          <p:cNvPr id="6" name="Content Placeholder 2" descr="" title=""/>
          <p:cNvSpPr txBox="1">
            <a:spLocks/>
          </p:cNvSpPr>
          <p:nvPr/>
        </p:nvSpPr>
        <p:spPr>
          <a:xfrm>
            <a:off x="685800" y="1676401"/>
            <a:ext cx="8048625" cy="460216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spcBef>
                <a:spcPct val="20000"/>
              </a:spcBef>
              <a:buClrTx/>
              <a:buFont typeface="Arial" panose="020B0604020202020204" pitchFamily="34" charset="0"/>
              <a:buChar char="•"/>
              <a:defRPr sz="2000" kern="1200">
                <a:solidFill>
                  <a:schemeClr val="tx2"/>
                </a:solidFill>
                <a:latin typeface="Georgia" panose="02040502050405020303" pitchFamily="18" charset="0"/>
                <a:ea typeface="+mn-ea"/>
                <a:cs typeface="+mn-cs"/>
              </a:defRPr>
            </a:lvl1pPr>
            <a:lvl2pPr marL="630238" indent="-173038"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2pPr>
            <a:lvl3pPr marL="1033463" indent="-119063"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3pPr>
            <a:lvl4pPr marL="1490663" indent="-11906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4pPr>
            <a:lvl5pPr marL="1941513" indent="-11271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rabicPeriod"/>
            </a:pPr>
            <a:r>
              <a:rPr lang="en-US" sz="3200" dirty="0">
                <a:solidFill>
                  <a:schemeClr val="tx1"/>
                </a:solidFill>
              </a:rPr>
              <a:t>State of the PTAB</a:t>
            </a:r>
          </a:p>
          <a:p>
            <a:pPr marL="514350" indent="-514350">
              <a:buFont typeface="+mj-lt"/>
              <a:buAutoNum type="arabicPeriod"/>
            </a:pPr>
            <a:r>
              <a:rPr lang="en-US" sz="3200" dirty="0">
                <a:solidFill>
                  <a:schemeClr val="tx1"/>
                </a:solidFill>
              </a:rPr>
              <a:t>Claim Construction (Phillips v. BRI)</a:t>
            </a:r>
          </a:p>
          <a:p>
            <a:pPr marL="514350" indent="-514350">
              <a:buFont typeface="+mj-lt"/>
              <a:buAutoNum type="arabicPeriod"/>
            </a:pPr>
            <a:r>
              <a:rPr lang="en-US" sz="3200" dirty="0">
                <a:solidFill>
                  <a:schemeClr val="tx1"/>
                </a:solidFill>
              </a:rPr>
              <a:t>Interplay between IPR’s and Litigation (USDC and ITC)</a:t>
            </a:r>
          </a:p>
          <a:p>
            <a:pPr marL="514350" indent="-514350">
              <a:buFont typeface="+mj-lt"/>
              <a:buAutoNum type="arabicPeriod"/>
            </a:pPr>
            <a:r>
              <a:rPr lang="en-US" sz="3200" dirty="0">
                <a:solidFill>
                  <a:schemeClr val="tx1"/>
                </a:solidFill>
              </a:rPr>
              <a:t>Estoppel</a:t>
            </a:r>
          </a:p>
          <a:p>
            <a:pPr marL="514350" indent="-514350">
              <a:buFont typeface="+mj-lt"/>
              <a:buAutoNum type="arabicPeriod"/>
            </a:pPr>
            <a:r>
              <a:rPr lang="en-US" sz="3200" dirty="0">
                <a:solidFill>
                  <a:schemeClr val="tx1"/>
                </a:solidFill>
              </a:rPr>
              <a:t>Claim Amendments (New procedure post </a:t>
            </a:r>
            <a:r>
              <a:rPr lang="en-US" sz="3200" i="1" dirty="0">
                <a:solidFill>
                  <a:schemeClr val="tx1"/>
                </a:solidFill>
              </a:rPr>
              <a:t>Aqua</a:t>
            </a:r>
            <a:r>
              <a:rPr lang="en-US" sz="3200" dirty="0">
                <a:solidFill>
                  <a:schemeClr val="tx1"/>
                </a:solidFill>
              </a:rPr>
              <a:t>)</a:t>
            </a:r>
          </a:p>
          <a:p>
            <a:pPr marL="514350" indent="-514350">
              <a:buFont typeface="+mj-lt"/>
              <a:buAutoNum type="arabicPeriod"/>
            </a:pPr>
            <a:r>
              <a:rPr lang="en-US" sz="3200" dirty="0">
                <a:solidFill>
                  <a:schemeClr val="tx1"/>
                </a:solidFill>
              </a:rPr>
              <a:t>Remands from the CAFC (PTAB SOP)</a:t>
            </a:r>
          </a:p>
          <a:p>
            <a:pPr marL="514350" indent="-514350">
              <a:buFont typeface="+mj-lt"/>
              <a:buAutoNum type="arabicPeriod"/>
            </a:pPr>
            <a:r>
              <a:rPr lang="en-US" sz="3200" dirty="0">
                <a:solidFill>
                  <a:schemeClr val="tx1"/>
                </a:solidFill>
              </a:rPr>
              <a:t>What to do about </a:t>
            </a:r>
            <a:r>
              <a:rPr lang="en-US" sz="3200" i="1" dirty="0">
                <a:solidFill>
                  <a:schemeClr val="tx1"/>
                </a:solidFill>
              </a:rPr>
              <a:t>Oil States</a:t>
            </a:r>
            <a:r>
              <a:rPr lang="en-US" sz="3200" dirty="0">
                <a:solidFill>
                  <a:schemeClr val="tx1"/>
                </a:solidFill>
              </a:rPr>
              <a:t> (best practices)</a:t>
            </a:r>
          </a:p>
          <a:p>
            <a:pPr marL="514350" indent="-514350">
              <a:buFont typeface="+mj-lt"/>
              <a:buAutoNum type="arabicPeriod"/>
            </a:pPr>
            <a:r>
              <a:rPr lang="en-US" sz="3200" dirty="0">
                <a:solidFill>
                  <a:schemeClr val="tx1"/>
                </a:solidFill>
              </a:rPr>
              <a:t>Interplay between IPR and Prosecution</a:t>
            </a:r>
          </a:p>
        </p:txBody>
      </p:sp>
      <p:sp>
        <p:nvSpPr>
          <p:cNvPr id="7" name="Slide Number Placeholder 2" descr="" title=""/>
          <p:cNvSpPr txBox="1">
            <a:spLocks/>
          </p:cNvSpPr>
          <p:nvPr/>
        </p:nvSpPr>
        <p:spPr>
          <a:xfrm>
            <a:off x="8153400" y="635635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1</a:t>
            </a:fld>
            <a:endParaRPr lang="en-US" dirty="0">
              <a:solidFill>
                <a:schemeClr val="tx1"/>
              </a:solidFill>
              <a:latin typeface="+mn-lt"/>
            </a:endParaRPr>
          </a:p>
        </p:txBody>
      </p:sp>
    </p:spTree>
    <p:extLst>
      <p:ext uri="{BB962C8B-B14F-4D97-AF65-F5344CB8AC3E}">
        <p14:creationId xmlns:p14="http://schemas.microsoft.com/office/powerpoint/2010/main" val="2852115444"/>
      </p:ext>
    </p:extLst>
  </p:cSld>
  <p:clrMapOvr>
    <a:masterClrMapping/>
  </p:clrMapOvr>
</p:sld>
</file>

<file path=ppt/slides/slide2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p:cNvSpPr>
            <a:spLocks noGrp="1"/>
          </p:cNvSpPr>
          <p:nvPr>
            <p:ph type="body" sz="quarter" idx="18"/>
          </p:nvPr>
        </p:nvSpPr>
        <p:spPr/>
        <p:txBody>
          <a:bodyPr>
            <a:normAutofit fontScale="92500" lnSpcReduction="10000"/>
          </a:bodyPr>
          <a:lstStyle/>
          <a:p>
            <a:r>
              <a:rPr lang="en-US" i="1" dirty="0">
                <a:solidFill>
                  <a:schemeClr val="tx2"/>
                </a:solidFill>
              </a:rPr>
              <a:t>IPR – Claim Amendments</a:t>
            </a:r>
          </a:p>
        </p:txBody>
      </p:sp>
      <p:sp>
        <p:nvSpPr>
          <p:cNvPr id="3" name="Content Placeholder 2" descr="" title=""/>
          <p:cNvSpPr>
            <a:spLocks noGrp="1"/>
          </p:cNvSpPr>
          <p:nvPr>
            <p:ph idx="1"/>
          </p:nvPr>
        </p:nvSpPr>
        <p:spPr/>
        <p:txBody>
          <a:bodyPr>
            <a:normAutofit/>
          </a:bodyPr>
          <a:lstStyle/>
          <a:p>
            <a:endParaRPr lang="en-US" sz="3600" dirty="0"/>
          </a:p>
          <a:p>
            <a:endParaRPr lang="en-US" sz="4000" dirty="0"/>
          </a:p>
        </p:txBody>
      </p:sp>
      <p:sp>
        <p:nvSpPr>
          <p:cNvPr id="6" name="Content Placeholder 2" descr="" title=""/>
          <p:cNvSpPr txBox="1">
            <a:spLocks/>
          </p:cNvSpPr>
          <p:nvPr/>
        </p:nvSpPr>
        <p:spPr>
          <a:xfrm>
            <a:off x="685800" y="1676401"/>
            <a:ext cx="8048625" cy="4602163"/>
          </a:xfrm>
          <a:prstGeom prst="rect">
            <a:avLst/>
          </a:prstGeom>
        </p:spPr>
        <p:txBody>
          <a:bodyPr vert="horz" lIns="91440" tIns="45720" rIns="91440" bIns="45720" rtlCol="0">
            <a:normAutofit/>
          </a:bodyPr>
          <a:lstStyle>
            <a:lvl1pPr marL="228600" indent="-228600" algn="l" defTabSz="914400" rtl="0" eaLnBrk="1" latinLnBrk="0" hangingPunct="1">
              <a:spcBef>
                <a:spcPct val="20000"/>
              </a:spcBef>
              <a:buClrTx/>
              <a:buFont typeface="Arial" panose="020B0604020202020204" pitchFamily="34" charset="0"/>
              <a:buChar char="•"/>
              <a:defRPr sz="2000" kern="1200">
                <a:solidFill>
                  <a:schemeClr val="tx2"/>
                </a:solidFill>
                <a:latin typeface="Georgia" panose="02040502050405020303" pitchFamily="18" charset="0"/>
                <a:ea typeface="+mn-ea"/>
                <a:cs typeface="+mn-cs"/>
              </a:defRPr>
            </a:lvl1pPr>
            <a:lvl2pPr marL="630238" indent="-173038"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2pPr>
            <a:lvl3pPr marL="1033463" indent="-119063"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3pPr>
            <a:lvl4pPr marL="1490663" indent="-11906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4pPr>
            <a:lvl5pPr marL="1941513" indent="-11271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en-US" sz="3200" i="1" dirty="0">
                <a:solidFill>
                  <a:schemeClr val="tx1"/>
                </a:solidFill>
              </a:rPr>
              <a:t>Aqua Products v. Matal</a:t>
            </a:r>
            <a:r>
              <a:rPr lang="en-US" sz="3200" dirty="0">
                <a:solidFill>
                  <a:schemeClr val="tx1"/>
                </a:solidFill>
              </a:rPr>
              <a:t> (Fed. Cir. Oct. 4, 2017</a:t>
            </a:r>
          </a:p>
          <a:p>
            <a:pPr lvl="1" fontAlgn="auto">
              <a:spcAft>
                <a:spcPts val="0"/>
              </a:spcAft>
            </a:pPr>
            <a:r>
              <a:rPr lang="en-US" sz="2800" dirty="0">
                <a:solidFill>
                  <a:schemeClr val="tx1"/>
                </a:solidFill>
              </a:rPr>
              <a:t>In all pending IPRs, the Board shall “assess[] the patentability of proposed substitute claims without placing the burden of persuasion on the patent owner.”</a:t>
            </a:r>
          </a:p>
          <a:p>
            <a:pPr fontAlgn="auto">
              <a:spcAft>
                <a:spcPts val="0"/>
              </a:spcAft>
            </a:pPr>
            <a:endParaRPr lang="en-US" sz="2800" dirty="0"/>
          </a:p>
          <a:p>
            <a:pPr marL="457200" lvl="1" indent="0" fontAlgn="auto">
              <a:spcAft>
                <a:spcPts val="0"/>
              </a:spcAft>
              <a:buNone/>
            </a:pPr>
            <a:endParaRPr lang="en-US" sz="3200" dirty="0"/>
          </a:p>
          <a:p>
            <a:pPr fontAlgn="auto">
              <a:spcAft>
                <a:spcPts val="0"/>
              </a:spcAft>
            </a:pPr>
            <a:endParaRPr lang="en-US" sz="4000" dirty="0"/>
          </a:p>
        </p:txBody>
      </p:sp>
      <p:sp>
        <p:nvSpPr>
          <p:cNvPr id="7" name="Slide Number Placeholder 2" descr="" title=""/>
          <p:cNvSpPr txBox="1">
            <a:spLocks/>
          </p:cNvSpPr>
          <p:nvPr/>
        </p:nvSpPr>
        <p:spPr>
          <a:xfrm>
            <a:off x="80010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19</a:t>
            </a:fld>
            <a:endParaRPr lang="en-US" dirty="0">
              <a:solidFill>
                <a:schemeClr val="tx1"/>
              </a:solidFill>
              <a:latin typeface="+mn-lt"/>
            </a:endParaRPr>
          </a:p>
        </p:txBody>
      </p:sp>
    </p:spTree>
    <p:extLst>
      <p:ext uri="{BB962C8B-B14F-4D97-AF65-F5344CB8AC3E}">
        <p14:creationId xmlns:p14="http://schemas.microsoft.com/office/powerpoint/2010/main" val="3042058358"/>
      </p:ext>
    </p:extLst>
  </p:cSld>
  <p:clrMapOvr>
    <a:masterClrMapping/>
  </p:clrMapOvr>
</p:sld>
</file>

<file path=ppt/slides/slide2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p:cNvSpPr>
            <a:spLocks noGrp="1"/>
          </p:cNvSpPr>
          <p:nvPr>
            <p:ph type="body" sz="quarter" idx="18"/>
          </p:nvPr>
        </p:nvSpPr>
        <p:spPr/>
        <p:txBody>
          <a:bodyPr>
            <a:normAutofit fontScale="92500" lnSpcReduction="10000"/>
          </a:bodyPr>
          <a:lstStyle/>
          <a:p>
            <a:r>
              <a:rPr lang="en-US" i="1" dirty="0">
                <a:solidFill>
                  <a:schemeClr val="tx2"/>
                </a:solidFill>
              </a:rPr>
              <a:t>IPR – Claim Amendments</a:t>
            </a:r>
          </a:p>
        </p:txBody>
      </p:sp>
      <p:sp>
        <p:nvSpPr>
          <p:cNvPr id="3" name="Content Placeholder 2" descr="" title=""/>
          <p:cNvSpPr>
            <a:spLocks noGrp="1"/>
          </p:cNvSpPr>
          <p:nvPr>
            <p:ph idx="1"/>
          </p:nvPr>
        </p:nvSpPr>
        <p:spPr/>
        <p:txBody>
          <a:bodyPr>
            <a:normAutofit/>
          </a:bodyPr>
          <a:lstStyle/>
          <a:p>
            <a:endParaRPr lang="en-US" sz="3600" dirty="0"/>
          </a:p>
          <a:p>
            <a:endParaRPr lang="en-US" sz="4000" dirty="0"/>
          </a:p>
        </p:txBody>
      </p:sp>
      <p:sp>
        <p:nvSpPr>
          <p:cNvPr id="6" name="Content Placeholder 2" descr="" title=""/>
          <p:cNvSpPr txBox="1">
            <a:spLocks/>
          </p:cNvSpPr>
          <p:nvPr/>
        </p:nvSpPr>
        <p:spPr>
          <a:xfrm>
            <a:off x="685800" y="1676401"/>
            <a:ext cx="8048625" cy="4602163"/>
          </a:xfrm>
          <a:prstGeom prst="rect">
            <a:avLst/>
          </a:prstGeom>
        </p:spPr>
        <p:txBody>
          <a:bodyPr vert="horz" lIns="91440" tIns="45720" rIns="91440" bIns="45720" rtlCol="0">
            <a:normAutofit lnSpcReduction="10000"/>
          </a:bodyPr>
          <a:lstStyle>
            <a:lvl1pPr marL="228600" indent="-228600" algn="l" defTabSz="914400" rtl="0" eaLnBrk="1" latinLnBrk="0" hangingPunct="1">
              <a:spcBef>
                <a:spcPct val="20000"/>
              </a:spcBef>
              <a:buClrTx/>
              <a:buFont typeface="Arial" panose="020B0604020202020204" pitchFamily="34" charset="0"/>
              <a:buChar char="•"/>
              <a:defRPr sz="2000" kern="1200">
                <a:solidFill>
                  <a:schemeClr val="tx2"/>
                </a:solidFill>
                <a:latin typeface="Georgia" panose="02040502050405020303" pitchFamily="18" charset="0"/>
                <a:ea typeface="+mn-ea"/>
                <a:cs typeface="+mn-cs"/>
              </a:defRPr>
            </a:lvl1pPr>
            <a:lvl2pPr marL="630238" indent="-173038"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2pPr>
            <a:lvl3pPr marL="1033463" indent="-119063"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3pPr>
            <a:lvl4pPr marL="1490663" indent="-11906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4pPr>
            <a:lvl5pPr marL="1941513" indent="-11271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en-US" sz="3200" i="1" dirty="0">
                <a:solidFill>
                  <a:schemeClr val="tx1"/>
                </a:solidFill>
              </a:rPr>
              <a:t>Motion to Amend Guidance (November 2017)</a:t>
            </a:r>
          </a:p>
          <a:p>
            <a:pPr lvl="1" fontAlgn="auto">
              <a:spcAft>
                <a:spcPts val="0"/>
              </a:spcAft>
            </a:pPr>
            <a:r>
              <a:rPr lang="en-US" sz="2800" dirty="0">
                <a:solidFill>
                  <a:schemeClr val="tx1"/>
                </a:solidFill>
              </a:rPr>
              <a:t>If a motion to amend meets the requirements:</a:t>
            </a:r>
          </a:p>
          <a:p>
            <a:pPr lvl="2" fontAlgn="auto">
              <a:spcAft>
                <a:spcPts val="0"/>
              </a:spcAft>
            </a:pPr>
            <a:r>
              <a:rPr lang="en-US" sz="2800" dirty="0">
                <a:solidFill>
                  <a:schemeClr val="tx1"/>
                </a:solidFill>
              </a:rPr>
              <a:t>Proposes a reasonable number of substitute claims</a:t>
            </a:r>
          </a:p>
          <a:p>
            <a:pPr lvl="2" fontAlgn="auto">
              <a:spcAft>
                <a:spcPts val="0"/>
              </a:spcAft>
            </a:pPr>
            <a:r>
              <a:rPr lang="en-US" sz="2800" dirty="0">
                <a:solidFill>
                  <a:schemeClr val="tx1"/>
                </a:solidFill>
              </a:rPr>
              <a:t>The substitute claims do not enlarge scope of the original claims of the patent or introduce new matter</a:t>
            </a:r>
          </a:p>
          <a:p>
            <a:pPr lvl="1" fontAlgn="auto">
              <a:spcAft>
                <a:spcPts val="0"/>
              </a:spcAft>
            </a:pPr>
            <a:r>
              <a:rPr lang="en-US" sz="2800" dirty="0">
                <a:solidFill>
                  <a:schemeClr val="tx1"/>
                </a:solidFill>
              </a:rPr>
              <a:t>The Board will determine whether the substitute claims are unpatentable.</a:t>
            </a:r>
          </a:p>
          <a:p>
            <a:pPr fontAlgn="auto">
              <a:spcAft>
                <a:spcPts val="0"/>
              </a:spcAft>
            </a:pPr>
            <a:endParaRPr lang="en-US" sz="2800" dirty="0"/>
          </a:p>
          <a:p>
            <a:pPr marL="457200" lvl="1" indent="0" fontAlgn="auto">
              <a:spcAft>
                <a:spcPts val="0"/>
              </a:spcAft>
              <a:buNone/>
            </a:pPr>
            <a:endParaRPr lang="en-US" sz="3200" dirty="0"/>
          </a:p>
          <a:p>
            <a:pPr fontAlgn="auto">
              <a:spcAft>
                <a:spcPts val="0"/>
              </a:spcAft>
            </a:pPr>
            <a:endParaRPr lang="en-US" sz="4000" dirty="0"/>
          </a:p>
        </p:txBody>
      </p:sp>
      <p:sp>
        <p:nvSpPr>
          <p:cNvPr id="7" name="Slide Number Placeholder 2" descr="" title=""/>
          <p:cNvSpPr txBox="1">
            <a:spLocks/>
          </p:cNvSpPr>
          <p:nvPr/>
        </p:nvSpPr>
        <p:spPr>
          <a:xfrm>
            <a:off x="80010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20</a:t>
            </a:fld>
            <a:endParaRPr lang="en-US" dirty="0">
              <a:solidFill>
                <a:schemeClr val="tx1"/>
              </a:solidFill>
              <a:latin typeface="+mn-lt"/>
            </a:endParaRPr>
          </a:p>
        </p:txBody>
      </p:sp>
    </p:spTree>
    <p:extLst>
      <p:ext uri="{BB962C8B-B14F-4D97-AF65-F5344CB8AC3E}">
        <p14:creationId xmlns:p14="http://schemas.microsoft.com/office/powerpoint/2010/main" val="2036602119"/>
      </p:ext>
    </p:extLst>
  </p:cSld>
  <p:clrMapOvr>
    <a:masterClrMapping/>
  </p:clrMapOvr>
</p:sld>
</file>

<file path=ppt/slides/slide2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p:cNvSpPr>
            <a:spLocks noGrp="1"/>
          </p:cNvSpPr>
          <p:nvPr>
            <p:ph type="body" sz="quarter" idx="18"/>
          </p:nvPr>
        </p:nvSpPr>
        <p:spPr/>
        <p:txBody>
          <a:bodyPr>
            <a:normAutofit fontScale="92500" lnSpcReduction="10000"/>
          </a:bodyPr>
          <a:lstStyle/>
          <a:p>
            <a:r>
              <a:rPr lang="en-US" i="1" dirty="0">
                <a:solidFill>
                  <a:schemeClr val="tx2"/>
                </a:solidFill>
              </a:rPr>
              <a:t>IPR – Claim Amendments</a:t>
            </a:r>
          </a:p>
        </p:txBody>
      </p:sp>
      <p:sp>
        <p:nvSpPr>
          <p:cNvPr id="3" name="Content Placeholder 2" descr="" title=""/>
          <p:cNvSpPr>
            <a:spLocks noGrp="1"/>
          </p:cNvSpPr>
          <p:nvPr>
            <p:ph idx="1"/>
          </p:nvPr>
        </p:nvSpPr>
        <p:spPr/>
        <p:txBody>
          <a:bodyPr>
            <a:normAutofit/>
          </a:bodyPr>
          <a:lstStyle/>
          <a:p>
            <a:endParaRPr lang="en-US" sz="3600" dirty="0"/>
          </a:p>
          <a:p>
            <a:endParaRPr lang="en-US" sz="4000" dirty="0"/>
          </a:p>
        </p:txBody>
      </p:sp>
      <p:sp>
        <p:nvSpPr>
          <p:cNvPr id="6" name="Content Placeholder 2" descr="" title=""/>
          <p:cNvSpPr txBox="1">
            <a:spLocks/>
          </p:cNvSpPr>
          <p:nvPr/>
        </p:nvSpPr>
        <p:spPr>
          <a:xfrm>
            <a:off x="700768" y="1728336"/>
            <a:ext cx="8048625" cy="4602163"/>
          </a:xfrm>
          <a:prstGeom prst="rect">
            <a:avLst/>
          </a:prstGeom>
        </p:spPr>
        <p:txBody>
          <a:bodyPr vert="horz" lIns="91440" tIns="45720" rIns="91440" bIns="45720" rtlCol="0">
            <a:normAutofit/>
          </a:bodyPr>
          <a:lstStyle>
            <a:lvl1pPr marL="228600" indent="-228600" algn="l" defTabSz="914400" rtl="0" eaLnBrk="1" latinLnBrk="0" hangingPunct="1">
              <a:spcBef>
                <a:spcPct val="20000"/>
              </a:spcBef>
              <a:buClrTx/>
              <a:buFont typeface="Arial" panose="020B0604020202020204" pitchFamily="34" charset="0"/>
              <a:buChar char="•"/>
              <a:defRPr sz="2000" kern="1200">
                <a:solidFill>
                  <a:schemeClr val="tx2"/>
                </a:solidFill>
                <a:latin typeface="Georgia" panose="02040502050405020303" pitchFamily="18" charset="0"/>
                <a:ea typeface="+mn-ea"/>
                <a:cs typeface="+mn-cs"/>
              </a:defRPr>
            </a:lvl1pPr>
            <a:lvl2pPr marL="630238" indent="-173038"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2pPr>
            <a:lvl3pPr marL="1033463" indent="-119063"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3pPr>
            <a:lvl4pPr marL="1490663" indent="-11906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4pPr>
            <a:lvl5pPr marL="1941513" indent="-11271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en-US" sz="3200" i="1" dirty="0">
                <a:solidFill>
                  <a:schemeClr val="tx1"/>
                </a:solidFill>
              </a:rPr>
              <a:t>Kingston Tech. Co. v. Polaris Innovations, Ltd., IPR2016-01621, (October 2017)</a:t>
            </a:r>
          </a:p>
          <a:p>
            <a:pPr lvl="1" fontAlgn="auto">
              <a:spcAft>
                <a:spcPts val="0"/>
              </a:spcAft>
            </a:pPr>
            <a:r>
              <a:rPr lang="en-US" sz="2800" dirty="0">
                <a:solidFill>
                  <a:schemeClr val="tx1"/>
                </a:solidFill>
              </a:rPr>
              <a:t>The Board is free to reopen the record to allow admission of any additional relevant prior art </a:t>
            </a:r>
          </a:p>
          <a:p>
            <a:pPr lvl="1" fontAlgn="auto">
              <a:spcAft>
                <a:spcPts val="0"/>
              </a:spcAft>
            </a:pPr>
            <a:r>
              <a:rPr lang="en-US" sz="2800" dirty="0">
                <a:solidFill>
                  <a:schemeClr val="tx1"/>
                </a:solidFill>
              </a:rPr>
              <a:t>The Board is free to order additional briefing.</a:t>
            </a:r>
          </a:p>
          <a:p>
            <a:pPr fontAlgn="auto">
              <a:spcAft>
                <a:spcPts val="0"/>
              </a:spcAft>
            </a:pPr>
            <a:endParaRPr lang="en-US" sz="2800" dirty="0"/>
          </a:p>
          <a:p>
            <a:pPr marL="457200" lvl="1" indent="0" fontAlgn="auto">
              <a:spcAft>
                <a:spcPts val="0"/>
              </a:spcAft>
              <a:buNone/>
            </a:pPr>
            <a:endParaRPr lang="en-US" sz="3200" dirty="0"/>
          </a:p>
          <a:p>
            <a:pPr fontAlgn="auto">
              <a:spcAft>
                <a:spcPts val="0"/>
              </a:spcAft>
            </a:pPr>
            <a:endParaRPr lang="en-US" sz="4000" dirty="0"/>
          </a:p>
        </p:txBody>
      </p:sp>
      <p:sp>
        <p:nvSpPr>
          <p:cNvPr id="7" name="Slide Number Placeholder 2" descr="" title=""/>
          <p:cNvSpPr txBox="1">
            <a:spLocks/>
          </p:cNvSpPr>
          <p:nvPr/>
        </p:nvSpPr>
        <p:spPr>
          <a:xfrm>
            <a:off x="80010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21</a:t>
            </a:fld>
            <a:endParaRPr lang="en-US" dirty="0">
              <a:solidFill>
                <a:schemeClr val="tx1"/>
              </a:solidFill>
              <a:latin typeface="+mn-lt"/>
            </a:endParaRPr>
          </a:p>
        </p:txBody>
      </p:sp>
    </p:spTree>
    <p:extLst>
      <p:ext uri="{BB962C8B-B14F-4D97-AF65-F5344CB8AC3E}">
        <p14:creationId xmlns:p14="http://schemas.microsoft.com/office/powerpoint/2010/main" val="4068092246"/>
      </p:ext>
    </p:extLst>
  </p:cSld>
  <p:clrMapOvr>
    <a:masterClrMapping/>
  </p:clrMapOvr>
</p:sld>
</file>

<file path=ppt/slides/slide2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p:cNvSpPr>
            <a:spLocks noGrp="1"/>
          </p:cNvSpPr>
          <p:nvPr>
            <p:ph type="body" sz="quarter" idx="18"/>
          </p:nvPr>
        </p:nvSpPr>
        <p:spPr/>
        <p:txBody>
          <a:bodyPr>
            <a:normAutofit fontScale="92500" lnSpcReduction="10000"/>
          </a:bodyPr>
          <a:lstStyle/>
          <a:p>
            <a:r>
              <a:rPr lang="en-US" i="1" dirty="0">
                <a:solidFill>
                  <a:schemeClr val="tx2"/>
                </a:solidFill>
              </a:rPr>
              <a:t>IPR – Remand Guidance</a:t>
            </a:r>
          </a:p>
        </p:txBody>
      </p:sp>
      <p:sp>
        <p:nvSpPr>
          <p:cNvPr id="3" name="Content Placeholder 2" descr="" title=""/>
          <p:cNvSpPr>
            <a:spLocks noGrp="1"/>
          </p:cNvSpPr>
          <p:nvPr>
            <p:ph idx="1"/>
          </p:nvPr>
        </p:nvSpPr>
        <p:spPr/>
        <p:txBody>
          <a:bodyPr>
            <a:normAutofit/>
          </a:bodyPr>
          <a:lstStyle/>
          <a:p>
            <a:endParaRPr lang="en-US" sz="3600" dirty="0"/>
          </a:p>
          <a:p>
            <a:endParaRPr lang="en-US" sz="4000" dirty="0"/>
          </a:p>
        </p:txBody>
      </p:sp>
      <p:sp>
        <p:nvSpPr>
          <p:cNvPr id="6" name="Content Placeholder 2" descr="" title=""/>
          <p:cNvSpPr txBox="1">
            <a:spLocks/>
          </p:cNvSpPr>
          <p:nvPr/>
        </p:nvSpPr>
        <p:spPr>
          <a:xfrm>
            <a:off x="685800" y="1676401"/>
            <a:ext cx="8048625" cy="4602163"/>
          </a:xfrm>
          <a:prstGeom prst="rect">
            <a:avLst/>
          </a:prstGeom>
        </p:spPr>
        <p:txBody>
          <a:bodyPr vert="horz" lIns="91440" tIns="45720" rIns="91440" bIns="45720" rtlCol="0">
            <a:normAutofit/>
          </a:bodyPr>
          <a:lstStyle>
            <a:lvl1pPr marL="228600" indent="-228600" algn="l" defTabSz="914400" rtl="0" eaLnBrk="1" latinLnBrk="0" hangingPunct="1">
              <a:spcBef>
                <a:spcPct val="20000"/>
              </a:spcBef>
              <a:buClrTx/>
              <a:buFont typeface="Arial" panose="020B0604020202020204" pitchFamily="34" charset="0"/>
              <a:buChar char="•"/>
              <a:defRPr sz="2000" kern="1200">
                <a:solidFill>
                  <a:schemeClr val="tx2"/>
                </a:solidFill>
                <a:latin typeface="Georgia" panose="02040502050405020303" pitchFamily="18" charset="0"/>
                <a:ea typeface="+mn-ea"/>
                <a:cs typeface="+mn-cs"/>
              </a:defRPr>
            </a:lvl1pPr>
            <a:lvl2pPr marL="630238" indent="-173038"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2pPr>
            <a:lvl3pPr marL="1033463" indent="-119063"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3pPr>
            <a:lvl4pPr marL="1490663" indent="-11906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4pPr>
            <a:lvl5pPr marL="1941513" indent="-11271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1200"/>
              </a:spcAft>
            </a:pPr>
            <a:r>
              <a:rPr lang="en-US" sz="3200" dirty="0">
                <a:solidFill>
                  <a:schemeClr val="tx1"/>
                </a:solidFill>
              </a:rPr>
              <a:t>Deputy Chief APJ Scott R. Boalick - Patent Trial and Appeal Board</a:t>
            </a:r>
          </a:p>
          <a:p>
            <a:pPr fontAlgn="auto">
              <a:spcAft>
                <a:spcPts val="0"/>
              </a:spcAft>
            </a:pPr>
            <a:endParaRPr lang="en-US" sz="2800" dirty="0"/>
          </a:p>
          <a:p>
            <a:pPr marL="457200" lvl="1" indent="0" fontAlgn="auto">
              <a:spcAft>
                <a:spcPts val="0"/>
              </a:spcAft>
              <a:buNone/>
            </a:pPr>
            <a:endParaRPr lang="en-US" sz="3200" dirty="0"/>
          </a:p>
          <a:p>
            <a:pPr fontAlgn="auto">
              <a:spcAft>
                <a:spcPts val="0"/>
              </a:spcAft>
            </a:pPr>
            <a:endParaRPr lang="en-US" sz="4000" dirty="0"/>
          </a:p>
        </p:txBody>
      </p:sp>
      <p:sp>
        <p:nvSpPr>
          <p:cNvPr id="7" name="Slide Number Placeholder 2" descr="" title=""/>
          <p:cNvSpPr txBox="1">
            <a:spLocks/>
          </p:cNvSpPr>
          <p:nvPr/>
        </p:nvSpPr>
        <p:spPr>
          <a:xfrm>
            <a:off x="80010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22</a:t>
            </a:fld>
            <a:endParaRPr lang="en-US" dirty="0">
              <a:solidFill>
                <a:schemeClr val="tx1"/>
              </a:solidFill>
              <a:latin typeface="+mn-lt"/>
            </a:endParaRPr>
          </a:p>
        </p:txBody>
      </p:sp>
    </p:spTree>
    <p:extLst>
      <p:ext uri="{BB962C8B-B14F-4D97-AF65-F5344CB8AC3E}">
        <p14:creationId xmlns:p14="http://schemas.microsoft.com/office/powerpoint/2010/main" val="117952283"/>
      </p:ext>
    </p:extLst>
  </p:cSld>
  <p:clrMapOvr>
    <a:masterClrMapping/>
  </p:clrMapOvr>
</p:sld>
</file>

<file path=ppt/slides/slide2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p:cNvSpPr>
            <a:spLocks noGrp="1"/>
          </p:cNvSpPr>
          <p:nvPr>
            <p:ph type="body" sz="quarter" idx="18"/>
          </p:nvPr>
        </p:nvSpPr>
        <p:spPr/>
        <p:txBody>
          <a:bodyPr>
            <a:normAutofit fontScale="92500" lnSpcReduction="10000"/>
          </a:bodyPr>
          <a:lstStyle/>
          <a:p>
            <a:r>
              <a:rPr lang="en-US" i="1" dirty="0">
                <a:solidFill>
                  <a:schemeClr val="tx2"/>
                </a:solidFill>
              </a:rPr>
              <a:t>Supreme Court – Oil States </a:t>
            </a:r>
          </a:p>
        </p:txBody>
      </p:sp>
      <p:sp>
        <p:nvSpPr>
          <p:cNvPr id="3" name="Content Placeholder 2" descr="" title=""/>
          <p:cNvSpPr>
            <a:spLocks noGrp="1"/>
          </p:cNvSpPr>
          <p:nvPr>
            <p:ph idx="1"/>
          </p:nvPr>
        </p:nvSpPr>
        <p:spPr/>
        <p:txBody>
          <a:bodyPr>
            <a:normAutofit/>
          </a:bodyPr>
          <a:lstStyle/>
          <a:p>
            <a:endParaRPr lang="en-US" sz="3600" dirty="0"/>
          </a:p>
          <a:p>
            <a:endParaRPr lang="en-US" sz="4000" dirty="0"/>
          </a:p>
        </p:txBody>
      </p:sp>
      <p:sp>
        <p:nvSpPr>
          <p:cNvPr id="6" name="Content Placeholder 2" descr="" title=""/>
          <p:cNvSpPr txBox="1">
            <a:spLocks/>
          </p:cNvSpPr>
          <p:nvPr/>
        </p:nvSpPr>
        <p:spPr>
          <a:xfrm>
            <a:off x="685800" y="1676401"/>
            <a:ext cx="8048625" cy="4602163"/>
          </a:xfrm>
          <a:prstGeom prst="rect">
            <a:avLst/>
          </a:prstGeom>
        </p:spPr>
        <p:txBody>
          <a:bodyPr vert="horz" lIns="91440" tIns="45720" rIns="91440" bIns="45720" rtlCol="0">
            <a:normAutofit/>
          </a:bodyPr>
          <a:lstStyle>
            <a:lvl1pPr marL="228600" indent="-228600" algn="l" defTabSz="914400" rtl="0" eaLnBrk="1" latinLnBrk="0" hangingPunct="1">
              <a:spcBef>
                <a:spcPct val="20000"/>
              </a:spcBef>
              <a:buClrTx/>
              <a:buFont typeface="Arial" panose="020B0604020202020204" pitchFamily="34" charset="0"/>
              <a:buChar char="•"/>
              <a:defRPr sz="2000" kern="1200">
                <a:solidFill>
                  <a:schemeClr val="tx2"/>
                </a:solidFill>
                <a:latin typeface="Georgia" panose="02040502050405020303" pitchFamily="18" charset="0"/>
                <a:ea typeface="+mn-ea"/>
                <a:cs typeface="+mn-cs"/>
              </a:defRPr>
            </a:lvl1pPr>
            <a:lvl2pPr marL="630238" indent="-173038"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2pPr>
            <a:lvl3pPr marL="1033463" indent="-119063"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3pPr>
            <a:lvl4pPr marL="1490663" indent="-11906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4pPr>
            <a:lvl5pPr marL="1941513" indent="-11271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en-US" sz="3200" dirty="0">
                <a:solidFill>
                  <a:schemeClr val="tx1"/>
                </a:solidFill>
              </a:rPr>
              <a:t>If SCOTUS finds IPR’s unconstitutional:</a:t>
            </a:r>
          </a:p>
          <a:p>
            <a:pPr lvl="1" fontAlgn="auto">
              <a:spcAft>
                <a:spcPts val="0"/>
              </a:spcAft>
            </a:pPr>
            <a:r>
              <a:rPr lang="en-US" sz="3200" dirty="0">
                <a:solidFill>
                  <a:schemeClr val="tx1"/>
                </a:solidFill>
              </a:rPr>
              <a:t>Retroactive?</a:t>
            </a:r>
          </a:p>
          <a:p>
            <a:pPr lvl="1" fontAlgn="auto">
              <a:spcAft>
                <a:spcPts val="0"/>
              </a:spcAft>
            </a:pPr>
            <a:r>
              <a:rPr lang="en-US" sz="3200" dirty="0">
                <a:solidFill>
                  <a:schemeClr val="tx1"/>
                </a:solidFill>
              </a:rPr>
              <a:t>Effect limited to then pending IPR proceedings?</a:t>
            </a:r>
          </a:p>
          <a:p>
            <a:pPr lvl="1" fontAlgn="auto">
              <a:spcAft>
                <a:spcPts val="0"/>
              </a:spcAft>
            </a:pPr>
            <a:r>
              <a:rPr lang="en-US" sz="3200" dirty="0">
                <a:solidFill>
                  <a:schemeClr val="tx1"/>
                </a:solidFill>
              </a:rPr>
              <a:t>Effect on PTAB decisions affirmed by CAFC?</a:t>
            </a:r>
          </a:p>
          <a:p>
            <a:pPr fontAlgn="auto">
              <a:spcAft>
                <a:spcPts val="0"/>
              </a:spcAft>
            </a:pPr>
            <a:endParaRPr lang="en-US" sz="2800" dirty="0"/>
          </a:p>
          <a:p>
            <a:pPr marL="457200" lvl="1" indent="0" fontAlgn="auto">
              <a:spcAft>
                <a:spcPts val="0"/>
              </a:spcAft>
              <a:buNone/>
            </a:pPr>
            <a:endParaRPr lang="en-US" sz="3200" dirty="0"/>
          </a:p>
          <a:p>
            <a:pPr fontAlgn="auto">
              <a:spcAft>
                <a:spcPts val="0"/>
              </a:spcAft>
            </a:pPr>
            <a:endParaRPr lang="en-US" sz="4000" dirty="0"/>
          </a:p>
        </p:txBody>
      </p:sp>
      <p:sp>
        <p:nvSpPr>
          <p:cNvPr id="7" name="Slide Number Placeholder 2" descr="" title=""/>
          <p:cNvSpPr txBox="1">
            <a:spLocks/>
          </p:cNvSpPr>
          <p:nvPr/>
        </p:nvSpPr>
        <p:spPr>
          <a:xfrm>
            <a:off x="80010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23</a:t>
            </a:fld>
            <a:endParaRPr lang="en-US" dirty="0">
              <a:solidFill>
                <a:schemeClr val="tx1"/>
              </a:solidFill>
              <a:latin typeface="+mn-lt"/>
            </a:endParaRPr>
          </a:p>
        </p:txBody>
      </p:sp>
    </p:spTree>
    <p:extLst>
      <p:ext uri="{BB962C8B-B14F-4D97-AF65-F5344CB8AC3E}">
        <p14:creationId xmlns:p14="http://schemas.microsoft.com/office/powerpoint/2010/main" val="3110010881"/>
      </p:ext>
    </p:extLst>
  </p:cSld>
  <p:clrMapOvr>
    <a:masterClrMapping/>
  </p:clrMapOvr>
</p:sld>
</file>

<file path=ppt/slides/slide2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p:cNvSpPr>
            <a:spLocks noGrp="1"/>
          </p:cNvSpPr>
          <p:nvPr>
            <p:ph type="body" sz="quarter" idx="18"/>
          </p:nvPr>
        </p:nvSpPr>
        <p:spPr/>
        <p:txBody>
          <a:bodyPr>
            <a:normAutofit fontScale="92500" lnSpcReduction="10000"/>
          </a:bodyPr>
          <a:lstStyle/>
          <a:p>
            <a:r>
              <a:rPr lang="en-US" i="1" dirty="0">
                <a:solidFill>
                  <a:schemeClr val="tx2"/>
                </a:solidFill>
              </a:rPr>
              <a:t>IPR – Patent Prosecution Guidance</a:t>
            </a:r>
          </a:p>
        </p:txBody>
      </p:sp>
      <p:sp>
        <p:nvSpPr>
          <p:cNvPr id="3" name="Content Placeholder 2" descr="" title=""/>
          <p:cNvSpPr>
            <a:spLocks noGrp="1"/>
          </p:cNvSpPr>
          <p:nvPr>
            <p:ph idx="1"/>
          </p:nvPr>
        </p:nvSpPr>
        <p:spPr/>
        <p:txBody>
          <a:bodyPr>
            <a:normAutofit/>
          </a:bodyPr>
          <a:lstStyle/>
          <a:p>
            <a:endParaRPr lang="en-US" sz="3600" dirty="0"/>
          </a:p>
          <a:p>
            <a:endParaRPr lang="en-US" sz="4000" dirty="0"/>
          </a:p>
        </p:txBody>
      </p:sp>
      <p:sp>
        <p:nvSpPr>
          <p:cNvPr id="6" name="Content Placeholder 2" descr="" title=""/>
          <p:cNvSpPr txBox="1">
            <a:spLocks/>
          </p:cNvSpPr>
          <p:nvPr/>
        </p:nvSpPr>
        <p:spPr>
          <a:xfrm>
            <a:off x="685800" y="1676401"/>
            <a:ext cx="8048625" cy="4602163"/>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spcBef>
                <a:spcPct val="20000"/>
              </a:spcBef>
              <a:buClrTx/>
              <a:buFont typeface="Arial" panose="020B0604020202020204" pitchFamily="34" charset="0"/>
              <a:buChar char="•"/>
              <a:defRPr sz="2000" kern="1200">
                <a:solidFill>
                  <a:schemeClr val="tx2"/>
                </a:solidFill>
                <a:latin typeface="Georgia" panose="02040502050405020303" pitchFamily="18" charset="0"/>
                <a:ea typeface="+mn-ea"/>
                <a:cs typeface="+mn-cs"/>
              </a:defRPr>
            </a:lvl1pPr>
            <a:lvl2pPr marL="630238" indent="-173038"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2pPr>
            <a:lvl3pPr marL="1033463" indent="-119063"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3pPr>
            <a:lvl4pPr marL="1490663" indent="-11906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4pPr>
            <a:lvl5pPr marL="1941513" indent="-11271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1200"/>
              </a:spcAft>
            </a:pPr>
            <a:r>
              <a:rPr lang="en-US" sz="3200" dirty="0">
                <a:solidFill>
                  <a:schemeClr val="tx1"/>
                </a:solidFill>
              </a:rPr>
              <a:t>Know the Prior Art and Prosecute Over It</a:t>
            </a:r>
          </a:p>
          <a:p>
            <a:pPr lvl="1" fontAlgn="auto">
              <a:spcAft>
                <a:spcPts val="1200"/>
              </a:spcAft>
            </a:pPr>
            <a:r>
              <a:rPr lang="en-US" sz="2800" dirty="0">
                <a:solidFill>
                  <a:schemeClr val="tx1"/>
                </a:solidFill>
              </a:rPr>
              <a:t>More than “whitewash” required</a:t>
            </a:r>
          </a:p>
          <a:p>
            <a:pPr lvl="1" fontAlgn="auto">
              <a:spcAft>
                <a:spcPts val="1200"/>
              </a:spcAft>
            </a:pPr>
            <a:r>
              <a:rPr lang="en-US" sz="2800" dirty="0">
                <a:solidFill>
                  <a:schemeClr val="tx1"/>
                </a:solidFill>
              </a:rPr>
              <a:t>Consider early claim construction positions</a:t>
            </a:r>
          </a:p>
          <a:p>
            <a:pPr fontAlgn="auto">
              <a:spcAft>
                <a:spcPts val="1200"/>
              </a:spcAft>
            </a:pPr>
            <a:r>
              <a:rPr lang="en-US" sz="3200" dirty="0">
                <a:solidFill>
                  <a:schemeClr val="tx1"/>
                </a:solidFill>
              </a:rPr>
              <a:t>Dependent Claims:</a:t>
            </a:r>
          </a:p>
          <a:p>
            <a:pPr lvl="1" fontAlgn="auto">
              <a:spcAft>
                <a:spcPts val="1200"/>
              </a:spcAft>
            </a:pPr>
            <a:r>
              <a:rPr lang="en-US" sz="2800" dirty="0">
                <a:solidFill>
                  <a:schemeClr val="tx1"/>
                </a:solidFill>
              </a:rPr>
              <a:t>Adjust / diversify dependent claim scope</a:t>
            </a:r>
          </a:p>
          <a:p>
            <a:pPr fontAlgn="auto">
              <a:spcAft>
                <a:spcPts val="1200"/>
              </a:spcAft>
            </a:pPr>
            <a:r>
              <a:rPr lang="en-US" sz="3200" dirty="0">
                <a:solidFill>
                  <a:schemeClr val="tx1"/>
                </a:solidFill>
              </a:rPr>
              <a:t>Strength in Numbers:</a:t>
            </a:r>
          </a:p>
          <a:p>
            <a:pPr lvl="1" fontAlgn="auto">
              <a:spcAft>
                <a:spcPts val="1200"/>
              </a:spcAft>
            </a:pPr>
            <a:r>
              <a:rPr lang="en-US" sz="2800" dirty="0">
                <a:solidFill>
                  <a:schemeClr val="tx1"/>
                </a:solidFill>
              </a:rPr>
              <a:t>Consider continuation applications to build portfolio of important or critical patents</a:t>
            </a:r>
          </a:p>
          <a:p>
            <a:pPr lvl="1" fontAlgn="auto">
              <a:spcAft>
                <a:spcPts val="1200"/>
              </a:spcAft>
            </a:pPr>
            <a:r>
              <a:rPr lang="en-US" sz="2800" dirty="0">
                <a:solidFill>
                  <a:schemeClr val="tx1"/>
                </a:solidFill>
              </a:rPr>
              <a:t>Increased number of claims with diverse scope</a:t>
            </a:r>
          </a:p>
          <a:p>
            <a:pPr lvl="1" fontAlgn="auto">
              <a:spcAft>
                <a:spcPts val="1200"/>
              </a:spcAft>
            </a:pPr>
            <a:r>
              <a:rPr lang="en-US" sz="2800" dirty="0">
                <a:solidFill>
                  <a:schemeClr val="tx1"/>
                </a:solidFill>
              </a:rPr>
              <a:t>Consider exceeding 3 independent, 20 total claims</a:t>
            </a:r>
          </a:p>
          <a:p>
            <a:pPr fontAlgn="auto">
              <a:spcAft>
                <a:spcPts val="0"/>
              </a:spcAft>
            </a:pPr>
            <a:endParaRPr lang="en-US" sz="2800" dirty="0"/>
          </a:p>
          <a:p>
            <a:pPr marL="457200" lvl="1" indent="0" fontAlgn="auto">
              <a:spcAft>
                <a:spcPts val="0"/>
              </a:spcAft>
              <a:buNone/>
            </a:pPr>
            <a:endParaRPr lang="en-US" sz="3200" dirty="0"/>
          </a:p>
          <a:p>
            <a:pPr fontAlgn="auto">
              <a:spcAft>
                <a:spcPts val="0"/>
              </a:spcAft>
            </a:pPr>
            <a:endParaRPr lang="en-US" sz="4000" dirty="0"/>
          </a:p>
        </p:txBody>
      </p:sp>
      <p:sp>
        <p:nvSpPr>
          <p:cNvPr id="7" name="Slide Number Placeholder 2" descr="" title=""/>
          <p:cNvSpPr txBox="1">
            <a:spLocks/>
          </p:cNvSpPr>
          <p:nvPr/>
        </p:nvSpPr>
        <p:spPr>
          <a:xfrm>
            <a:off x="80010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24</a:t>
            </a:fld>
            <a:endParaRPr lang="en-US" dirty="0">
              <a:solidFill>
                <a:schemeClr val="tx1"/>
              </a:solidFill>
              <a:latin typeface="+mn-lt"/>
            </a:endParaRPr>
          </a:p>
        </p:txBody>
      </p:sp>
    </p:spTree>
    <p:extLst>
      <p:ext uri="{BB962C8B-B14F-4D97-AF65-F5344CB8AC3E}">
        <p14:creationId xmlns:p14="http://schemas.microsoft.com/office/powerpoint/2010/main" val="1648484436"/>
      </p:ext>
    </p:extLst>
  </p:cSld>
  <p:clrMapOvr>
    <a:masterClrMapping/>
  </p:clrMapOvr>
</p:sld>
</file>

<file path=ppt/slides/slide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p:cNvSpPr>
            <a:spLocks noGrp="1"/>
          </p:cNvSpPr>
          <p:nvPr>
            <p:ph type="body" sz="quarter" idx="18"/>
          </p:nvPr>
        </p:nvSpPr>
        <p:spPr/>
        <p:txBody>
          <a:bodyPr>
            <a:normAutofit fontScale="92500" lnSpcReduction="10000"/>
          </a:bodyPr>
          <a:lstStyle/>
          <a:p>
            <a:r>
              <a:rPr lang="en-US" i="1" dirty="0">
                <a:solidFill>
                  <a:schemeClr val="tx2"/>
                </a:solidFill>
              </a:rPr>
              <a:t>State of the PTAB</a:t>
            </a:r>
          </a:p>
        </p:txBody>
      </p:sp>
      <p:sp>
        <p:nvSpPr>
          <p:cNvPr id="3" name="Content Placeholder 2" descr="" title=""/>
          <p:cNvSpPr>
            <a:spLocks noGrp="1"/>
          </p:cNvSpPr>
          <p:nvPr>
            <p:ph idx="1"/>
          </p:nvPr>
        </p:nvSpPr>
        <p:spPr/>
        <p:txBody>
          <a:bodyPr>
            <a:normAutofit/>
          </a:bodyPr>
          <a:lstStyle/>
          <a:p>
            <a:endParaRPr lang="en-US" sz="3600" dirty="0"/>
          </a:p>
          <a:p>
            <a:endParaRPr lang="en-US" sz="4000" dirty="0"/>
          </a:p>
        </p:txBody>
      </p:sp>
      <p:sp>
        <p:nvSpPr>
          <p:cNvPr id="6" name="Content Placeholder 2" descr="" title=""/>
          <p:cNvSpPr txBox="1">
            <a:spLocks/>
          </p:cNvSpPr>
          <p:nvPr/>
        </p:nvSpPr>
        <p:spPr>
          <a:xfrm>
            <a:off x="685800" y="1676401"/>
            <a:ext cx="8048625" cy="4602163"/>
          </a:xfrm>
          <a:prstGeom prst="rect">
            <a:avLst/>
          </a:prstGeom>
        </p:spPr>
        <p:txBody>
          <a:bodyPr vert="horz" lIns="91440" tIns="45720" rIns="91440" bIns="45720" rtlCol="0">
            <a:normAutofit/>
          </a:bodyPr>
          <a:lstStyle>
            <a:lvl1pPr marL="228600" indent="-228600" algn="l" defTabSz="914400" rtl="0" eaLnBrk="1" latinLnBrk="0" hangingPunct="1">
              <a:spcBef>
                <a:spcPct val="20000"/>
              </a:spcBef>
              <a:buClrTx/>
              <a:buFont typeface="Arial" panose="020B0604020202020204" pitchFamily="34" charset="0"/>
              <a:buChar char="•"/>
              <a:defRPr sz="2000" kern="1200">
                <a:solidFill>
                  <a:schemeClr val="tx2"/>
                </a:solidFill>
                <a:latin typeface="Georgia" panose="02040502050405020303" pitchFamily="18" charset="0"/>
                <a:ea typeface="+mn-ea"/>
                <a:cs typeface="+mn-cs"/>
              </a:defRPr>
            </a:lvl1pPr>
            <a:lvl2pPr marL="630238" indent="-173038"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2pPr>
            <a:lvl3pPr marL="1033463" indent="-119063"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3pPr>
            <a:lvl4pPr marL="1490663" indent="-11906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4pPr>
            <a:lvl5pPr marL="1941513" indent="-11271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1200"/>
              </a:spcAft>
            </a:pPr>
            <a:r>
              <a:rPr lang="en-US" sz="3200" dirty="0" smtClean="0">
                <a:solidFill>
                  <a:schemeClr val="tx1"/>
                </a:solidFill>
              </a:rPr>
              <a:t>Deputy </a:t>
            </a:r>
            <a:r>
              <a:rPr lang="en-US" sz="3200" dirty="0">
                <a:solidFill>
                  <a:schemeClr val="tx1"/>
                </a:solidFill>
              </a:rPr>
              <a:t>Chief APJ Scott R. Boalick - Patent Trial and Appeal Board</a:t>
            </a:r>
          </a:p>
          <a:p>
            <a:pPr lvl="1" fontAlgn="auto">
              <a:spcAft>
                <a:spcPts val="1200"/>
              </a:spcAft>
            </a:pPr>
            <a:r>
              <a:rPr lang="en-US" sz="2800" dirty="0">
                <a:solidFill>
                  <a:schemeClr val="tx1"/>
                </a:solidFill>
              </a:rPr>
              <a:t>State of the Board</a:t>
            </a:r>
          </a:p>
          <a:p>
            <a:pPr lvl="1" fontAlgn="auto">
              <a:spcAft>
                <a:spcPts val="1200"/>
              </a:spcAft>
            </a:pPr>
            <a:r>
              <a:rPr lang="en-US" sz="2800" dirty="0">
                <a:solidFill>
                  <a:schemeClr val="tx1"/>
                </a:solidFill>
              </a:rPr>
              <a:t>Update on Precedential and Informative Opinions</a:t>
            </a:r>
          </a:p>
        </p:txBody>
      </p:sp>
      <p:sp>
        <p:nvSpPr>
          <p:cNvPr id="7" name="Slide Number Placeholder 2" descr="" title=""/>
          <p:cNvSpPr txBox="1">
            <a:spLocks/>
          </p:cNvSpPr>
          <p:nvPr/>
        </p:nvSpPr>
        <p:spPr>
          <a:xfrm>
            <a:off x="8153400" y="635635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2</a:t>
            </a:fld>
            <a:endParaRPr lang="en-US" dirty="0">
              <a:solidFill>
                <a:schemeClr val="tx1"/>
              </a:solidFill>
              <a:latin typeface="+mn-lt"/>
            </a:endParaRPr>
          </a:p>
        </p:txBody>
      </p:sp>
    </p:spTree>
    <p:extLst>
      <p:ext uri="{BB962C8B-B14F-4D97-AF65-F5344CB8AC3E}">
        <p14:creationId xmlns:p14="http://schemas.microsoft.com/office/powerpoint/2010/main" val="944098116"/>
      </p:ext>
    </p:extLst>
  </p:cSld>
  <p:clrMapOvr>
    <a:masterClrMapping/>
  </p:clrMapOvr>
</p:sld>
</file>

<file path=ppt/slides/slide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p:cNvSpPr>
            <a:spLocks noGrp="1"/>
          </p:cNvSpPr>
          <p:nvPr>
            <p:ph type="body" sz="quarter" idx="18"/>
          </p:nvPr>
        </p:nvSpPr>
        <p:spPr/>
        <p:txBody>
          <a:bodyPr>
            <a:normAutofit fontScale="92500" lnSpcReduction="10000"/>
          </a:bodyPr>
          <a:lstStyle/>
          <a:p>
            <a:r>
              <a:rPr lang="en-US" i="1" dirty="0">
                <a:solidFill>
                  <a:schemeClr val="tx2"/>
                </a:solidFill>
              </a:rPr>
              <a:t>IPR – Claim Construction</a:t>
            </a:r>
          </a:p>
        </p:txBody>
      </p:sp>
      <p:sp>
        <p:nvSpPr>
          <p:cNvPr id="3" name="Content Placeholder 2" descr="" title=""/>
          <p:cNvSpPr>
            <a:spLocks noGrp="1"/>
          </p:cNvSpPr>
          <p:nvPr>
            <p:ph idx="1"/>
          </p:nvPr>
        </p:nvSpPr>
        <p:spPr/>
        <p:txBody>
          <a:bodyPr>
            <a:normAutofit/>
          </a:bodyPr>
          <a:lstStyle/>
          <a:p>
            <a:endParaRPr lang="en-US" sz="3600" dirty="0"/>
          </a:p>
          <a:p>
            <a:endParaRPr lang="en-US" sz="4000" dirty="0"/>
          </a:p>
        </p:txBody>
      </p:sp>
      <p:sp>
        <p:nvSpPr>
          <p:cNvPr id="6" name="Content Placeholder 2" descr="" title=""/>
          <p:cNvSpPr txBox="1">
            <a:spLocks/>
          </p:cNvSpPr>
          <p:nvPr/>
        </p:nvSpPr>
        <p:spPr>
          <a:xfrm>
            <a:off x="685800" y="1676401"/>
            <a:ext cx="8048625" cy="4602163"/>
          </a:xfrm>
          <a:prstGeom prst="rect">
            <a:avLst/>
          </a:prstGeom>
        </p:spPr>
        <p:txBody>
          <a:bodyPr vert="horz" lIns="91440" tIns="45720" rIns="91440" bIns="45720" rtlCol="0">
            <a:normAutofit/>
          </a:bodyPr>
          <a:lstStyle>
            <a:lvl1pPr marL="228600" indent="-228600" algn="l" defTabSz="914400" rtl="0" eaLnBrk="1" latinLnBrk="0" hangingPunct="1">
              <a:spcBef>
                <a:spcPct val="20000"/>
              </a:spcBef>
              <a:buClrTx/>
              <a:buFont typeface="Arial" panose="020B0604020202020204" pitchFamily="34" charset="0"/>
              <a:buChar char="•"/>
              <a:defRPr sz="2000" kern="1200">
                <a:solidFill>
                  <a:schemeClr val="tx2"/>
                </a:solidFill>
                <a:latin typeface="Georgia" panose="02040502050405020303" pitchFamily="18" charset="0"/>
                <a:ea typeface="+mn-ea"/>
                <a:cs typeface="+mn-cs"/>
              </a:defRPr>
            </a:lvl1pPr>
            <a:lvl2pPr marL="630238" indent="-173038"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2pPr>
            <a:lvl3pPr marL="1033463" indent="-119063" algn="l" defTabSz="914400" rtl="0" eaLnBrk="1" latinLnBrk="0" hangingPunct="1">
              <a:spcBef>
                <a:spcPct val="20000"/>
              </a:spcBef>
              <a:buClrTx/>
              <a:buFont typeface="Arial" panose="020B0604020202020204" pitchFamily="34" charset="0"/>
              <a:buChar char="•"/>
              <a:defRPr sz="1600" kern="1200">
                <a:solidFill>
                  <a:schemeClr val="tx2"/>
                </a:solidFill>
                <a:latin typeface="Georgia" panose="02040502050405020303" pitchFamily="18" charset="0"/>
                <a:ea typeface="+mn-ea"/>
                <a:cs typeface="+mn-cs"/>
              </a:defRPr>
            </a:lvl3pPr>
            <a:lvl4pPr marL="1490663" indent="-11906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4pPr>
            <a:lvl5pPr marL="1941513" indent="-112713" algn="l" defTabSz="914400" rtl="0" eaLnBrk="1" latinLnBrk="0" hangingPunct="1">
              <a:spcBef>
                <a:spcPct val="20000"/>
              </a:spcBef>
              <a:buClrTx/>
              <a:buFont typeface="Arial" panose="020B0604020202020204" pitchFamily="34" charset="0"/>
              <a:buChar char="•"/>
              <a:defRPr sz="1400" kern="1200">
                <a:solidFill>
                  <a:schemeClr val="tx2"/>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1200"/>
              </a:spcAft>
            </a:pPr>
            <a:r>
              <a:rPr lang="en-US" sz="3200" dirty="0">
                <a:solidFill>
                  <a:schemeClr val="tx1"/>
                </a:solidFill>
              </a:rPr>
              <a:t>Supreme Court in </a:t>
            </a:r>
            <a:r>
              <a:rPr lang="en-US" sz="3200" i="1" dirty="0">
                <a:solidFill>
                  <a:schemeClr val="tx1"/>
                </a:solidFill>
              </a:rPr>
              <a:t>Cuozzo</a:t>
            </a:r>
            <a:r>
              <a:rPr lang="en-US" sz="3200" dirty="0">
                <a:solidFill>
                  <a:schemeClr val="tx1"/>
                </a:solidFill>
              </a:rPr>
              <a:t> upheld Patent Office’s “broadest reasonable construction” standard</a:t>
            </a:r>
            <a:endParaRPr lang="en-US" sz="3200" dirty="0"/>
          </a:p>
          <a:p>
            <a:pPr marL="914400" indent="-457200" fontAlgn="auto">
              <a:spcAft>
                <a:spcPts val="0"/>
              </a:spcAft>
              <a:buFont typeface="Wingdings" panose="05000000000000000000" pitchFamily="2" charset="2"/>
              <a:buChar char="Ø"/>
            </a:pPr>
            <a:r>
              <a:rPr lang="en-US" sz="3200" dirty="0">
                <a:solidFill>
                  <a:schemeClr val="tx1"/>
                </a:solidFill>
              </a:rPr>
              <a:t>Practical effect of  different standards between PTAB and district court?</a:t>
            </a:r>
          </a:p>
          <a:p>
            <a:pPr marL="914400" indent="-457200" fontAlgn="auto">
              <a:spcAft>
                <a:spcPts val="0"/>
              </a:spcAft>
              <a:buFont typeface="Wingdings" panose="05000000000000000000" pitchFamily="2" charset="2"/>
              <a:buChar char="Ø"/>
            </a:pPr>
            <a:endParaRPr lang="en-US" sz="3200" dirty="0">
              <a:solidFill>
                <a:schemeClr val="tx1"/>
              </a:solidFill>
            </a:endParaRPr>
          </a:p>
        </p:txBody>
      </p:sp>
      <p:sp>
        <p:nvSpPr>
          <p:cNvPr id="7" name="Slide Number Placeholder 2" descr="" title=""/>
          <p:cNvSpPr txBox="1">
            <a:spLocks/>
          </p:cNvSpPr>
          <p:nvPr/>
        </p:nvSpPr>
        <p:spPr>
          <a:xfrm>
            <a:off x="8153400" y="635635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3</a:t>
            </a:fld>
            <a:endParaRPr lang="en-US" dirty="0">
              <a:solidFill>
                <a:schemeClr val="tx1"/>
              </a:solidFill>
              <a:latin typeface="+mn-lt"/>
            </a:endParaRPr>
          </a:p>
        </p:txBody>
      </p:sp>
    </p:spTree>
    <p:extLst>
      <p:ext uri="{BB962C8B-B14F-4D97-AF65-F5344CB8AC3E}">
        <p14:creationId xmlns:p14="http://schemas.microsoft.com/office/powerpoint/2010/main" val="168988308"/>
      </p:ext>
    </p:extLst>
  </p:cSld>
  <p:clrMapOvr>
    <a:masterClrMapping/>
  </p:clrMapOvr>
</p:sld>
</file>

<file path=ppt/slides/slide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p:cNvSpPr>
            <a:spLocks noGrp="1"/>
          </p:cNvSpPr>
          <p:nvPr>
            <p:ph type="body" sz="quarter" idx="18"/>
          </p:nvPr>
        </p:nvSpPr>
        <p:spPr/>
        <p:txBody>
          <a:bodyPr>
            <a:normAutofit fontScale="85000" lnSpcReduction="10000"/>
          </a:bodyPr>
          <a:lstStyle/>
          <a:p>
            <a:r>
              <a:rPr lang="en-US" i="1" dirty="0">
                <a:solidFill>
                  <a:schemeClr val="tx2"/>
                </a:solidFill>
              </a:rPr>
              <a:t>IPR – Claim Construction (Expiring Patent)</a:t>
            </a:r>
          </a:p>
        </p:txBody>
      </p:sp>
      <p:sp>
        <p:nvSpPr>
          <p:cNvPr id="3" name="Content Placeholder 2" descr="" title=""/>
          <p:cNvSpPr>
            <a:spLocks noGrp="1"/>
          </p:cNvSpPr>
          <p:nvPr>
            <p:ph idx="1"/>
          </p:nvPr>
        </p:nvSpPr>
        <p:spPr/>
        <p:txBody>
          <a:bodyPr>
            <a:noAutofit/>
          </a:bodyPr>
          <a:lstStyle/>
          <a:p>
            <a:pPr>
              <a:spcAft>
                <a:spcPts val="1200"/>
              </a:spcAft>
            </a:pPr>
            <a:r>
              <a:rPr lang="en-US" sz="3200" dirty="0">
                <a:solidFill>
                  <a:schemeClr val="tx1"/>
                </a:solidFill>
              </a:rPr>
              <a:t>A party may request district court-type  (</a:t>
            </a:r>
            <a:r>
              <a:rPr lang="en-US" sz="3200" i="1" dirty="0">
                <a:solidFill>
                  <a:schemeClr val="tx1"/>
                </a:solidFill>
              </a:rPr>
              <a:t>Phillips</a:t>
            </a:r>
            <a:r>
              <a:rPr lang="en-US" sz="3200" dirty="0">
                <a:solidFill>
                  <a:schemeClr val="tx1"/>
                </a:solidFill>
              </a:rPr>
              <a:t>) construction</a:t>
            </a:r>
          </a:p>
          <a:p>
            <a:pPr>
              <a:spcAft>
                <a:spcPts val="1200"/>
              </a:spcAft>
            </a:pPr>
            <a:r>
              <a:rPr lang="en-US" sz="3200" dirty="0">
                <a:solidFill>
                  <a:schemeClr val="tx1"/>
                </a:solidFill>
              </a:rPr>
              <a:t>Must certify patent will expire within 18 months from entry of Notice of Filing Date</a:t>
            </a:r>
          </a:p>
          <a:p>
            <a:r>
              <a:rPr lang="en-US" sz="3200" dirty="0">
                <a:solidFill>
                  <a:schemeClr val="tx1"/>
                </a:solidFill>
              </a:rPr>
              <a:t>Motion and certification must be filed within   30 days from filing of Petition</a:t>
            </a:r>
          </a:p>
        </p:txBody>
      </p:sp>
      <p:sp>
        <p:nvSpPr>
          <p:cNvPr id="7" name="Slide Number Placeholder 2" descr="" title=""/>
          <p:cNvSpPr txBox="1">
            <a:spLocks/>
          </p:cNvSpPr>
          <p:nvPr/>
        </p:nvSpPr>
        <p:spPr>
          <a:xfrm>
            <a:off x="80010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4</a:t>
            </a:fld>
            <a:endParaRPr lang="en-US" dirty="0">
              <a:solidFill>
                <a:schemeClr val="tx1"/>
              </a:solidFill>
              <a:latin typeface="+mn-lt"/>
            </a:endParaRPr>
          </a:p>
        </p:txBody>
      </p:sp>
    </p:spTree>
    <p:extLst>
      <p:ext uri="{BB962C8B-B14F-4D97-AF65-F5344CB8AC3E}">
        <p14:creationId xmlns:p14="http://schemas.microsoft.com/office/powerpoint/2010/main" val="414501632"/>
      </p:ext>
    </p:extLst>
  </p:cSld>
  <p:clrMapOvr>
    <a:masterClrMapping/>
  </p:clrMapOvr>
</p:sld>
</file>

<file path=ppt/slides/slide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Content Placeholder 2" descr="" title=""/>
          <p:cNvSpPr>
            <a:spLocks noGrp="1"/>
          </p:cNvSpPr>
          <p:nvPr>
            <p:ph idx="1"/>
          </p:nvPr>
        </p:nvSpPr>
        <p:spPr>
          <a:xfrm>
            <a:off x="457200" y="1524001"/>
            <a:ext cx="8229600" cy="4800599"/>
          </a:xfrm>
        </p:spPr>
        <p:txBody>
          <a:bodyPr/>
          <a:lstStyle/>
          <a:p>
            <a:pPr>
              <a:spcBef>
                <a:spcPts val="600"/>
              </a:spcBef>
              <a:spcAft>
                <a:spcPts val="600"/>
              </a:spcAft>
            </a:pPr>
            <a:r>
              <a:rPr lang="en-US" sz="3200" b="1" dirty="0"/>
              <a:t>Timing</a:t>
            </a:r>
          </a:p>
          <a:p>
            <a:pPr lvl="1">
              <a:spcBef>
                <a:spcPts val="600"/>
              </a:spcBef>
              <a:spcAft>
                <a:spcPts val="0"/>
              </a:spcAft>
            </a:pPr>
            <a:r>
              <a:rPr lang="en-US" sz="3200" dirty="0"/>
              <a:t>Must file within 1-year of complaint against petitioner</a:t>
            </a:r>
          </a:p>
          <a:p>
            <a:pPr lvl="1">
              <a:spcBef>
                <a:spcPts val="600"/>
              </a:spcBef>
              <a:spcAft>
                <a:spcPts val="0"/>
              </a:spcAft>
            </a:pPr>
            <a:r>
              <a:rPr lang="en-US" sz="3200" dirty="0"/>
              <a:t>Must file before to declaratory judgement of invalidity suit by petitioner</a:t>
            </a:r>
          </a:p>
          <a:p>
            <a:pPr lvl="1">
              <a:spcBef>
                <a:spcPts val="600"/>
              </a:spcBef>
              <a:spcAft>
                <a:spcPts val="0"/>
              </a:spcAft>
            </a:pPr>
            <a:r>
              <a:rPr lang="en-US" sz="3200" dirty="0"/>
              <a:t>PGR, not IPR, available within 9 months of grant of patent (with priority on or after March 16, 2013)</a:t>
            </a:r>
          </a:p>
        </p:txBody>
      </p:sp>
      <p:sp>
        <p:nvSpPr>
          <p:cNvPr id="4" name="Title 3" descr="" title=""/>
          <p:cNvSpPr>
            <a:spLocks noGrp="1"/>
          </p:cNvSpPr>
          <p:nvPr>
            <p:ph type="title"/>
          </p:nvPr>
        </p:nvSpPr>
        <p:spPr>
          <a:xfrm>
            <a:off x="452436" y="533400"/>
            <a:ext cx="8386763" cy="707886"/>
          </a:xfrm>
        </p:spPr>
        <p:txBody>
          <a:bodyPr>
            <a:normAutofit/>
          </a:bodyPr>
          <a:lstStyle/>
          <a:p>
            <a:r>
              <a:rPr lang="en-US" sz="3800" i="1" dirty="0"/>
              <a:t>Interplay Between IPRs and USDC Litigation</a:t>
            </a:r>
          </a:p>
        </p:txBody>
      </p:sp>
      <p:sp>
        <p:nvSpPr>
          <p:cNvPr id="7" name="Slide Number Placeholder 2" descr="" title=""/>
          <p:cNvSpPr txBox="1">
            <a:spLocks/>
          </p:cNvSpPr>
          <p:nvPr/>
        </p:nvSpPr>
        <p:spPr>
          <a:xfrm>
            <a:off x="80010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5</a:t>
            </a:fld>
            <a:endParaRPr lang="en-US" dirty="0">
              <a:solidFill>
                <a:schemeClr val="tx1"/>
              </a:solidFill>
              <a:latin typeface="+mn-lt"/>
            </a:endParaRPr>
          </a:p>
        </p:txBody>
      </p:sp>
    </p:spTree>
    <p:extLst>
      <p:ext uri="{BB962C8B-B14F-4D97-AF65-F5344CB8AC3E}">
        <p14:creationId xmlns:p14="http://schemas.microsoft.com/office/powerpoint/2010/main" val="2778640178"/>
      </p:ext>
    </p:extLst>
  </p:cSld>
  <p:clrMapOvr>
    <a:masterClrMapping/>
  </p:clrMapOvr>
</p:sld>
</file>

<file path=ppt/slides/slide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Content Placeholder 2" descr="" title=""/>
          <p:cNvSpPr>
            <a:spLocks noGrp="1"/>
          </p:cNvSpPr>
          <p:nvPr>
            <p:ph idx="1"/>
          </p:nvPr>
        </p:nvSpPr>
        <p:spPr>
          <a:xfrm>
            <a:off x="457200" y="1524001"/>
            <a:ext cx="8229600" cy="4800599"/>
          </a:xfrm>
        </p:spPr>
        <p:txBody>
          <a:bodyPr/>
          <a:lstStyle/>
          <a:p>
            <a:pPr>
              <a:spcBef>
                <a:spcPts val="600"/>
              </a:spcBef>
              <a:spcAft>
                <a:spcPts val="600"/>
              </a:spcAft>
            </a:pPr>
            <a:r>
              <a:rPr lang="en-US" sz="3200" b="1" dirty="0"/>
              <a:t>Stays</a:t>
            </a:r>
          </a:p>
          <a:p>
            <a:pPr lvl="1">
              <a:spcBef>
                <a:spcPts val="600"/>
              </a:spcBef>
              <a:spcAft>
                <a:spcPts val="0"/>
              </a:spcAft>
            </a:pPr>
            <a:r>
              <a:rPr lang="en-US" sz="3200" dirty="0"/>
              <a:t>More likely to be granted if IPR petition is filed early</a:t>
            </a:r>
          </a:p>
          <a:p>
            <a:pPr lvl="1">
              <a:spcBef>
                <a:spcPts val="600"/>
              </a:spcBef>
              <a:spcAft>
                <a:spcPts val="0"/>
              </a:spcAft>
            </a:pPr>
            <a:r>
              <a:rPr lang="en-US" sz="3200" dirty="0"/>
              <a:t>More likely to be granted if an IPR petition is granted</a:t>
            </a:r>
          </a:p>
          <a:p>
            <a:pPr lvl="1">
              <a:spcBef>
                <a:spcPts val="600"/>
              </a:spcBef>
              <a:spcAft>
                <a:spcPts val="0"/>
              </a:spcAft>
            </a:pPr>
            <a:r>
              <a:rPr lang="en-US" sz="3200" dirty="0"/>
              <a:t>Consider timing of claim construction positions in litigation</a:t>
            </a:r>
            <a:endParaRPr lang="en-US" sz="3200" b="1" dirty="0"/>
          </a:p>
        </p:txBody>
      </p:sp>
      <p:sp>
        <p:nvSpPr>
          <p:cNvPr id="4" name="Title 3" descr="" title=""/>
          <p:cNvSpPr>
            <a:spLocks noGrp="1"/>
          </p:cNvSpPr>
          <p:nvPr>
            <p:ph type="title"/>
          </p:nvPr>
        </p:nvSpPr>
        <p:spPr>
          <a:xfrm>
            <a:off x="452436" y="533400"/>
            <a:ext cx="8386763" cy="707886"/>
          </a:xfrm>
        </p:spPr>
        <p:txBody>
          <a:bodyPr>
            <a:normAutofit/>
          </a:bodyPr>
          <a:lstStyle/>
          <a:p>
            <a:r>
              <a:rPr lang="en-US" sz="3800" i="1" dirty="0"/>
              <a:t>Interplay Between IPRs and USDC Litigation</a:t>
            </a:r>
          </a:p>
        </p:txBody>
      </p:sp>
      <p:sp>
        <p:nvSpPr>
          <p:cNvPr id="8" name="Slide Number Placeholder 2" descr="" title=""/>
          <p:cNvSpPr txBox="1">
            <a:spLocks/>
          </p:cNvSpPr>
          <p:nvPr/>
        </p:nvSpPr>
        <p:spPr>
          <a:xfrm>
            <a:off x="80772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6</a:t>
            </a:fld>
            <a:endParaRPr lang="en-US" dirty="0">
              <a:solidFill>
                <a:schemeClr val="tx1"/>
              </a:solidFill>
              <a:latin typeface="+mn-lt"/>
            </a:endParaRPr>
          </a:p>
        </p:txBody>
      </p:sp>
    </p:spTree>
    <p:extLst>
      <p:ext uri="{BB962C8B-B14F-4D97-AF65-F5344CB8AC3E}">
        <p14:creationId xmlns:p14="http://schemas.microsoft.com/office/powerpoint/2010/main" val="2090719563"/>
      </p:ext>
    </p:extLst>
  </p:cSld>
  <p:clrMapOvr>
    <a:masterClrMapping/>
  </p:clrMapOvr>
</p:sld>
</file>

<file path=ppt/slides/slide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7" name="Title 4" descr="" title=""/>
          <p:cNvSpPr>
            <a:spLocks noGrp="1"/>
          </p:cNvSpPr>
          <p:nvPr>
            <p:ph type="title"/>
          </p:nvPr>
        </p:nvSpPr>
        <p:spPr/>
        <p:txBody>
          <a:bodyPr>
            <a:normAutofit fontScale="90000"/>
          </a:bodyPr>
          <a:lstStyle/>
          <a:p>
            <a:r>
              <a:rPr lang="en-US" i="1" dirty="0"/>
              <a:t>Petition Considerations</a:t>
            </a:r>
          </a:p>
        </p:txBody>
      </p:sp>
      <p:sp>
        <p:nvSpPr>
          <p:cNvPr id="8" name="Content Placeholder 1" descr="" title=""/>
          <p:cNvSpPr>
            <a:spLocks noGrp="1"/>
          </p:cNvSpPr>
          <p:nvPr>
            <p:ph idx="1"/>
          </p:nvPr>
        </p:nvSpPr>
        <p:spPr>
          <a:xfrm>
            <a:off x="457200" y="1524001"/>
            <a:ext cx="8229600" cy="4876799"/>
          </a:xfrm>
        </p:spPr>
        <p:txBody>
          <a:bodyPr/>
          <a:lstStyle/>
          <a:p>
            <a:r>
              <a:rPr lang="en-US" sz="2800" b="1" dirty="0">
                <a:sym typeface="Wingdings" panose="05000000000000000000" pitchFamily="2" charset="2"/>
              </a:rPr>
              <a:t>Must carefully select prior art and grounds</a:t>
            </a:r>
          </a:p>
          <a:p>
            <a:pPr lvl="1"/>
            <a:r>
              <a:rPr lang="en-US" sz="2800" dirty="0">
                <a:sym typeface="Wingdings" panose="05000000000000000000" pitchFamily="2" charset="2"/>
              </a:rPr>
              <a:t>best shot v. reserving art for litigation </a:t>
            </a:r>
          </a:p>
          <a:p>
            <a:pPr lvl="2">
              <a:spcAft>
                <a:spcPts val="0"/>
              </a:spcAft>
            </a:pPr>
            <a:r>
              <a:rPr lang="en-US" sz="2800" dirty="0">
                <a:sym typeface="Wingdings" panose="05000000000000000000" pitchFamily="2" charset="2"/>
              </a:rPr>
              <a:t>estoppel? </a:t>
            </a:r>
          </a:p>
          <a:p>
            <a:pPr lvl="1">
              <a:spcAft>
                <a:spcPts val="1200"/>
              </a:spcAft>
            </a:pPr>
            <a:r>
              <a:rPr lang="en-US" sz="2800" dirty="0">
                <a:sym typeface="Wingdings" panose="05000000000000000000" pitchFamily="2" charset="2"/>
              </a:rPr>
              <a:t>anticipation/obviousness</a:t>
            </a:r>
          </a:p>
          <a:p>
            <a:pPr>
              <a:spcAft>
                <a:spcPts val="0"/>
              </a:spcAft>
            </a:pPr>
            <a:r>
              <a:rPr lang="en-US" sz="2800" b="1" dirty="0">
                <a:sym typeface="Wingdings" panose="05000000000000000000" pitchFamily="2" charset="2"/>
              </a:rPr>
              <a:t>Claim construction </a:t>
            </a:r>
          </a:p>
          <a:p>
            <a:pPr lvl="1">
              <a:spcAft>
                <a:spcPts val="1200"/>
              </a:spcAft>
            </a:pPr>
            <a:r>
              <a:rPr lang="en-US" sz="2800" dirty="0">
                <a:sym typeface="Wingdings" panose="05000000000000000000" pitchFamily="2" charset="2"/>
              </a:rPr>
              <a:t>synchronization with litigation</a:t>
            </a:r>
          </a:p>
          <a:p>
            <a:r>
              <a:rPr lang="en-US" sz="2800" b="1" dirty="0">
                <a:sym typeface="Wingdings" panose="05000000000000000000" pitchFamily="2" charset="2"/>
              </a:rPr>
              <a:t>Expert declaration</a:t>
            </a:r>
          </a:p>
          <a:p>
            <a:pPr lvl="1"/>
            <a:r>
              <a:rPr lang="en-US" sz="2800" dirty="0">
                <a:sym typeface="Wingdings" panose="05000000000000000000" pitchFamily="2" charset="2"/>
              </a:rPr>
              <a:t>Same expert?</a:t>
            </a:r>
          </a:p>
          <a:p>
            <a:endParaRPr lang="en-US" sz="2400" dirty="0">
              <a:sym typeface="Wingdings" panose="05000000000000000000" pitchFamily="2" charset="2"/>
            </a:endParaRPr>
          </a:p>
          <a:p>
            <a:pPr marL="0" indent="0">
              <a:buNone/>
            </a:pPr>
            <a:endParaRPr lang="en-US" sz="2400" dirty="0">
              <a:sym typeface="Wingdings" panose="05000000000000000000" pitchFamily="2" charset="2"/>
            </a:endParaRPr>
          </a:p>
          <a:p>
            <a:pPr marL="0" indent="0">
              <a:buNone/>
            </a:pPr>
            <a:endParaRPr lang="en-US" b="1" dirty="0">
              <a:sym typeface="Wingdings" panose="05000000000000000000" pitchFamily="2" charset="2"/>
            </a:endParaRPr>
          </a:p>
          <a:p>
            <a:pPr marL="0" indent="0">
              <a:buNone/>
            </a:pPr>
            <a:endParaRPr lang="en-US" dirty="0"/>
          </a:p>
          <a:p>
            <a:endParaRPr lang="en-US" dirty="0"/>
          </a:p>
          <a:p>
            <a:endParaRPr lang="en-US" dirty="0"/>
          </a:p>
        </p:txBody>
      </p:sp>
      <p:sp>
        <p:nvSpPr>
          <p:cNvPr id="10" name="Slide Number Placeholder 2" descr="" title=""/>
          <p:cNvSpPr txBox="1">
            <a:spLocks/>
          </p:cNvSpPr>
          <p:nvPr/>
        </p:nvSpPr>
        <p:spPr>
          <a:xfrm>
            <a:off x="80772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7</a:t>
            </a:fld>
            <a:endParaRPr lang="en-US" dirty="0">
              <a:solidFill>
                <a:schemeClr val="tx1"/>
              </a:solidFill>
              <a:latin typeface="+mn-lt"/>
            </a:endParaRPr>
          </a:p>
        </p:txBody>
      </p:sp>
    </p:spTree>
    <p:extLst>
      <p:ext uri="{BB962C8B-B14F-4D97-AF65-F5344CB8AC3E}">
        <p14:creationId xmlns:p14="http://schemas.microsoft.com/office/powerpoint/2010/main" val="3506103413"/>
      </p:ext>
    </p:extLst>
  </p:cSld>
  <p:clrMapOvr>
    <a:masterClrMapping/>
  </p:clrMapOvr>
</p:sld>
</file>

<file path=ppt/slides/slide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Content Placeholder 2" descr="" title=""/>
          <p:cNvSpPr>
            <a:spLocks noGrp="1"/>
          </p:cNvSpPr>
          <p:nvPr>
            <p:ph idx="1"/>
          </p:nvPr>
        </p:nvSpPr>
        <p:spPr>
          <a:xfrm>
            <a:off x="457200" y="1524001"/>
            <a:ext cx="8229600" cy="4800599"/>
          </a:xfrm>
        </p:spPr>
        <p:txBody>
          <a:bodyPr/>
          <a:lstStyle/>
          <a:p>
            <a:pPr>
              <a:spcAft>
                <a:spcPts val="0"/>
              </a:spcAft>
            </a:pPr>
            <a:r>
              <a:rPr lang="en-US" sz="2400" b="1" dirty="0"/>
              <a:t>Stays</a:t>
            </a:r>
            <a:r>
              <a:rPr lang="en-US" sz="2400" dirty="0"/>
              <a:t>:  </a:t>
            </a:r>
          </a:p>
          <a:p>
            <a:pPr lvl="1">
              <a:spcAft>
                <a:spcPts val="1200"/>
              </a:spcAft>
            </a:pPr>
            <a:r>
              <a:rPr lang="en-US" sz="2400" dirty="0"/>
              <a:t>ITC has not been willing to stay investigations pending PTAB proceedings</a:t>
            </a:r>
          </a:p>
          <a:p>
            <a:r>
              <a:rPr lang="en-US" sz="2400" b="1" dirty="0"/>
              <a:t>Deference to PTAB finding of invalidity:</a:t>
            </a:r>
          </a:p>
          <a:p>
            <a:pPr lvl="1">
              <a:spcAft>
                <a:spcPts val="1200"/>
              </a:spcAft>
            </a:pPr>
            <a:r>
              <a:rPr lang="en-US" sz="2400" dirty="0"/>
              <a:t>ITC may decline to rescind/suspend enforcement of a remedial order pending appeal of a PTAB decision</a:t>
            </a:r>
          </a:p>
          <a:p>
            <a:r>
              <a:rPr lang="en-US" sz="2400" b="1" dirty="0"/>
              <a:t>Issue Preclusion</a:t>
            </a:r>
            <a:r>
              <a:rPr lang="en-US" sz="2400" dirty="0"/>
              <a:t>:  </a:t>
            </a:r>
          </a:p>
          <a:p>
            <a:pPr lvl="1"/>
            <a:r>
              <a:rPr lang="en-US" sz="2400" dirty="0"/>
              <a:t>Different standards for claim construction and validity determinations between ITC and PTAB mean ITC has not been willing to apply issue preclusion</a:t>
            </a:r>
          </a:p>
          <a:p>
            <a:endParaRPr lang="en-US" dirty="0"/>
          </a:p>
          <a:p>
            <a:endParaRPr lang="en-US" dirty="0"/>
          </a:p>
        </p:txBody>
      </p:sp>
      <p:sp>
        <p:nvSpPr>
          <p:cNvPr id="4" name="Title 3" descr="" title=""/>
          <p:cNvSpPr>
            <a:spLocks noGrp="1"/>
          </p:cNvSpPr>
          <p:nvPr>
            <p:ph type="title"/>
          </p:nvPr>
        </p:nvSpPr>
        <p:spPr/>
        <p:txBody>
          <a:bodyPr>
            <a:normAutofit/>
          </a:bodyPr>
          <a:lstStyle/>
          <a:p>
            <a:r>
              <a:rPr lang="en-US" sz="3800" i="1" dirty="0"/>
              <a:t>Interplay Between IPRs and ITC</a:t>
            </a:r>
          </a:p>
        </p:txBody>
      </p:sp>
      <p:sp>
        <p:nvSpPr>
          <p:cNvPr id="6" name="Slide Number Placeholder 2" descr="" title=""/>
          <p:cNvSpPr txBox="1">
            <a:spLocks/>
          </p:cNvSpPr>
          <p:nvPr/>
        </p:nvSpPr>
        <p:spPr>
          <a:xfrm>
            <a:off x="8001000" y="6324600"/>
            <a:ext cx="6858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170269DA-B65B-4E59-A997-594C7038EA36}" type="slidenum">
              <a:rPr lang="en-US" smtClean="0">
                <a:solidFill>
                  <a:schemeClr val="tx1"/>
                </a:solidFill>
                <a:latin typeface="+mn-lt"/>
              </a:rPr>
              <a:pPr/>
              <a:t>8</a:t>
            </a:fld>
            <a:endParaRPr lang="en-US" dirty="0">
              <a:solidFill>
                <a:schemeClr val="tx1"/>
              </a:solidFill>
              <a:latin typeface="+mn-lt"/>
            </a:endParaRPr>
          </a:p>
        </p:txBody>
      </p:sp>
    </p:spTree>
    <p:extLst>
      <p:ext uri="{BB962C8B-B14F-4D97-AF65-F5344CB8AC3E}">
        <p14:creationId xmlns:p14="http://schemas.microsoft.com/office/powerpoint/2010/main" val="391390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3ATcJdMFHEac6TYAVx13w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3ATcJdMFHEac6TYAVx13w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3ATcJdMFHEac6TYAVx13w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3ATcJdMFHEac6TYAVx13w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3ATcJdMFHEac6TYAVx13wQ"/>
</p:tagLst>
</file>

<file path=ppt/theme/theme1.xml><?xml version="1.0" encoding="utf-8"?>
<a:theme xmlns:a="http://schemas.openxmlformats.org/drawingml/2006/main" name="Blank">
  <a:themeElements>
    <a:clrScheme name="MoFo Colors">
      <a:dk1>
        <a:sysClr val="windowText" lastClr="000000"/>
      </a:dk1>
      <a:lt1>
        <a:srgbClr val="FFFFFF"/>
      </a:lt1>
      <a:dk2>
        <a:srgbClr val="034193"/>
      </a:dk2>
      <a:lt2>
        <a:srgbClr val="E7EDF1"/>
      </a:lt2>
      <a:accent1>
        <a:srgbClr val="034193"/>
      </a:accent1>
      <a:accent2>
        <a:srgbClr val="0084A9"/>
      </a:accent2>
      <a:accent3>
        <a:srgbClr val="8DC63F"/>
      </a:accent3>
      <a:accent4>
        <a:srgbClr val="F57E25"/>
      </a:accent4>
      <a:accent5>
        <a:srgbClr val="B2B2B2"/>
      </a:accent5>
      <a:accent6>
        <a:srgbClr val="0D5EB6"/>
      </a:accent6>
      <a:hlink>
        <a:srgbClr val="034193"/>
      </a:hlink>
      <a:folHlink>
        <a:srgbClr val="7F7F7F"/>
      </a:folHlink>
    </a:clrScheme>
    <a:fontScheme name="MoFo Fonts">
      <a:majorFont>
        <a:latin typeface="HelveticaNeue LT 67 MdCn"/>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lankTemplate_English.potx" id="{1CF69FA9-BD2F-4FE9-94FA-B44283BC4399}" vid="{4CFAD6AD-2064-4C9B-9EE5-B2D8E436126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Template_English.potx" id="{1CF69FA9-BD2F-4FE9-94FA-B44283BC4399}" vid="{D8BA9324-E9F6-4D4A-B73C-589C150900D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1519</Words>
  <Application>Microsoft Office PowerPoint</Application>
  <PresentationFormat>On-screen Show (4:3)</PresentationFormat>
  <Paragraphs>181</Paragraphs>
  <Slides>25</Slides>
  <Notes>25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25</vt:i4>
      </vt:variant>
    </vt:vector>
  </HeadingPairs>
  <TitlesOfParts>
    <vt:vector size="34" baseType="lpstr">
      <vt:lpstr>Arial</vt:lpstr>
      <vt:lpstr>Calibri</vt:lpstr>
      <vt:lpstr>Calibri Light</vt:lpstr>
      <vt:lpstr>Georgia</vt:lpstr>
      <vt:lpstr>HelveticaNeue LT 67 MdCn</vt:lpstr>
      <vt:lpstr>HelveticaNeue LT 97 BlackCn</vt:lpstr>
      <vt:lpstr>Wingdings</vt:lpstr>
      <vt:lpstr>Blank</vt:lpstr>
      <vt:lpstr>Office Theme</vt:lpstr>
      <vt:lpstr>Inter Partes Review  Best Practices 2018</vt:lpstr>
      <vt:lpstr>PowerPoint Presentation</vt:lpstr>
      <vt:lpstr>PowerPoint Presentation</vt:lpstr>
      <vt:lpstr>PowerPoint Presentation</vt:lpstr>
      <vt:lpstr>PowerPoint Presentation</vt:lpstr>
      <vt:lpstr>Interplay Between IPRs and USDC Litigation</vt:lpstr>
      <vt:lpstr>Interplay Between IPRs and USDC Litigation</vt:lpstr>
      <vt:lpstr>Petition Considerations</vt:lpstr>
      <vt:lpstr>Interplay Between IPRs and ITC</vt:lpstr>
      <vt:lpstr>No Stays of ITC Investigations</vt:lpstr>
      <vt:lpstr>No Stays of ITC Investigations</vt:lpstr>
      <vt:lpstr>No Stays of ITC Investigations</vt:lpstr>
      <vt:lpstr>PTAB and ITC Timing</vt:lpstr>
      <vt:lpstr>Remedial Order Suspended Pending Appeal </vt:lpstr>
      <vt:lpstr>Remedial Order Not Suspended Pending Appeal </vt:lpstr>
      <vt:lpstr>Different Standards at ITC and PTAB</vt:lpstr>
      <vt:lpstr>Estoppel -  35 U.S.C. § 315(e)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